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571" r:id="rId3"/>
    <p:sldId id="572" r:id="rId4"/>
    <p:sldId id="630" r:id="rId5"/>
    <p:sldId id="629"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5" r:id="rId21"/>
    <p:sldId id="646" r:id="rId22"/>
    <p:sldId id="647" r:id="rId23"/>
    <p:sldId id="648" r:id="rId24"/>
    <p:sldId id="649" r:id="rId25"/>
    <p:sldId id="650" r:id="rId26"/>
    <p:sldId id="652" r:id="rId27"/>
    <p:sldId id="651" r:id="rId28"/>
    <p:sldId id="653" r:id="rId29"/>
    <p:sldId id="654" r:id="rId30"/>
    <p:sldId id="655" r:id="rId31"/>
    <p:sldId id="656" r:id="rId32"/>
    <p:sldId id="658" r:id="rId33"/>
    <p:sldId id="659" r:id="rId34"/>
    <p:sldId id="660" r:id="rId35"/>
    <p:sldId id="661" r:id="rId36"/>
    <p:sldId id="662" r:id="rId37"/>
    <p:sldId id="663" r:id="rId38"/>
    <p:sldId id="664" r:id="rId39"/>
    <p:sldId id="665" r:id="rId40"/>
    <p:sldId id="666" r:id="rId41"/>
    <p:sldId id="667" r:id="rId42"/>
    <p:sldId id="668" r:id="rId43"/>
    <p:sldId id="669" r:id="rId44"/>
    <p:sldId id="670" r:id="rId45"/>
    <p:sldId id="671" r:id="rId46"/>
    <p:sldId id="672" r:id="rId47"/>
    <p:sldId id="673" r:id="rId48"/>
    <p:sldId id="674" r:id="rId49"/>
    <p:sldId id="675" r:id="rId50"/>
    <p:sldId id="62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Hartvigsen" initials="TH" lastIdx="1" clrIdx="0">
    <p:extLst>
      <p:ext uri="{19B8F6BF-5375-455C-9EA6-DF929625EA0E}">
        <p15:presenceInfo xmlns:p15="http://schemas.microsoft.com/office/powerpoint/2012/main" userId="S::tom@utahscreditunions.org::6f1b9560-17ae-4e1c-a8cc-b667dfd4da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E1C7F"/>
    <a:srgbClr val="0067A1"/>
    <a:srgbClr val="3C933B"/>
    <a:srgbClr val="76933C"/>
    <a:srgbClr val="36C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23"/>
    <p:restoredTop sz="96327"/>
  </p:normalViewPr>
  <p:slideViewPr>
    <p:cSldViewPr snapToGrid="0" snapToObjects="1">
      <p:cViewPr varScale="1">
        <p:scale>
          <a:sx n="103" d="100"/>
          <a:sy n="103" d="100"/>
        </p:scale>
        <p:origin x="176"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B1D7C0A5-D944-DD42-AA25-A9C22E41D83F}" type="datetimeFigureOut">
              <a:rPr lang="en-US" smtClean="0"/>
              <a:t>10/18/23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4F9C2-FEA7-384E-9EFD-D0838067DF39}" type="slidenum">
              <a:rPr lang="en-US" smtClean="0"/>
              <a:t>‹#›</a:t>
            </a:fld>
            <a:endParaRPr lang="en-US"/>
          </a:p>
        </p:txBody>
      </p:sp>
    </p:spTree>
    <p:extLst>
      <p:ext uri="{BB962C8B-B14F-4D97-AF65-F5344CB8AC3E}">
        <p14:creationId xmlns:p14="http://schemas.microsoft.com/office/powerpoint/2010/main" val="316752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a:t>
            </a:fld>
            <a:endParaRPr lang="en-US"/>
          </a:p>
        </p:txBody>
      </p:sp>
    </p:spTree>
    <p:extLst>
      <p:ext uri="{BB962C8B-B14F-4D97-AF65-F5344CB8AC3E}">
        <p14:creationId xmlns:p14="http://schemas.microsoft.com/office/powerpoint/2010/main" val="231141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10</a:t>
            </a:fld>
            <a:endParaRPr lang="en-US"/>
          </a:p>
        </p:txBody>
      </p:sp>
    </p:spTree>
    <p:extLst>
      <p:ext uri="{BB962C8B-B14F-4D97-AF65-F5344CB8AC3E}">
        <p14:creationId xmlns:p14="http://schemas.microsoft.com/office/powerpoint/2010/main" val="345379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11</a:t>
            </a:fld>
            <a:endParaRPr lang="en-US"/>
          </a:p>
        </p:txBody>
      </p:sp>
    </p:spTree>
    <p:extLst>
      <p:ext uri="{BB962C8B-B14F-4D97-AF65-F5344CB8AC3E}">
        <p14:creationId xmlns:p14="http://schemas.microsoft.com/office/powerpoint/2010/main" val="2541513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12</a:t>
            </a:fld>
            <a:endParaRPr lang="en-US"/>
          </a:p>
        </p:txBody>
      </p:sp>
    </p:spTree>
    <p:extLst>
      <p:ext uri="{BB962C8B-B14F-4D97-AF65-F5344CB8AC3E}">
        <p14:creationId xmlns:p14="http://schemas.microsoft.com/office/powerpoint/2010/main" val="2855953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13</a:t>
            </a:fld>
            <a:endParaRPr lang="en-US"/>
          </a:p>
        </p:txBody>
      </p:sp>
    </p:spTree>
    <p:extLst>
      <p:ext uri="{BB962C8B-B14F-4D97-AF65-F5344CB8AC3E}">
        <p14:creationId xmlns:p14="http://schemas.microsoft.com/office/powerpoint/2010/main" val="3944953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14</a:t>
            </a:fld>
            <a:endParaRPr lang="en-US"/>
          </a:p>
        </p:txBody>
      </p:sp>
    </p:spTree>
    <p:extLst>
      <p:ext uri="{BB962C8B-B14F-4D97-AF65-F5344CB8AC3E}">
        <p14:creationId xmlns:p14="http://schemas.microsoft.com/office/powerpoint/2010/main" val="152972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15</a:t>
            </a:fld>
            <a:endParaRPr lang="en-US"/>
          </a:p>
        </p:txBody>
      </p:sp>
    </p:spTree>
    <p:extLst>
      <p:ext uri="{BB962C8B-B14F-4D97-AF65-F5344CB8AC3E}">
        <p14:creationId xmlns:p14="http://schemas.microsoft.com/office/powerpoint/2010/main" val="298170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16</a:t>
            </a:fld>
            <a:endParaRPr lang="en-US"/>
          </a:p>
        </p:txBody>
      </p:sp>
    </p:spTree>
    <p:extLst>
      <p:ext uri="{BB962C8B-B14F-4D97-AF65-F5344CB8AC3E}">
        <p14:creationId xmlns:p14="http://schemas.microsoft.com/office/powerpoint/2010/main" val="4174024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17</a:t>
            </a:fld>
            <a:endParaRPr lang="en-US"/>
          </a:p>
        </p:txBody>
      </p:sp>
    </p:spTree>
    <p:extLst>
      <p:ext uri="{BB962C8B-B14F-4D97-AF65-F5344CB8AC3E}">
        <p14:creationId xmlns:p14="http://schemas.microsoft.com/office/powerpoint/2010/main" val="2473075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18</a:t>
            </a:fld>
            <a:endParaRPr lang="en-US"/>
          </a:p>
        </p:txBody>
      </p:sp>
    </p:spTree>
    <p:extLst>
      <p:ext uri="{BB962C8B-B14F-4D97-AF65-F5344CB8AC3E}">
        <p14:creationId xmlns:p14="http://schemas.microsoft.com/office/powerpoint/2010/main" val="1574607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19</a:t>
            </a:fld>
            <a:endParaRPr lang="en-US"/>
          </a:p>
        </p:txBody>
      </p:sp>
    </p:spTree>
    <p:extLst>
      <p:ext uri="{BB962C8B-B14F-4D97-AF65-F5344CB8AC3E}">
        <p14:creationId xmlns:p14="http://schemas.microsoft.com/office/powerpoint/2010/main" val="232740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a:t>
            </a:fld>
            <a:endParaRPr lang="en-US"/>
          </a:p>
        </p:txBody>
      </p:sp>
    </p:spTree>
    <p:extLst>
      <p:ext uri="{BB962C8B-B14F-4D97-AF65-F5344CB8AC3E}">
        <p14:creationId xmlns:p14="http://schemas.microsoft.com/office/powerpoint/2010/main" val="244943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20</a:t>
            </a:fld>
            <a:endParaRPr lang="en-US"/>
          </a:p>
        </p:txBody>
      </p:sp>
    </p:spTree>
    <p:extLst>
      <p:ext uri="{BB962C8B-B14F-4D97-AF65-F5344CB8AC3E}">
        <p14:creationId xmlns:p14="http://schemas.microsoft.com/office/powerpoint/2010/main" val="3032970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21</a:t>
            </a:fld>
            <a:endParaRPr lang="en-US"/>
          </a:p>
        </p:txBody>
      </p:sp>
    </p:spTree>
    <p:extLst>
      <p:ext uri="{BB962C8B-B14F-4D97-AF65-F5344CB8AC3E}">
        <p14:creationId xmlns:p14="http://schemas.microsoft.com/office/powerpoint/2010/main" val="3180761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22</a:t>
            </a:fld>
            <a:endParaRPr lang="en-US"/>
          </a:p>
        </p:txBody>
      </p:sp>
    </p:spTree>
    <p:extLst>
      <p:ext uri="{BB962C8B-B14F-4D97-AF65-F5344CB8AC3E}">
        <p14:creationId xmlns:p14="http://schemas.microsoft.com/office/powerpoint/2010/main" val="1511889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23</a:t>
            </a:fld>
            <a:endParaRPr lang="en-US"/>
          </a:p>
        </p:txBody>
      </p:sp>
    </p:spTree>
    <p:extLst>
      <p:ext uri="{BB962C8B-B14F-4D97-AF65-F5344CB8AC3E}">
        <p14:creationId xmlns:p14="http://schemas.microsoft.com/office/powerpoint/2010/main" val="152369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24</a:t>
            </a:fld>
            <a:endParaRPr lang="en-US"/>
          </a:p>
        </p:txBody>
      </p:sp>
    </p:spTree>
    <p:extLst>
      <p:ext uri="{BB962C8B-B14F-4D97-AF65-F5344CB8AC3E}">
        <p14:creationId xmlns:p14="http://schemas.microsoft.com/office/powerpoint/2010/main" val="3799756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25</a:t>
            </a:fld>
            <a:endParaRPr lang="en-US"/>
          </a:p>
        </p:txBody>
      </p:sp>
    </p:spTree>
    <p:extLst>
      <p:ext uri="{BB962C8B-B14F-4D97-AF65-F5344CB8AC3E}">
        <p14:creationId xmlns:p14="http://schemas.microsoft.com/office/powerpoint/2010/main" val="3740430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26</a:t>
            </a:fld>
            <a:endParaRPr lang="en-US"/>
          </a:p>
        </p:txBody>
      </p:sp>
    </p:spTree>
    <p:extLst>
      <p:ext uri="{BB962C8B-B14F-4D97-AF65-F5344CB8AC3E}">
        <p14:creationId xmlns:p14="http://schemas.microsoft.com/office/powerpoint/2010/main" val="89564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27</a:t>
            </a:fld>
            <a:endParaRPr lang="en-US"/>
          </a:p>
        </p:txBody>
      </p:sp>
    </p:spTree>
    <p:extLst>
      <p:ext uri="{BB962C8B-B14F-4D97-AF65-F5344CB8AC3E}">
        <p14:creationId xmlns:p14="http://schemas.microsoft.com/office/powerpoint/2010/main" val="612220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28</a:t>
            </a:fld>
            <a:endParaRPr lang="en-US"/>
          </a:p>
        </p:txBody>
      </p:sp>
    </p:spTree>
    <p:extLst>
      <p:ext uri="{BB962C8B-B14F-4D97-AF65-F5344CB8AC3E}">
        <p14:creationId xmlns:p14="http://schemas.microsoft.com/office/powerpoint/2010/main" val="2990957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29</a:t>
            </a:fld>
            <a:endParaRPr lang="en-US"/>
          </a:p>
        </p:txBody>
      </p:sp>
    </p:spTree>
    <p:extLst>
      <p:ext uri="{BB962C8B-B14F-4D97-AF65-F5344CB8AC3E}">
        <p14:creationId xmlns:p14="http://schemas.microsoft.com/office/powerpoint/2010/main" val="285321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a:t>
            </a:fld>
            <a:endParaRPr lang="en-US"/>
          </a:p>
        </p:txBody>
      </p:sp>
    </p:spTree>
    <p:extLst>
      <p:ext uri="{BB962C8B-B14F-4D97-AF65-F5344CB8AC3E}">
        <p14:creationId xmlns:p14="http://schemas.microsoft.com/office/powerpoint/2010/main" val="1921975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30</a:t>
            </a:fld>
            <a:endParaRPr lang="en-US"/>
          </a:p>
        </p:txBody>
      </p:sp>
    </p:spTree>
    <p:extLst>
      <p:ext uri="{BB962C8B-B14F-4D97-AF65-F5344CB8AC3E}">
        <p14:creationId xmlns:p14="http://schemas.microsoft.com/office/powerpoint/2010/main" val="1832338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31</a:t>
            </a:fld>
            <a:endParaRPr lang="en-US"/>
          </a:p>
        </p:txBody>
      </p:sp>
    </p:spTree>
    <p:extLst>
      <p:ext uri="{BB962C8B-B14F-4D97-AF65-F5344CB8AC3E}">
        <p14:creationId xmlns:p14="http://schemas.microsoft.com/office/powerpoint/2010/main" val="1134011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32</a:t>
            </a:fld>
            <a:endParaRPr lang="en-US"/>
          </a:p>
        </p:txBody>
      </p:sp>
    </p:spTree>
    <p:extLst>
      <p:ext uri="{BB962C8B-B14F-4D97-AF65-F5344CB8AC3E}">
        <p14:creationId xmlns:p14="http://schemas.microsoft.com/office/powerpoint/2010/main" val="3919371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33</a:t>
            </a:fld>
            <a:endParaRPr lang="en-US"/>
          </a:p>
        </p:txBody>
      </p:sp>
    </p:spTree>
    <p:extLst>
      <p:ext uri="{BB962C8B-B14F-4D97-AF65-F5344CB8AC3E}">
        <p14:creationId xmlns:p14="http://schemas.microsoft.com/office/powerpoint/2010/main" val="2109749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34</a:t>
            </a:fld>
            <a:endParaRPr lang="en-US"/>
          </a:p>
        </p:txBody>
      </p:sp>
    </p:spTree>
    <p:extLst>
      <p:ext uri="{BB962C8B-B14F-4D97-AF65-F5344CB8AC3E}">
        <p14:creationId xmlns:p14="http://schemas.microsoft.com/office/powerpoint/2010/main" val="2631886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35</a:t>
            </a:fld>
            <a:endParaRPr lang="en-US"/>
          </a:p>
        </p:txBody>
      </p:sp>
    </p:spTree>
    <p:extLst>
      <p:ext uri="{BB962C8B-B14F-4D97-AF65-F5344CB8AC3E}">
        <p14:creationId xmlns:p14="http://schemas.microsoft.com/office/powerpoint/2010/main" val="3727570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36</a:t>
            </a:fld>
            <a:endParaRPr lang="en-US"/>
          </a:p>
        </p:txBody>
      </p:sp>
    </p:spTree>
    <p:extLst>
      <p:ext uri="{BB962C8B-B14F-4D97-AF65-F5344CB8AC3E}">
        <p14:creationId xmlns:p14="http://schemas.microsoft.com/office/powerpoint/2010/main" val="3287650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37</a:t>
            </a:fld>
            <a:endParaRPr lang="en-US"/>
          </a:p>
        </p:txBody>
      </p:sp>
    </p:spTree>
    <p:extLst>
      <p:ext uri="{BB962C8B-B14F-4D97-AF65-F5344CB8AC3E}">
        <p14:creationId xmlns:p14="http://schemas.microsoft.com/office/powerpoint/2010/main" val="2104918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38</a:t>
            </a:fld>
            <a:endParaRPr lang="en-US"/>
          </a:p>
        </p:txBody>
      </p:sp>
    </p:spTree>
    <p:extLst>
      <p:ext uri="{BB962C8B-B14F-4D97-AF65-F5344CB8AC3E}">
        <p14:creationId xmlns:p14="http://schemas.microsoft.com/office/powerpoint/2010/main" val="3651096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39</a:t>
            </a:fld>
            <a:endParaRPr lang="en-US"/>
          </a:p>
        </p:txBody>
      </p:sp>
    </p:spTree>
    <p:extLst>
      <p:ext uri="{BB962C8B-B14F-4D97-AF65-F5344CB8AC3E}">
        <p14:creationId xmlns:p14="http://schemas.microsoft.com/office/powerpoint/2010/main" val="4131032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a:t>
            </a:fld>
            <a:endParaRPr lang="en-US"/>
          </a:p>
        </p:txBody>
      </p:sp>
    </p:spTree>
    <p:extLst>
      <p:ext uri="{BB962C8B-B14F-4D97-AF65-F5344CB8AC3E}">
        <p14:creationId xmlns:p14="http://schemas.microsoft.com/office/powerpoint/2010/main" val="2660502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40</a:t>
            </a:fld>
            <a:endParaRPr lang="en-US"/>
          </a:p>
        </p:txBody>
      </p:sp>
    </p:spTree>
    <p:extLst>
      <p:ext uri="{BB962C8B-B14F-4D97-AF65-F5344CB8AC3E}">
        <p14:creationId xmlns:p14="http://schemas.microsoft.com/office/powerpoint/2010/main" val="1172871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41</a:t>
            </a:fld>
            <a:endParaRPr lang="en-US"/>
          </a:p>
        </p:txBody>
      </p:sp>
    </p:spTree>
    <p:extLst>
      <p:ext uri="{BB962C8B-B14F-4D97-AF65-F5344CB8AC3E}">
        <p14:creationId xmlns:p14="http://schemas.microsoft.com/office/powerpoint/2010/main" val="2581836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42</a:t>
            </a:fld>
            <a:endParaRPr lang="en-US"/>
          </a:p>
        </p:txBody>
      </p:sp>
    </p:spTree>
    <p:extLst>
      <p:ext uri="{BB962C8B-B14F-4D97-AF65-F5344CB8AC3E}">
        <p14:creationId xmlns:p14="http://schemas.microsoft.com/office/powerpoint/2010/main" val="1714925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43</a:t>
            </a:fld>
            <a:endParaRPr lang="en-US"/>
          </a:p>
        </p:txBody>
      </p:sp>
    </p:spTree>
    <p:extLst>
      <p:ext uri="{BB962C8B-B14F-4D97-AF65-F5344CB8AC3E}">
        <p14:creationId xmlns:p14="http://schemas.microsoft.com/office/powerpoint/2010/main" val="906257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44</a:t>
            </a:fld>
            <a:endParaRPr lang="en-US"/>
          </a:p>
        </p:txBody>
      </p:sp>
    </p:spTree>
    <p:extLst>
      <p:ext uri="{BB962C8B-B14F-4D97-AF65-F5344CB8AC3E}">
        <p14:creationId xmlns:p14="http://schemas.microsoft.com/office/powerpoint/2010/main" val="800981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45</a:t>
            </a:fld>
            <a:endParaRPr lang="en-US"/>
          </a:p>
        </p:txBody>
      </p:sp>
    </p:spTree>
    <p:extLst>
      <p:ext uri="{BB962C8B-B14F-4D97-AF65-F5344CB8AC3E}">
        <p14:creationId xmlns:p14="http://schemas.microsoft.com/office/powerpoint/2010/main" val="1454911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46</a:t>
            </a:fld>
            <a:endParaRPr lang="en-US"/>
          </a:p>
        </p:txBody>
      </p:sp>
    </p:spTree>
    <p:extLst>
      <p:ext uri="{BB962C8B-B14F-4D97-AF65-F5344CB8AC3E}">
        <p14:creationId xmlns:p14="http://schemas.microsoft.com/office/powerpoint/2010/main" val="1966086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47</a:t>
            </a:fld>
            <a:endParaRPr lang="en-US"/>
          </a:p>
        </p:txBody>
      </p:sp>
    </p:spTree>
    <p:extLst>
      <p:ext uri="{BB962C8B-B14F-4D97-AF65-F5344CB8AC3E}">
        <p14:creationId xmlns:p14="http://schemas.microsoft.com/office/powerpoint/2010/main" val="2406585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48</a:t>
            </a:fld>
            <a:endParaRPr lang="en-US"/>
          </a:p>
        </p:txBody>
      </p:sp>
    </p:spTree>
    <p:extLst>
      <p:ext uri="{BB962C8B-B14F-4D97-AF65-F5344CB8AC3E}">
        <p14:creationId xmlns:p14="http://schemas.microsoft.com/office/powerpoint/2010/main" val="33947573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49</a:t>
            </a:fld>
            <a:endParaRPr lang="en-US"/>
          </a:p>
        </p:txBody>
      </p:sp>
    </p:spTree>
    <p:extLst>
      <p:ext uri="{BB962C8B-B14F-4D97-AF65-F5344CB8AC3E}">
        <p14:creationId xmlns:p14="http://schemas.microsoft.com/office/powerpoint/2010/main" val="157424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5</a:t>
            </a:fld>
            <a:endParaRPr lang="en-US"/>
          </a:p>
        </p:txBody>
      </p:sp>
    </p:spTree>
    <p:extLst>
      <p:ext uri="{BB962C8B-B14F-4D97-AF65-F5344CB8AC3E}">
        <p14:creationId xmlns:p14="http://schemas.microsoft.com/office/powerpoint/2010/main" val="28927976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50</a:t>
            </a:fld>
            <a:endParaRPr lang="en-US"/>
          </a:p>
        </p:txBody>
      </p:sp>
    </p:spTree>
    <p:extLst>
      <p:ext uri="{BB962C8B-B14F-4D97-AF65-F5344CB8AC3E}">
        <p14:creationId xmlns:p14="http://schemas.microsoft.com/office/powerpoint/2010/main" val="36247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6</a:t>
            </a:fld>
            <a:endParaRPr lang="en-US"/>
          </a:p>
        </p:txBody>
      </p:sp>
    </p:spTree>
    <p:extLst>
      <p:ext uri="{BB962C8B-B14F-4D97-AF65-F5344CB8AC3E}">
        <p14:creationId xmlns:p14="http://schemas.microsoft.com/office/powerpoint/2010/main" val="184385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7</a:t>
            </a:fld>
            <a:endParaRPr lang="en-US"/>
          </a:p>
        </p:txBody>
      </p:sp>
    </p:spTree>
    <p:extLst>
      <p:ext uri="{BB962C8B-B14F-4D97-AF65-F5344CB8AC3E}">
        <p14:creationId xmlns:p14="http://schemas.microsoft.com/office/powerpoint/2010/main" val="80602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8</a:t>
            </a:fld>
            <a:endParaRPr lang="en-US"/>
          </a:p>
        </p:txBody>
      </p:sp>
    </p:spTree>
    <p:extLst>
      <p:ext uri="{BB962C8B-B14F-4D97-AF65-F5344CB8AC3E}">
        <p14:creationId xmlns:p14="http://schemas.microsoft.com/office/powerpoint/2010/main" val="235435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9</a:t>
            </a:fld>
            <a:endParaRPr lang="en-US"/>
          </a:p>
        </p:txBody>
      </p:sp>
    </p:spTree>
    <p:extLst>
      <p:ext uri="{BB962C8B-B14F-4D97-AF65-F5344CB8AC3E}">
        <p14:creationId xmlns:p14="http://schemas.microsoft.com/office/powerpoint/2010/main" val="27488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AF80-6EE9-2F41-BEF7-372DE6C221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87B512-F318-0C44-B787-63BABB8BC7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38AB05-148B-174C-964E-72C51DA35F7F}"/>
              </a:ext>
            </a:extLst>
          </p:cNvPr>
          <p:cNvSpPr>
            <a:spLocks noGrp="1"/>
          </p:cNvSpPr>
          <p:nvPr>
            <p:ph type="dt" sz="half" idx="10"/>
          </p:nvPr>
        </p:nvSpPr>
        <p:spPr/>
        <p:txBody>
          <a:bodyPr/>
          <a:lstStyle/>
          <a:p>
            <a:fld id="{2E4461B7-0414-AE49-A20B-BC5976D50A2D}" type="datetimeFigureOut">
              <a:rPr lang="en-US" smtClean="0"/>
              <a:t>10/18/23</a:t>
            </a:fld>
            <a:endParaRPr lang="en-US"/>
          </a:p>
        </p:txBody>
      </p:sp>
      <p:sp>
        <p:nvSpPr>
          <p:cNvPr id="5" name="Footer Placeholder 4">
            <a:extLst>
              <a:ext uri="{FF2B5EF4-FFF2-40B4-BE49-F238E27FC236}">
                <a16:creationId xmlns:a16="http://schemas.microsoft.com/office/drawing/2014/main" id="{1DFE5468-EED9-664D-915B-263982217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C03C9-871B-7C42-AC95-023574568709}"/>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28581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B78B-6D7B-0C40-ADCE-03126DFDAB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41FA78-26C0-F647-9017-2BE36DBB57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BFCAD-62F1-2B40-B444-6A110385B630}"/>
              </a:ext>
            </a:extLst>
          </p:cNvPr>
          <p:cNvSpPr>
            <a:spLocks noGrp="1"/>
          </p:cNvSpPr>
          <p:nvPr>
            <p:ph type="dt" sz="half" idx="10"/>
          </p:nvPr>
        </p:nvSpPr>
        <p:spPr/>
        <p:txBody>
          <a:bodyPr/>
          <a:lstStyle/>
          <a:p>
            <a:fld id="{2E4461B7-0414-AE49-A20B-BC5976D50A2D}" type="datetimeFigureOut">
              <a:rPr lang="en-US" smtClean="0"/>
              <a:t>10/18/23</a:t>
            </a:fld>
            <a:endParaRPr lang="en-US"/>
          </a:p>
        </p:txBody>
      </p:sp>
      <p:sp>
        <p:nvSpPr>
          <p:cNvPr id="5" name="Footer Placeholder 4">
            <a:extLst>
              <a:ext uri="{FF2B5EF4-FFF2-40B4-BE49-F238E27FC236}">
                <a16:creationId xmlns:a16="http://schemas.microsoft.com/office/drawing/2014/main" id="{E0DFA986-BD65-974E-95A9-65654C1A8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B2214-F09F-7846-A6DB-D6C117D4D818}"/>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337277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6F183-EE32-A945-9BCD-536731C62E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CADD0A-32DF-084A-970C-A6D78838D3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C6BC3-1989-FF46-B4C9-7AEA95909FD0}"/>
              </a:ext>
            </a:extLst>
          </p:cNvPr>
          <p:cNvSpPr>
            <a:spLocks noGrp="1"/>
          </p:cNvSpPr>
          <p:nvPr>
            <p:ph type="dt" sz="half" idx="10"/>
          </p:nvPr>
        </p:nvSpPr>
        <p:spPr/>
        <p:txBody>
          <a:bodyPr/>
          <a:lstStyle/>
          <a:p>
            <a:fld id="{2E4461B7-0414-AE49-A20B-BC5976D50A2D}" type="datetimeFigureOut">
              <a:rPr lang="en-US" smtClean="0"/>
              <a:t>10/18/23</a:t>
            </a:fld>
            <a:endParaRPr lang="en-US"/>
          </a:p>
        </p:txBody>
      </p:sp>
      <p:sp>
        <p:nvSpPr>
          <p:cNvPr id="5" name="Footer Placeholder 4">
            <a:extLst>
              <a:ext uri="{FF2B5EF4-FFF2-40B4-BE49-F238E27FC236}">
                <a16:creationId xmlns:a16="http://schemas.microsoft.com/office/drawing/2014/main" id="{5197E276-E659-8647-983B-19A81CE19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0ACB8-70F3-444A-8BC6-88C5487A73EF}"/>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263771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E8A5-0A0D-2B42-8C52-15C2C98D01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0E381A-2B20-A944-9693-EA457D7524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038B0-E933-B24E-A6C3-F08B33389D09}"/>
              </a:ext>
            </a:extLst>
          </p:cNvPr>
          <p:cNvSpPr>
            <a:spLocks noGrp="1"/>
          </p:cNvSpPr>
          <p:nvPr>
            <p:ph type="dt" sz="half" idx="10"/>
          </p:nvPr>
        </p:nvSpPr>
        <p:spPr/>
        <p:txBody>
          <a:bodyPr/>
          <a:lstStyle/>
          <a:p>
            <a:fld id="{2E4461B7-0414-AE49-A20B-BC5976D50A2D}" type="datetimeFigureOut">
              <a:rPr lang="en-US" smtClean="0"/>
              <a:t>10/18/23</a:t>
            </a:fld>
            <a:endParaRPr lang="en-US"/>
          </a:p>
        </p:txBody>
      </p:sp>
      <p:sp>
        <p:nvSpPr>
          <p:cNvPr id="5" name="Footer Placeholder 4">
            <a:extLst>
              <a:ext uri="{FF2B5EF4-FFF2-40B4-BE49-F238E27FC236}">
                <a16:creationId xmlns:a16="http://schemas.microsoft.com/office/drawing/2014/main" id="{529B4F2B-57EB-F64B-B166-1A878AA60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48455-DC96-B643-A833-D9EE43148D87}"/>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08528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A946-E527-EC45-98C4-1E86D4C444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5A9D2-991F-0D42-9EB0-5B10E0FF7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C71EAE-8198-2E4C-AD14-A39273F20B5A}"/>
              </a:ext>
            </a:extLst>
          </p:cNvPr>
          <p:cNvSpPr>
            <a:spLocks noGrp="1"/>
          </p:cNvSpPr>
          <p:nvPr>
            <p:ph type="dt" sz="half" idx="10"/>
          </p:nvPr>
        </p:nvSpPr>
        <p:spPr/>
        <p:txBody>
          <a:bodyPr/>
          <a:lstStyle/>
          <a:p>
            <a:fld id="{2E4461B7-0414-AE49-A20B-BC5976D50A2D}" type="datetimeFigureOut">
              <a:rPr lang="en-US" smtClean="0"/>
              <a:t>10/18/23</a:t>
            </a:fld>
            <a:endParaRPr lang="en-US"/>
          </a:p>
        </p:txBody>
      </p:sp>
      <p:sp>
        <p:nvSpPr>
          <p:cNvPr id="5" name="Footer Placeholder 4">
            <a:extLst>
              <a:ext uri="{FF2B5EF4-FFF2-40B4-BE49-F238E27FC236}">
                <a16:creationId xmlns:a16="http://schemas.microsoft.com/office/drawing/2014/main" id="{A3F8A963-0635-FD4A-9176-3BDC9DBF0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02B2E-E5FC-A846-A0AC-7E2E8289368B}"/>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71272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7124-A634-DD4A-B1FC-9FE06A7CF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03D0B9-0512-854E-B3CB-93819774F2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E6B73-6FB3-FB4E-B8E4-C43CE72C05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E375C-9190-0C46-A36B-D206729B1B1F}"/>
              </a:ext>
            </a:extLst>
          </p:cNvPr>
          <p:cNvSpPr>
            <a:spLocks noGrp="1"/>
          </p:cNvSpPr>
          <p:nvPr>
            <p:ph type="dt" sz="half" idx="10"/>
          </p:nvPr>
        </p:nvSpPr>
        <p:spPr/>
        <p:txBody>
          <a:bodyPr/>
          <a:lstStyle/>
          <a:p>
            <a:fld id="{2E4461B7-0414-AE49-A20B-BC5976D50A2D}" type="datetimeFigureOut">
              <a:rPr lang="en-US" smtClean="0"/>
              <a:t>10/18/23</a:t>
            </a:fld>
            <a:endParaRPr lang="en-US"/>
          </a:p>
        </p:txBody>
      </p:sp>
      <p:sp>
        <p:nvSpPr>
          <p:cNvPr id="6" name="Footer Placeholder 5">
            <a:extLst>
              <a:ext uri="{FF2B5EF4-FFF2-40B4-BE49-F238E27FC236}">
                <a16:creationId xmlns:a16="http://schemas.microsoft.com/office/drawing/2014/main" id="{7E98609A-4383-134D-83EA-1097DB40C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36723-C0F0-8B4B-BE28-6422AADEC18D}"/>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324394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5AA2-0892-7840-B318-8711D0867C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0FBA8B-2FD1-AF43-912C-06C3D820BE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1F968-CD23-1248-AEBB-4E3B6173D2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963695-06CB-3043-B947-269B264E5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5CCB1-25D5-F040-91F5-02226B68E5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C1B826-D05F-444A-8F04-9C140C0E3632}"/>
              </a:ext>
            </a:extLst>
          </p:cNvPr>
          <p:cNvSpPr>
            <a:spLocks noGrp="1"/>
          </p:cNvSpPr>
          <p:nvPr>
            <p:ph type="dt" sz="half" idx="10"/>
          </p:nvPr>
        </p:nvSpPr>
        <p:spPr/>
        <p:txBody>
          <a:bodyPr/>
          <a:lstStyle/>
          <a:p>
            <a:fld id="{2E4461B7-0414-AE49-A20B-BC5976D50A2D}" type="datetimeFigureOut">
              <a:rPr lang="en-US" smtClean="0"/>
              <a:t>10/18/23</a:t>
            </a:fld>
            <a:endParaRPr lang="en-US"/>
          </a:p>
        </p:txBody>
      </p:sp>
      <p:sp>
        <p:nvSpPr>
          <p:cNvPr id="8" name="Footer Placeholder 7">
            <a:extLst>
              <a:ext uri="{FF2B5EF4-FFF2-40B4-BE49-F238E27FC236}">
                <a16:creationId xmlns:a16="http://schemas.microsoft.com/office/drawing/2014/main" id="{611A4F83-F276-274E-BC7A-6156F59184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475EA2-A82C-8B4A-8AF6-2B2778892F9F}"/>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66925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7D89-DF54-B54D-A426-767DBDFEC1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15125-EA49-2440-9EAB-FFFBCD3F2B78}"/>
              </a:ext>
            </a:extLst>
          </p:cNvPr>
          <p:cNvSpPr>
            <a:spLocks noGrp="1"/>
          </p:cNvSpPr>
          <p:nvPr>
            <p:ph type="dt" sz="half" idx="10"/>
          </p:nvPr>
        </p:nvSpPr>
        <p:spPr/>
        <p:txBody>
          <a:bodyPr/>
          <a:lstStyle/>
          <a:p>
            <a:fld id="{2E4461B7-0414-AE49-A20B-BC5976D50A2D}" type="datetimeFigureOut">
              <a:rPr lang="en-US" smtClean="0"/>
              <a:t>10/18/23</a:t>
            </a:fld>
            <a:endParaRPr lang="en-US"/>
          </a:p>
        </p:txBody>
      </p:sp>
      <p:sp>
        <p:nvSpPr>
          <p:cNvPr id="4" name="Footer Placeholder 3">
            <a:extLst>
              <a:ext uri="{FF2B5EF4-FFF2-40B4-BE49-F238E27FC236}">
                <a16:creationId xmlns:a16="http://schemas.microsoft.com/office/drawing/2014/main" id="{DC0B086D-7EF6-C343-8370-B13BBCD7FF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E6D64-51FB-ED42-AF46-65DD74324A24}"/>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71018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D26FD-1AF1-8747-8DAE-6D028712A4BA}"/>
              </a:ext>
            </a:extLst>
          </p:cNvPr>
          <p:cNvSpPr>
            <a:spLocks noGrp="1"/>
          </p:cNvSpPr>
          <p:nvPr>
            <p:ph type="dt" sz="half" idx="10"/>
          </p:nvPr>
        </p:nvSpPr>
        <p:spPr/>
        <p:txBody>
          <a:bodyPr/>
          <a:lstStyle/>
          <a:p>
            <a:fld id="{2E4461B7-0414-AE49-A20B-BC5976D50A2D}" type="datetimeFigureOut">
              <a:rPr lang="en-US" smtClean="0"/>
              <a:t>10/18/23</a:t>
            </a:fld>
            <a:endParaRPr lang="en-US"/>
          </a:p>
        </p:txBody>
      </p:sp>
      <p:sp>
        <p:nvSpPr>
          <p:cNvPr id="3" name="Footer Placeholder 2">
            <a:extLst>
              <a:ext uri="{FF2B5EF4-FFF2-40B4-BE49-F238E27FC236}">
                <a16:creationId xmlns:a16="http://schemas.microsoft.com/office/drawing/2014/main" id="{65B7A5F3-E0A1-FF49-ABB6-8450B4BC11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A1E89B-60B3-6747-A911-A5B3DE0A53C3}"/>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340598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2E71-F99C-BD49-9573-E8B31CC4DB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F1C79E-E347-9146-86AA-4F167CF677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22CA8B-EB4D-2142-A531-B8FF2F0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07A60-7B53-A14C-8F7F-BCAC0DADF1FB}"/>
              </a:ext>
            </a:extLst>
          </p:cNvPr>
          <p:cNvSpPr>
            <a:spLocks noGrp="1"/>
          </p:cNvSpPr>
          <p:nvPr>
            <p:ph type="dt" sz="half" idx="10"/>
          </p:nvPr>
        </p:nvSpPr>
        <p:spPr/>
        <p:txBody>
          <a:bodyPr/>
          <a:lstStyle/>
          <a:p>
            <a:fld id="{2E4461B7-0414-AE49-A20B-BC5976D50A2D}" type="datetimeFigureOut">
              <a:rPr lang="en-US" smtClean="0"/>
              <a:t>10/18/23</a:t>
            </a:fld>
            <a:endParaRPr lang="en-US"/>
          </a:p>
        </p:txBody>
      </p:sp>
      <p:sp>
        <p:nvSpPr>
          <p:cNvPr id="6" name="Footer Placeholder 5">
            <a:extLst>
              <a:ext uri="{FF2B5EF4-FFF2-40B4-BE49-F238E27FC236}">
                <a16:creationId xmlns:a16="http://schemas.microsoft.com/office/drawing/2014/main" id="{51666937-6530-864E-BE46-7CA417223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C792A-56DA-574F-B6C9-ED97D3D8726F}"/>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10638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8353-B536-F84C-9614-FC81B6516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0A4473-97E2-3A4E-AB22-F5A842C878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CBF65-9564-0D41-964F-E73E5CA74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A129E-63B5-F14A-9DB1-637A1224D938}"/>
              </a:ext>
            </a:extLst>
          </p:cNvPr>
          <p:cNvSpPr>
            <a:spLocks noGrp="1"/>
          </p:cNvSpPr>
          <p:nvPr>
            <p:ph type="dt" sz="half" idx="10"/>
          </p:nvPr>
        </p:nvSpPr>
        <p:spPr/>
        <p:txBody>
          <a:bodyPr/>
          <a:lstStyle/>
          <a:p>
            <a:fld id="{2E4461B7-0414-AE49-A20B-BC5976D50A2D}" type="datetimeFigureOut">
              <a:rPr lang="en-US" smtClean="0"/>
              <a:t>10/18/23</a:t>
            </a:fld>
            <a:endParaRPr lang="en-US"/>
          </a:p>
        </p:txBody>
      </p:sp>
      <p:sp>
        <p:nvSpPr>
          <p:cNvPr id="6" name="Footer Placeholder 5">
            <a:extLst>
              <a:ext uri="{FF2B5EF4-FFF2-40B4-BE49-F238E27FC236}">
                <a16:creationId xmlns:a16="http://schemas.microsoft.com/office/drawing/2014/main" id="{8AD7CBA1-FE3A-5F4F-A68F-D088C33A4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FCBF3-192D-F049-A320-8B05FA1F6D9A}"/>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35271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4DB42E-BFF4-CE48-A3F5-B85462A41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701AD1-AF9B-1645-A565-E4E4795239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3F6BB-A593-ED46-B5E9-C27F4D3E7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461B7-0414-AE49-A20B-BC5976D50A2D}" type="datetimeFigureOut">
              <a:rPr lang="en-US" smtClean="0"/>
              <a:t>10/18/23</a:t>
            </a:fld>
            <a:endParaRPr lang="en-US"/>
          </a:p>
        </p:txBody>
      </p:sp>
      <p:sp>
        <p:nvSpPr>
          <p:cNvPr id="5" name="Footer Placeholder 4">
            <a:extLst>
              <a:ext uri="{FF2B5EF4-FFF2-40B4-BE49-F238E27FC236}">
                <a16:creationId xmlns:a16="http://schemas.microsoft.com/office/drawing/2014/main" id="{4CEAF6A6-2AC6-B041-A838-C657C6AC37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93156-0E87-D44C-95AA-1D6234CFDA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C1D7B-4903-B44D-9BE4-AA7FDE0FA04F}" type="slidenum">
              <a:rPr lang="en-US" smtClean="0"/>
              <a:t>‹#›</a:t>
            </a:fld>
            <a:endParaRPr lang="en-US"/>
          </a:p>
        </p:txBody>
      </p:sp>
    </p:spTree>
    <p:extLst>
      <p:ext uri="{BB962C8B-B14F-4D97-AF65-F5344CB8AC3E}">
        <p14:creationId xmlns:p14="http://schemas.microsoft.com/office/powerpoint/2010/main" val="2139633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consumerfinance.gov/rules-policy/regulations/1024/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consumerfinance.gov/find-a-housing-counselo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consumerfinance.gov/rules-policy/regulations/1024/41/"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consumerfinance.gov/rules-policy/regulations/1024/40/" TargetMode="External"/><Relationship Id="rId5" Type="http://schemas.openxmlformats.org/officeDocument/2006/relationships/hyperlink" Target="https://www.consumerfinance.gov/rules-policy/regulations/1024/39/" TargetMode="External"/><Relationship Id="rId4" Type="http://schemas.openxmlformats.org/officeDocument/2006/relationships/hyperlink" Target="https://www.consumerfinance.gov/rules-policy/regulations/1024/38/"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www.consumerfinance.gov/rules-policy/regulations/1024/34/" TargetMode="External"/><Relationship Id="rId4" Type="http://schemas.openxmlformats.org/officeDocument/2006/relationships/hyperlink" Target="https://www.consumerfinance.gov/rules-policy/regulations/1024/33/"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www.consumerfinance.gov/rules-policy/regulations/1024/35/"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consumerfinance.gov/rules-policy/regulations/1024/36/"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www.consumerfinance.gov/rules-policy/regulations/1024/ms3/" TargetMode="External"/><Relationship Id="rId4" Type="http://schemas.openxmlformats.org/officeDocument/2006/relationships/hyperlink" Target="https://www.consumerfinance.gov/rules-policy/regulations/1024/3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mailto:heather@utahscreditunions.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descr="Background pattern, arrow&#10;&#10;Description automatically generated">
            <a:extLst>
              <a:ext uri="{FF2B5EF4-FFF2-40B4-BE49-F238E27FC236}">
                <a16:creationId xmlns:a16="http://schemas.microsoft.com/office/drawing/2014/main" id="{741F72AE-CD52-0244-A065-BADEFC14420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FF876E-08C1-544D-90C2-3B4E34CE9C54}"/>
              </a:ext>
            </a:extLst>
          </p:cNvPr>
          <p:cNvSpPr>
            <a:spLocks noGrp="1"/>
          </p:cNvSpPr>
          <p:nvPr>
            <p:ph type="ctrTitle"/>
          </p:nvPr>
        </p:nvSpPr>
        <p:spPr>
          <a:xfrm>
            <a:off x="1080247" y="1590668"/>
            <a:ext cx="7427649" cy="1654412"/>
          </a:xfrm>
        </p:spPr>
        <p:txBody>
          <a:bodyPr lIns="0" tIns="0" rIns="0" bIns="0" anchor="t" anchorCtr="0">
            <a:noAutofit/>
          </a:bodyPr>
          <a:lstStyle/>
          <a:p>
            <a:pPr algn="l"/>
            <a:r>
              <a:rPr lang="en-US" b="1" dirty="0">
                <a:solidFill>
                  <a:srgbClr val="0067A1"/>
                </a:solidFill>
                <a:latin typeface="Avenir Next" panose="020B0503020202020204" pitchFamily="34" charset="0"/>
              </a:rPr>
              <a:t>Compliance</a:t>
            </a:r>
            <a:br>
              <a:rPr lang="en-US" b="1" dirty="0">
                <a:solidFill>
                  <a:srgbClr val="0067A1"/>
                </a:solidFill>
                <a:latin typeface="Avenir Next" panose="020B0503020202020204" pitchFamily="34" charset="0"/>
              </a:rPr>
            </a:br>
            <a:r>
              <a:rPr lang="en-US" b="1" dirty="0">
                <a:solidFill>
                  <a:srgbClr val="0067A1"/>
                </a:solidFill>
                <a:latin typeface="Avenir Next" panose="020B0503020202020204" pitchFamily="34" charset="0"/>
              </a:rPr>
              <a:t>Essentials</a:t>
            </a:r>
          </a:p>
        </p:txBody>
      </p:sp>
      <p:sp>
        <p:nvSpPr>
          <p:cNvPr id="3" name="Subtitle 2">
            <a:extLst>
              <a:ext uri="{FF2B5EF4-FFF2-40B4-BE49-F238E27FC236}">
                <a16:creationId xmlns:a16="http://schemas.microsoft.com/office/drawing/2014/main" id="{79F652D5-6DAE-704F-9224-00EEAC2C189A}"/>
              </a:ext>
            </a:extLst>
          </p:cNvPr>
          <p:cNvSpPr>
            <a:spLocks noGrp="1"/>
          </p:cNvSpPr>
          <p:nvPr>
            <p:ph type="subTitle" idx="1"/>
          </p:nvPr>
        </p:nvSpPr>
        <p:spPr>
          <a:xfrm>
            <a:off x="1080247" y="3502241"/>
            <a:ext cx="7069840" cy="1655762"/>
          </a:xfrm>
        </p:spPr>
        <p:txBody>
          <a:bodyPr lIns="0" tIns="0" rIns="0" bIns="0">
            <a:normAutofit/>
          </a:bodyPr>
          <a:lstStyle/>
          <a:p>
            <a:pPr algn="l">
              <a:lnSpc>
                <a:spcPct val="110000"/>
              </a:lnSpc>
              <a:spcBef>
                <a:spcPts val="0"/>
              </a:spcBef>
            </a:pPr>
            <a:r>
              <a:rPr lang="en-US" sz="4000" b="1" dirty="0">
                <a:solidFill>
                  <a:schemeClr val="tx1">
                    <a:lumMod val="50000"/>
                    <a:lumOff val="50000"/>
                  </a:schemeClr>
                </a:solidFill>
                <a:latin typeface="Avenir Next Demi Bold" panose="020B0503020202020204" pitchFamily="34" charset="0"/>
              </a:rPr>
              <a:t>Real Estate Settlement Procedures Act</a:t>
            </a:r>
          </a:p>
        </p:txBody>
      </p:sp>
    </p:spTree>
    <p:extLst>
      <p:ext uri="{BB962C8B-B14F-4D97-AF65-F5344CB8AC3E}">
        <p14:creationId xmlns:p14="http://schemas.microsoft.com/office/powerpoint/2010/main" val="5438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p:txBody>
          <a:bodyPr>
            <a:normAutofit/>
          </a:bodyPr>
          <a:lstStyle/>
          <a:p>
            <a:r>
              <a:rPr lang="en-US" sz="5400" b="1" dirty="0">
                <a:solidFill>
                  <a:srgbClr val="0067A1"/>
                </a:solidFill>
                <a:latin typeface="Avenir Next Demi Bold" panose="020B0503020202020204" pitchFamily="34" charset="0"/>
              </a:rPr>
              <a:t>Thing of Value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sz="half" idx="1"/>
          </p:nvPr>
        </p:nvSpPr>
        <p:spPr>
          <a:xfrm>
            <a:off x="838200" y="1825625"/>
            <a:ext cx="5958016" cy="4351338"/>
          </a:xfrm>
        </p:spPr>
        <p:txBody>
          <a:bodyPr>
            <a:normAutofit fontScale="92500" lnSpcReduction="10000"/>
          </a:bodyPr>
          <a:lstStyle/>
          <a:p>
            <a:r>
              <a:rPr lang="en-US" dirty="0"/>
              <a:t>Special or unusual banking terms</a:t>
            </a:r>
          </a:p>
          <a:p>
            <a:r>
              <a:rPr lang="en-US" dirty="0"/>
              <a:t>Services of all types at special or free rates</a:t>
            </a:r>
          </a:p>
          <a:p>
            <a:r>
              <a:rPr lang="en-US" dirty="0"/>
              <a:t>Sales or rentals at special prices or rates</a:t>
            </a:r>
          </a:p>
          <a:p>
            <a:r>
              <a:rPr lang="en-US" dirty="0"/>
              <a:t>Lease or rental payments based in whole or in part on the amount of business referred</a:t>
            </a:r>
          </a:p>
          <a:p>
            <a:r>
              <a:rPr lang="en-US" dirty="0"/>
              <a:t>Trips and payments of another person’s expenses</a:t>
            </a:r>
          </a:p>
          <a:p>
            <a:r>
              <a:rPr lang="en-US" dirty="0"/>
              <a:t>Reduction in credit against an existing obligation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035D82E9-DF3F-E564-4782-1F17642DAEF3}"/>
              </a:ext>
            </a:extLst>
          </p:cNvPr>
          <p:cNvSpPr>
            <a:spLocks noGrp="1"/>
          </p:cNvSpPr>
          <p:nvPr>
            <p:ph sz="half" idx="2"/>
          </p:nvPr>
        </p:nvSpPr>
        <p:spPr>
          <a:xfrm>
            <a:off x="5690286" y="1847164"/>
            <a:ext cx="4450492" cy="4351338"/>
          </a:xfrm>
        </p:spPr>
        <p:txBody>
          <a:bodyPr>
            <a:normAutofit fontScale="92500" lnSpcReduction="10000"/>
          </a:bodyPr>
          <a:lstStyle/>
          <a:p>
            <a:pPr marL="0" indent="0">
              <a:buNone/>
            </a:pPr>
            <a:endParaRPr lang="en-US" dirty="0"/>
          </a:p>
          <a:p>
            <a:endParaRPr lang="en-US" dirty="0"/>
          </a:p>
        </p:txBody>
      </p:sp>
    </p:spTree>
    <p:extLst>
      <p:ext uri="{BB962C8B-B14F-4D97-AF65-F5344CB8AC3E}">
        <p14:creationId xmlns:p14="http://schemas.microsoft.com/office/powerpoint/2010/main" val="361527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Permitted Payments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92500" lnSpcReduction="10000"/>
          </a:bodyPr>
          <a:lstStyle/>
          <a:p>
            <a:pPr marL="0" indent="0">
              <a:buNone/>
            </a:pPr>
            <a:r>
              <a:rPr lang="en-US" dirty="0"/>
              <a:t>Certain payments are excluded from the Section 8 prohibitions.  The following payments in connection with a RESPA covered loan are permitted:</a:t>
            </a:r>
          </a:p>
          <a:p>
            <a:r>
              <a:rPr lang="en-US" dirty="0"/>
              <a:t>Payment of a fee to an attorney for services actually rendered.</a:t>
            </a:r>
          </a:p>
          <a:p>
            <a:r>
              <a:rPr lang="en-US" dirty="0"/>
              <a:t>Payment of a fee to a duly appointed agent of a title company by that company for services actually performed in issuing the title policy.</a:t>
            </a:r>
          </a:p>
          <a:p>
            <a:r>
              <a:rPr lang="en-US" dirty="0"/>
              <a:t>Payment of a fee by a lender to a duly appointed agent of that lender for services actually performed in making the loan.</a:t>
            </a:r>
          </a:p>
          <a:p>
            <a:r>
              <a:rPr lang="en-US" dirty="0"/>
              <a:t>Payment of a bona fide salary to any person for services actually performed.</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461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Permitted Payments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lnSpcReduction="10000"/>
          </a:bodyPr>
          <a:lstStyle/>
          <a:p>
            <a:r>
              <a:rPr lang="en-US" dirty="0"/>
              <a:t>Payment of any compensation for goods or facilities actually furnished or services actually performed.</a:t>
            </a:r>
          </a:p>
          <a:p>
            <a:r>
              <a:rPr lang="en-US" dirty="0"/>
              <a:t>Payments pursuant to a cooperative brokerage arrangement or arrangements between real estate agents and brokers.</a:t>
            </a:r>
          </a:p>
          <a:p>
            <a:r>
              <a:rPr lang="en-US" dirty="0"/>
              <a:t>Normal promotional and educational activities that are not conditioned on the referral of business and that do not involve the defraying of expenses that otherwise would be incurred by persons in a position to refer settlement services or business.</a:t>
            </a:r>
          </a:p>
          <a:p>
            <a:r>
              <a:rPr lang="en-US" dirty="0"/>
              <a:t>An employer's payment to its own employees for any referral activities.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95270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Does this Violate Section 8?</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lnSpcReduction="10000"/>
          </a:bodyPr>
          <a:lstStyle/>
          <a:p>
            <a:r>
              <a:rPr lang="en-US" dirty="0"/>
              <a:t>A credit union has a product referral program for members. Member can receive $50 for each membership referral, $50 for each auto loan referral and $100 for each mortgage loan referral that results in an account being opened or a loan being originated.</a:t>
            </a:r>
          </a:p>
          <a:p>
            <a:r>
              <a:rPr lang="en-US" dirty="0"/>
              <a:t>Same scenario, but the referral fees are provided to any credit union employee for successful referrals.</a:t>
            </a:r>
          </a:p>
          <a:p>
            <a:r>
              <a:rPr lang="en-US" dirty="0"/>
              <a:t>The credit union does not offer 30-year mortgages. The credit union receives $250 for each 30-year mortgage loan application it refers to a lender that does make these types of loans.</a:t>
            </a:r>
          </a:p>
        </p:txBody>
      </p:sp>
    </p:spTree>
    <p:extLst>
      <p:ext uri="{BB962C8B-B14F-4D97-AF65-F5344CB8AC3E}">
        <p14:creationId xmlns:p14="http://schemas.microsoft.com/office/powerpoint/2010/main" val="35350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Does this Violate Section 8?</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70000" lnSpcReduction="20000"/>
          </a:bodyPr>
          <a:lstStyle/>
          <a:p>
            <a:r>
              <a:rPr lang="en-US" dirty="0"/>
              <a:t>The credit union does not offer 30-year mortgages. The credit union is paid a percentage of each loan it refers to a lender that does makes these types of loans. The credit union takes the application, pulls credit, collects needed documentation, communicates with the borrower and arranges closings for the other lender.</a:t>
            </a:r>
          </a:p>
          <a:p>
            <a:r>
              <a:rPr lang="en-US" dirty="0"/>
              <a:t>A credit union loan officer has a GREAT IDEA! They want to give local Realtors who refer borrowers to the credit union tickets to attend a professional sporting events as a thank you.</a:t>
            </a:r>
          </a:p>
          <a:p>
            <a:r>
              <a:rPr lang="en-US" dirty="0"/>
              <a:t>Ok, ok. How about inviting Realtors to an open house at the credit union to learn more about credit union products and services. The credit union will pay for the catering.</a:t>
            </a:r>
          </a:p>
          <a:p>
            <a:r>
              <a:rPr lang="en-US" dirty="0"/>
              <a:t>We hold these </a:t>
            </a:r>
            <a:r>
              <a:rPr lang="en-US" strike="sngStrike" dirty="0"/>
              <a:t>lunches</a:t>
            </a:r>
            <a:r>
              <a:rPr lang="en-US" dirty="0"/>
              <a:t> er educational opportunities every week for the Realtors</a:t>
            </a:r>
          </a:p>
          <a:p>
            <a:r>
              <a:rPr lang="en-US" dirty="0"/>
              <a:t>FINE! They are held quarterly. They are truly educational and we invite the general public as well as local settlement service providers whether they refer to us or not.</a:t>
            </a:r>
          </a:p>
        </p:txBody>
      </p:sp>
    </p:spTree>
    <p:extLst>
      <p:ext uri="{BB962C8B-B14F-4D97-AF65-F5344CB8AC3E}">
        <p14:creationId xmlns:p14="http://schemas.microsoft.com/office/powerpoint/2010/main" val="35881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Does this Violate Section 8?</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r>
              <a:rPr lang="en-US" dirty="0"/>
              <a:t>Holiday gift baskets from the title companies we use? PLEASE??? I need my peppermint bark!</a:t>
            </a:r>
          </a:p>
        </p:txBody>
      </p:sp>
    </p:spTree>
    <p:extLst>
      <p:ext uri="{BB962C8B-B14F-4D97-AF65-F5344CB8AC3E}">
        <p14:creationId xmlns:p14="http://schemas.microsoft.com/office/powerpoint/2010/main" val="293977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fontScale="90000"/>
          </a:bodyPr>
          <a:lstStyle/>
          <a:p>
            <a:r>
              <a:rPr lang="en-US" sz="5400" b="1" dirty="0">
                <a:solidFill>
                  <a:srgbClr val="0067A1"/>
                </a:solidFill>
                <a:latin typeface="Avenir Next Demi Bold" panose="020B0503020202020204" pitchFamily="34" charset="0"/>
                <a:cs typeface="Calibri" panose="020F0502020204030204" pitchFamily="34" charset="0"/>
              </a:rPr>
              <a:t>Affiliated Business Arrangements</a:t>
            </a: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788567"/>
          </a:xfrm>
        </p:spPr>
        <p:txBody>
          <a:bodyPr lIns="0" tIns="0" rIns="0">
            <a:normAutofit/>
          </a:bodyPr>
          <a:lstStyle/>
          <a:p>
            <a:endParaRPr lang="en-US" sz="3600" dirty="0">
              <a:solidFill>
                <a:schemeClr val="tx1">
                  <a:lumMod val="50000"/>
                  <a:lumOff val="50000"/>
                </a:schemeClr>
              </a:solidFill>
              <a:latin typeface="Avenir Next" panose="020B0503020202020204" pitchFamily="34" charset="0"/>
            </a:endParaRP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4"/>
          <a:stretch>
            <a:fillRect/>
          </a:stretch>
        </p:blipFill>
        <p:spPr>
          <a:xfrm>
            <a:off x="9525000" y="0"/>
            <a:ext cx="2667000" cy="6858000"/>
          </a:xfrm>
          <a:prstGeom prst="rect">
            <a:avLst/>
          </a:prstGeom>
        </p:spPr>
      </p:pic>
    </p:spTree>
    <p:extLst>
      <p:ext uri="{BB962C8B-B14F-4D97-AF65-F5344CB8AC3E}">
        <p14:creationId xmlns:p14="http://schemas.microsoft.com/office/powerpoint/2010/main" val="4036819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Definition</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r>
              <a:rPr lang="en-US" dirty="0"/>
              <a:t>A situation where a person or firm is in a position to refer purchasers of settlement services to a settlement service provider that is owned in whole or in part by the referring party. </a:t>
            </a:r>
          </a:p>
          <a:p>
            <a:r>
              <a:rPr lang="en-US" dirty="0"/>
              <a:t>Although the referring party receives no direct payment for the referral, it benefits through the ownership interest in the service provider.</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9730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Disclosure Requirement</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dirty="0"/>
              <a:t>If an affiliated business arrangement exists, the person making the referral must meet the following three conditions to be protected from liability under Section 8:</a:t>
            </a:r>
          </a:p>
          <a:p>
            <a:r>
              <a:rPr lang="en-US" dirty="0"/>
              <a:t>The person making the referral gives an appropriate Affiliated Business Arrangement (ABA) Disclosure Statement to each person to whom a referral is made.</a:t>
            </a:r>
          </a:p>
          <a:p>
            <a:r>
              <a:rPr lang="en-US" dirty="0"/>
              <a:t>With certain exceptions, the person to whom the referral is made is not required to use the referred settlement service.</a:t>
            </a:r>
          </a:p>
          <a:p>
            <a:r>
              <a:rPr lang="en-US" dirty="0"/>
              <a:t>The only thing of value received from the arrangement is a return on an ownership interest or franchise relationship.</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70232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Disclosure Requirement</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r>
              <a:rPr lang="en-US" dirty="0">
                <a:hlinkClick r:id="rId4"/>
              </a:rPr>
              <a:t>Appendix D of Regulation X </a:t>
            </a:r>
            <a:r>
              <a:rPr lang="en-US" dirty="0"/>
              <a:t>contains sample language and content for the affiliated business arrangement disclosure.</a:t>
            </a:r>
          </a:p>
          <a:p>
            <a:r>
              <a:rPr lang="en-US" dirty="0"/>
              <a:t>An ABA Disclosure must generally conform to the sample disclosure.</a:t>
            </a:r>
          </a:p>
          <a:p>
            <a:r>
              <a:rPr lang="en-US" dirty="0"/>
              <a:t>The disclosure must be provided on a separate piece of paper no later than the time of each referral or, if the lender requires use of a particular provider, at the time of loan application or with the Loan Estimate.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8181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a:bodyPr>
          <a:lstStyle/>
          <a:p>
            <a:r>
              <a:rPr lang="en-US" sz="5400" b="1" dirty="0">
                <a:solidFill>
                  <a:srgbClr val="0067A1"/>
                </a:solidFill>
                <a:latin typeface="Avenir Next Demi Bold" panose="020B0503020202020204" pitchFamily="34" charset="0"/>
                <a:cs typeface="Calibri" panose="020F0502020204030204" pitchFamily="34" charset="0"/>
              </a:rPr>
              <a:t>Coverage</a:t>
            </a: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788567"/>
          </a:xfrm>
        </p:spPr>
        <p:txBody>
          <a:bodyPr lIns="0" tIns="0" rIns="0">
            <a:normAutofit/>
          </a:bodyPr>
          <a:lstStyle/>
          <a:p>
            <a:endParaRPr lang="en-US" sz="3600" dirty="0">
              <a:solidFill>
                <a:schemeClr val="tx1">
                  <a:lumMod val="50000"/>
                  <a:lumOff val="50000"/>
                </a:schemeClr>
              </a:solidFill>
              <a:latin typeface="Avenir Next" panose="020B0503020202020204" pitchFamily="34" charset="0"/>
            </a:endParaRP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4"/>
          <a:stretch>
            <a:fillRect/>
          </a:stretch>
        </p:blipFill>
        <p:spPr>
          <a:xfrm>
            <a:off x="9525000" y="0"/>
            <a:ext cx="2667000" cy="6858000"/>
          </a:xfrm>
          <a:prstGeom prst="rect">
            <a:avLst/>
          </a:prstGeom>
        </p:spPr>
      </p:pic>
    </p:spTree>
    <p:extLst>
      <p:ext uri="{BB962C8B-B14F-4D97-AF65-F5344CB8AC3E}">
        <p14:creationId xmlns:p14="http://schemas.microsoft.com/office/powerpoint/2010/main" val="423845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fontScale="90000"/>
          </a:bodyPr>
          <a:lstStyle/>
          <a:p>
            <a:r>
              <a:rPr lang="en-US" sz="5400" b="1" dirty="0">
                <a:solidFill>
                  <a:srgbClr val="0067A1"/>
                </a:solidFill>
                <a:latin typeface="Avenir Next Demi Bold" panose="020B0503020202020204" pitchFamily="34" charset="0"/>
                <a:cs typeface="Calibri" panose="020F0502020204030204" pitchFamily="34" charset="0"/>
              </a:rPr>
              <a:t>Homeownership Counseling Notice</a:t>
            </a: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788567"/>
          </a:xfrm>
        </p:spPr>
        <p:txBody>
          <a:bodyPr lIns="0" tIns="0" rIns="0">
            <a:normAutofit/>
          </a:bodyPr>
          <a:lstStyle/>
          <a:p>
            <a:endParaRPr lang="en-US" sz="3600" dirty="0">
              <a:solidFill>
                <a:schemeClr val="tx1">
                  <a:lumMod val="50000"/>
                  <a:lumOff val="50000"/>
                </a:schemeClr>
              </a:solidFill>
              <a:latin typeface="Avenir Next" panose="020B0503020202020204" pitchFamily="34" charset="0"/>
            </a:endParaRP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4"/>
          <a:stretch>
            <a:fillRect/>
          </a:stretch>
        </p:blipFill>
        <p:spPr>
          <a:xfrm>
            <a:off x="9525000" y="0"/>
            <a:ext cx="2667000" cy="6858000"/>
          </a:xfrm>
          <a:prstGeom prst="rect">
            <a:avLst/>
          </a:prstGeom>
        </p:spPr>
      </p:pic>
    </p:spTree>
    <p:extLst>
      <p:ext uri="{BB962C8B-B14F-4D97-AF65-F5344CB8AC3E}">
        <p14:creationId xmlns:p14="http://schemas.microsoft.com/office/powerpoint/2010/main" val="362352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Homeownership Counseling Notice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70000" lnSpcReduction="20000"/>
          </a:bodyPr>
          <a:lstStyle/>
          <a:p>
            <a:pPr marL="0" indent="0">
              <a:buNone/>
            </a:pPr>
            <a:r>
              <a:rPr lang="en-US" b="1" dirty="0"/>
              <a:t>General</a:t>
            </a:r>
          </a:p>
          <a:p>
            <a:pPr marL="0" indent="0">
              <a:buNone/>
            </a:pPr>
            <a:r>
              <a:rPr lang="en-US" dirty="0"/>
              <a:t>Creditors must give all applicants for mortgages loans a written list of homeownership counseling organizations within three business days of receiving an application. </a:t>
            </a:r>
          </a:p>
          <a:p>
            <a:pPr marL="0" indent="0">
              <a:buNone/>
            </a:pPr>
            <a:endParaRPr lang="en-US" dirty="0"/>
          </a:p>
          <a:p>
            <a:pPr marL="0" indent="0">
              <a:buNone/>
            </a:pPr>
            <a:r>
              <a:rPr lang="en-US" b="1" dirty="0"/>
              <a:t>Coverage</a:t>
            </a:r>
          </a:p>
          <a:p>
            <a:r>
              <a:rPr lang="en-US" dirty="0"/>
              <a:t>Includes all consumer loans secured by a dwelling except reverse mortgages and loans for time-shares.</a:t>
            </a:r>
          </a:p>
          <a:p>
            <a:pPr marL="0" indent="0">
              <a:buNone/>
            </a:pPr>
            <a:endParaRPr lang="en-US" dirty="0"/>
          </a:p>
          <a:p>
            <a:pPr marL="0" indent="0">
              <a:buNone/>
            </a:pPr>
            <a:r>
              <a:rPr lang="en-US" b="1" dirty="0"/>
              <a:t>Providing the Disclosure</a:t>
            </a:r>
          </a:p>
          <a:p>
            <a:r>
              <a:rPr lang="en-US" dirty="0"/>
              <a:t>Generate a list of homeownership counseling organizations through the Bureau’s website (</a:t>
            </a:r>
            <a:r>
              <a:rPr lang="en-US" dirty="0">
                <a:hlinkClick r:id="rId4"/>
              </a:rPr>
              <a:t>http://</a:t>
            </a:r>
            <a:r>
              <a:rPr lang="en-US" dirty="0" err="1">
                <a:hlinkClick r:id="rId4"/>
              </a:rPr>
              <a:t>www.consumerfinance.gov</a:t>
            </a:r>
            <a:r>
              <a:rPr lang="en-US" dirty="0">
                <a:hlinkClick r:id="rId4"/>
              </a:rPr>
              <a:t>/find-a-housing-counselor/</a:t>
            </a:r>
            <a:r>
              <a:rPr lang="en-US" dirty="0"/>
              <a:t>) or use the data provided by the Bureau or HUD. </a:t>
            </a:r>
          </a:p>
          <a:p>
            <a:r>
              <a:rPr lang="en-US" dirty="0"/>
              <a:t>The list must be specific to the consumer’s location and be current within the last 30 days (hint – you’ll be printing a new list out for each transaction)</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33015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a:bodyPr>
          <a:lstStyle/>
          <a:p>
            <a:r>
              <a:rPr lang="en-US" sz="5400" b="1" dirty="0">
                <a:solidFill>
                  <a:srgbClr val="0067A1"/>
                </a:solidFill>
                <a:latin typeface="Avenir Next Demi Bold" panose="020B0503020202020204" pitchFamily="34" charset="0"/>
                <a:cs typeface="Calibri" panose="020F0502020204030204" pitchFamily="34" charset="0"/>
              </a:rPr>
              <a:t>Escrow Accounts</a:t>
            </a: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788567"/>
          </a:xfrm>
        </p:spPr>
        <p:txBody>
          <a:bodyPr lIns="0" tIns="0" rIns="0">
            <a:normAutofit/>
          </a:bodyPr>
          <a:lstStyle/>
          <a:p>
            <a:endParaRPr lang="en-US" sz="3600" dirty="0">
              <a:solidFill>
                <a:schemeClr val="tx1">
                  <a:lumMod val="50000"/>
                  <a:lumOff val="50000"/>
                </a:schemeClr>
              </a:solidFill>
              <a:latin typeface="Avenir Next" panose="020B0503020202020204" pitchFamily="34" charset="0"/>
            </a:endParaRP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4"/>
          <a:stretch>
            <a:fillRect/>
          </a:stretch>
        </p:blipFill>
        <p:spPr>
          <a:xfrm>
            <a:off x="9525000" y="0"/>
            <a:ext cx="2667000" cy="6858000"/>
          </a:xfrm>
          <a:prstGeom prst="rect">
            <a:avLst/>
          </a:prstGeom>
        </p:spPr>
      </p:pic>
    </p:spTree>
    <p:extLst>
      <p:ext uri="{BB962C8B-B14F-4D97-AF65-F5344CB8AC3E}">
        <p14:creationId xmlns:p14="http://schemas.microsoft.com/office/powerpoint/2010/main" val="245593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Escrow Accounts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dirty="0"/>
              <a:t>RESPA sets very particular limits on the amount that can be required to be paid into an escrow account, and requires specific disclosures with regard to escrow accounts, both at settlement and for the life of the escrow account.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70257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Escrow Accounts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92500" lnSpcReduction="10000"/>
          </a:bodyPr>
          <a:lstStyle/>
          <a:p>
            <a:pPr marL="0" indent="0">
              <a:buNone/>
            </a:pPr>
            <a:r>
              <a:rPr lang="en-US" dirty="0"/>
              <a:t>RESPA sets very particular limits on the amount that can be required to be paid into an escrow account, and requires specific disclosures with regard to escrow accounts, both at settlement and for the life of the escrow account.</a:t>
            </a:r>
          </a:p>
          <a:p>
            <a:pPr marL="0" indent="0">
              <a:buNone/>
            </a:pPr>
            <a:endParaRPr lang="en-US" dirty="0"/>
          </a:p>
          <a:p>
            <a:pPr marL="0" indent="0">
              <a:buNone/>
            </a:pPr>
            <a:r>
              <a:rPr lang="en-US" b="1" dirty="0"/>
              <a:t>Permitted Escrow Amounts</a:t>
            </a:r>
          </a:p>
          <a:p>
            <a:pPr marL="0" indent="0">
              <a:buNone/>
            </a:pPr>
            <a:r>
              <a:rPr lang="en-US" dirty="0"/>
              <a:t>The initial amount a servicer is allowed to collect for an escrow account is calculated by computing the amount that would normally have been paid into escrow from the date the charge or charges were last paid until the first escrow payment is due, plus a cushion equivalent to two months payment.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52151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Escrow Account Analysis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r>
              <a:rPr lang="en-US" dirty="0"/>
              <a:t>At the outset of the servicing of a mortgage with an escrow account, a servicer must perform an escrow account analysis. </a:t>
            </a:r>
          </a:p>
          <a:p>
            <a:r>
              <a:rPr lang="en-US" dirty="0"/>
              <a:t>The outcome of analysis is the determination of the  “target balance,” which is the amount that is enough to pay the necessary disbursements throughout the course of the coming year, plus any allowed cushion.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5466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Aggregate Accounting</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92500"/>
          </a:bodyPr>
          <a:lstStyle/>
          <a:p>
            <a:pPr marL="0" indent="0">
              <a:buNone/>
            </a:pPr>
            <a:r>
              <a:rPr lang="en-US" dirty="0"/>
              <a:t>All initial escrow account balances must be calculated using aggregate accounting.  The escrow account analysis must follow a prescribed process:</a:t>
            </a:r>
          </a:p>
          <a:p>
            <a:pPr marL="0" indent="0">
              <a:buNone/>
            </a:pPr>
            <a:r>
              <a:rPr lang="en-US" b="1" dirty="0"/>
              <a:t>Step 1:  Create an initial trial balance:</a:t>
            </a:r>
          </a:p>
          <a:p>
            <a:pPr marL="514350" indent="-514350">
              <a:buFont typeface="+mj-lt"/>
              <a:buAutoNum type="arabicPeriod"/>
            </a:pPr>
            <a:r>
              <a:rPr lang="en-US" dirty="0"/>
              <a:t>Create a 12-month calendar beginning with the month the first payment is due</a:t>
            </a:r>
          </a:p>
          <a:p>
            <a:pPr marL="514350" indent="-514350">
              <a:buFont typeface="+mj-lt"/>
              <a:buAutoNum type="arabicPeriod"/>
            </a:pPr>
            <a:r>
              <a:rPr lang="en-US" dirty="0"/>
              <a:t>List disbursements in the months they are to be made</a:t>
            </a:r>
          </a:p>
          <a:p>
            <a:pPr marL="514350" indent="-514350">
              <a:buFont typeface="+mj-lt"/>
              <a:buAutoNum type="arabicPeriod"/>
            </a:pPr>
            <a:r>
              <a:rPr lang="en-US" dirty="0"/>
              <a:t>Add 1/12 of the total amount of disbursements to each month</a:t>
            </a:r>
          </a:p>
          <a:p>
            <a:pPr marL="514350" indent="-514350">
              <a:buFont typeface="+mj-lt"/>
              <a:buAutoNum type="arabicPeriod"/>
            </a:pPr>
            <a:r>
              <a:rPr lang="en-US" dirty="0"/>
              <a:t>Calculate an end balance for each month (some months will have a negative balance)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78890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Aggregate Accounting</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77500" lnSpcReduction="20000"/>
          </a:bodyPr>
          <a:lstStyle/>
          <a:p>
            <a:pPr marL="0" indent="0">
              <a:buNone/>
            </a:pPr>
            <a:r>
              <a:rPr lang="en-US" b="1" dirty="0"/>
              <a:t>Step 2: Create an adjusted trial balance:</a:t>
            </a:r>
          </a:p>
          <a:p>
            <a:pPr marL="514350" indent="-514350">
              <a:buFont typeface="+mj-lt"/>
              <a:buAutoNum type="arabicPeriod"/>
            </a:pPr>
            <a:r>
              <a:rPr lang="en-US" dirty="0"/>
              <a:t>Find the lowest monthly balance.</a:t>
            </a:r>
          </a:p>
          <a:p>
            <a:pPr marL="514350" indent="-514350">
              <a:buFont typeface="+mj-lt"/>
              <a:buAutoNum type="arabicPeriod"/>
            </a:pPr>
            <a:r>
              <a:rPr lang="en-US" dirty="0"/>
              <a:t>Add to the first month an amount that will bring the lowest monthly balance to zero. </a:t>
            </a:r>
          </a:p>
          <a:p>
            <a:pPr marL="514350" indent="-514350">
              <a:buFont typeface="+mj-lt"/>
              <a:buAutoNum type="arabicPeriod"/>
            </a:pPr>
            <a:r>
              <a:rPr lang="en-US" dirty="0"/>
              <a:t>Re-calculate all of the monthly balances. </a:t>
            </a:r>
          </a:p>
          <a:p>
            <a:pPr lvl="1"/>
            <a:r>
              <a:rPr lang="en-US" dirty="0"/>
              <a:t>All of the monthly balances are then calculated taking into account this added first month payment. </a:t>
            </a:r>
          </a:p>
          <a:p>
            <a:pPr lvl="1"/>
            <a:r>
              <a:rPr lang="en-US" dirty="0"/>
              <a:t>This newly calculated running balance is called the Adjusted Trial Balance. </a:t>
            </a:r>
          </a:p>
          <a:p>
            <a:pPr lvl="1"/>
            <a:r>
              <a:rPr lang="en-US" dirty="0"/>
              <a:t>Note that this results in the escrow account balance falling to zero at the end of one month during the period.</a:t>
            </a:r>
          </a:p>
          <a:p>
            <a:pPr marL="0" indent="0">
              <a:buNone/>
            </a:pPr>
            <a:endParaRPr lang="en-US" dirty="0"/>
          </a:p>
          <a:p>
            <a:pPr marL="0" indent="0">
              <a:buNone/>
            </a:pPr>
            <a:r>
              <a:rPr lang="en-US" b="1" dirty="0"/>
              <a:t>Step 3: Create a balance with a cushion</a:t>
            </a:r>
          </a:p>
          <a:p>
            <a:pPr marL="514350" indent="-514350">
              <a:buFont typeface="+mj-lt"/>
              <a:buAutoNum type="arabicPeriod"/>
            </a:pPr>
            <a:r>
              <a:rPr lang="en-US" dirty="0"/>
              <a:t>Add to the first month the permissible cushion</a:t>
            </a:r>
          </a:p>
          <a:p>
            <a:pPr marL="514350" indent="-514350">
              <a:buFont typeface="+mj-lt"/>
              <a:buAutoNum type="arabicPeriod"/>
            </a:pPr>
            <a:r>
              <a:rPr lang="en-US" dirty="0"/>
              <a:t>Adjust the monthly balances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94632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Listing Escrow Amounts on the Closing Disclosure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dirty="0"/>
              <a:t>Although servicers are required to calculate an initial escrow account balance using aggregate accounting, the different items that make up the escrow payment are required to be listed separately on the Closing Disclosure.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92489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Listing Escrow Amounts on the Closing Disclosure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77500" lnSpcReduction="20000"/>
          </a:bodyPr>
          <a:lstStyle/>
          <a:p>
            <a:pPr marL="0" indent="0">
              <a:buNone/>
            </a:pPr>
            <a:r>
              <a:rPr lang="en-US" dirty="0"/>
              <a:t>To calculate line item amounts for each fee, follow these procedures:</a:t>
            </a:r>
          </a:p>
          <a:p>
            <a:pPr marL="514350" indent="-514350">
              <a:buFont typeface="+mj-lt"/>
              <a:buAutoNum type="arabicPeriod"/>
            </a:pPr>
            <a:r>
              <a:rPr lang="en-US" dirty="0"/>
              <a:t>Perform an escrow account analysis to determine the total initial escrow payment. </a:t>
            </a:r>
          </a:p>
          <a:p>
            <a:pPr marL="514350" indent="-514350">
              <a:buFont typeface="+mj-lt"/>
              <a:buAutoNum type="arabicPeriod"/>
            </a:pPr>
            <a:r>
              <a:rPr lang="en-US" dirty="0"/>
              <a:t>Using the same three-step method as the aggregate analysis, conduct a separate line-item analysis for each individual charge.  </a:t>
            </a:r>
          </a:p>
          <a:p>
            <a:pPr marL="514350" indent="-514350">
              <a:buFont typeface="+mj-lt"/>
              <a:buAutoNum type="arabicPeriod"/>
            </a:pPr>
            <a:r>
              <a:rPr lang="en-US" dirty="0"/>
              <a:t>The beginning balances calculated from the individual line-item analyses should be entered on lines 1-7 of section G.</a:t>
            </a:r>
          </a:p>
          <a:p>
            <a:pPr marL="514350" indent="-514350">
              <a:buFont typeface="+mj-lt"/>
              <a:buAutoNum type="arabicPeriod"/>
            </a:pPr>
            <a:r>
              <a:rPr lang="en-US" dirty="0"/>
              <a:t>Total the beginning balances of all the separate line-item analyses.</a:t>
            </a:r>
          </a:p>
          <a:p>
            <a:pPr marL="514350" indent="-514350">
              <a:buFont typeface="+mj-lt"/>
              <a:buAutoNum type="arabicPeriod"/>
            </a:pPr>
            <a:r>
              <a:rPr lang="en-US" dirty="0"/>
              <a:t>Subtract the sum of the beginning balances from the line item analyses from the beginning balance amount of the aggregate analysis.</a:t>
            </a:r>
          </a:p>
          <a:p>
            <a:pPr marL="514350" indent="-514350">
              <a:buFont typeface="+mj-lt"/>
              <a:buAutoNum type="arabicPeriod"/>
            </a:pPr>
            <a:r>
              <a:rPr lang="en-US" dirty="0"/>
              <a:t>The difference will be the aggregate adjustment that should be entered on line 8 of section G.  (Note:  the aggregate adjustment must always be a negative number or zero)</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3303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Coverage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77500" lnSpcReduction="20000"/>
          </a:bodyPr>
          <a:lstStyle/>
          <a:p>
            <a:pPr marL="0" indent="0" algn="ctr">
              <a:buNone/>
            </a:pPr>
            <a:r>
              <a:rPr lang="en-US" b="1" dirty="0"/>
              <a:t>Federally Related Mortgage Loan</a:t>
            </a:r>
          </a:p>
          <a:p>
            <a:pPr marL="0" indent="0">
              <a:buNone/>
            </a:pPr>
            <a:r>
              <a:rPr lang="en-US" dirty="0"/>
              <a:t>A federally related mortgage loan is any loan (other than temporary financing, such as a construction loan) that is:</a:t>
            </a:r>
          </a:p>
          <a:p>
            <a:r>
              <a:rPr lang="en-US" dirty="0"/>
              <a:t>Secured by a first or subordinate lien on residential real property, including a refinancing of any secured loan on residential real property upon which there is either:</a:t>
            </a:r>
          </a:p>
          <a:p>
            <a:pPr lvl="1"/>
            <a:r>
              <a:rPr lang="en-US" dirty="0"/>
              <a:t>Located or, following settlement, will be constructed using proceeds of the loan, a one to four family dwelling</a:t>
            </a:r>
          </a:p>
          <a:p>
            <a:pPr lvl="1"/>
            <a:r>
              <a:rPr lang="en-US" dirty="0"/>
              <a:t>Located or, following settlement, will be placed using proceeds of the loan, a manufactured home</a:t>
            </a:r>
          </a:p>
          <a:p>
            <a:pPr marL="0" indent="0">
              <a:buNone/>
            </a:pPr>
            <a:r>
              <a:rPr lang="en-US" dirty="0"/>
              <a:t>AND</a:t>
            </a:r>
          </a:p>
          <a:p>
            <a:r>
              <a:rPr lang="en-US" dirty="0"/>
              <a:t>For which one of the following applies. The loan:</a:t>
            </a:r>
          </a:p>
          <a:p>
            <a:pPr lvl="1"/>
            <a:r>
              <a:rPr lang="en-US" dirty="0"/>
              <a:t>Is made in whole or in part by any lender that is either regulated by or whose deposits or accounts are insured by any agency of the Federal Government</a:t>
            </a:r>
          </a:p>
          <a:p>
            <a:pPr lvl="1"/>
            <a:r>
              <a:rPr lang="en-US" dirty="0"/>
              <a:t>Is another type of government guaranteed or government insured loan</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414857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Initial Escrow Account Disclosure Statement</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92500" lnSpcReduction="10000"/>
          </a:bodyPr>
          <a:lstStyle/>
          <a:p>
            <a:r>
              <a:rPr lang="en-US" dirty="0"/>
              <a:t>An Initial Escrow Account Statement must be presented to the borrower at settlement or within 45 days following settlement. </a:t>
            </a:r>
          </a:p>
          <a:p>
            <a:r>
              <a:rPr lang="en-US" dirty="0"/>
              <a:t>The initial statement must list the results of the aggregate analysis and contain the following information:</a:t>
            </a:r>
          </a:p>
          <a:p>
            <a:pPr marL="914400" lvl="1" indent="-457200">
              <a:buFont typeface="+mj-lt"/>
              <a:buAutoNum type="arabicPeriod"/>
            </a:pPr>
            <a:r>
              <a:rPr lang="en-US" dirty="0"/>
              <a:t>The amount of the borrower's monthly mortgage payment </a:t>
            </a:r>
          </a:p>
          <a:p>
            <a:pPr marL="914400" lvl="1" indent="-457200">
              <a:buFont typeface="+mj-lt"/>
              <a:buAutoNum type="arabicPeriod"/>
            </a:pPr>
            <a:r>
              <a:rPr lang="en-US" dirty="0"/>
              <a:t>The portion of the monthly payment going into the escrow account</a:t>
            </a:r>
          </a:p>
          <a:p>
            <a:pPr marL="914400" lvl="1" indent="-457200">
              <a:buFont typeface="+mj-lt"/>
              <a:buAutoNum type="arabicPeriod"/>
            </a:pPr>
            <a:r>
              <a:rPr lang="en-US" dirty="0"/>
              <a:t>Itemization of the estimated taxes, insurance premiums, and other charges that the servicer reasonably anticipates to be paid from the escrow account during the escrow account computation year and the anticipated disbursement dates of those charges. </a:t>
            </a:r>
          </a:p>
          <a:p>
            <a:pPr marL="914400" lvl="1" indent="-457200">
              <a:buFont typeface="+mj-lt"/>
              <a:buAutoNum type="arabicPeriod"/>
            </a:pPr>
            <a:r>
              <a:rPr lang="en-US" dirty="0"/>
              <a:t>The amount that the servicer selects as a cushion. </a:t>
            </a:r>
          </a:p>
          <a:p>
            <a:pPr marL="914400" lvl="1" indent="-457200">
              <a:buFont typeface="+mj-lt"/>
              <a:buAutoNum type="arabicPeriod"/>
            </a:pPr>
            <a:r>
              <a:rPr lang="en-US" dirty="0"/>
              <a:t>A trial running balance for the account.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5514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Annual Escrow Account Analysis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r>
              <a:rPr lang="en-US" dirty="0"/>
              <a:t>An escrow account must be reanalyzed at least once every 12 months. </a:t>
            </a:r>
          </a:p>
          <a:p>
            <a:r>
              <a:rPr lang="en-US" dirty="0"/>
              <a:t>The information resulting from the annual escrow account analysis must be disclosed to the member/borrower within thirty calendar days of the close of the escrow account computation year.</a:t>
            </a:r>
          </a:p>
          <a:p>
            <a:r>
              <a:rPr lang="en-US" dirty="0"/>
              <a:t>The servicer is permitted to reanalyze the escrow account prior to the normal end of the escrow account computation year to allow it to change the effective date of the member/borrower’s annual escrow computation year.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0207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p:txBody>
          <a:bodyPr>
            <a:normAutofit fontScale="90000"/>
          </a:bodyPr>
          <a:lstStyle/>
          <a:p>
            <a:r>
              <a:rPr lang="en-US" sz="5400" b="1" dirty="0">
                <a:solidFill>
                  <a:srgbClr val="0067A1"/>
                </a:solidFill>
                <a:latin typeface="Avenir Next Demi Bold" panose="020B0503020202020204" pitchFamily="34" charset="0"/>
              </a:rPr>
              <a:t>Annual Escrow Account Analysis: Required Components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sz="half" idx="1"/>
          </p:nvPr>
        </p:nvSpPr>
        <p:spPr>
          <a:xfrm>
            <a:off x="838200" y="1825625"/>
            <a:ext cx="4450492" cy="4351338"/>
          </a:xfrm>
        </p:spPr>
        <p:txBody>
          <a:bodyPr>
            <a:normAutofit fontScale="62500" lnSpcReduction="20000"/>
          </a:bodyPr>
          <a:lstStyle/>
          <a:p>
            <a:r>
              <a:rPr lang="en-US" dirty="0"/>
              <a:t>An account history reflecting the activity in the escrow account during the escrow account computation year.</a:t>
            </a:r>
          </a:p>
          <a:p>
            <a:r>
              <a:rPr lang="en-US" dirty="0"/>
              <a:t>A projection of the activity in the account for the next year. </a:t>
            </a:r>
          </a:p>
          <a:p>
            <a:r>
              <a:rPr lang="en-US" dirty="0"/>
              <a:t>The amount of the borrower's current monthly mortgage payment and the portion of the monthly payment going into the escrow account.</a:t>
            </a:r>
          </a:p>
          <a:p>
            <a:r>
              <a:rPr lang="en-US" dirty="0"/>
              <a:t>The amount of the past year's monthly mortgage payment and the portion of the monthly payment that went into the escrow account.</a:t>
            </a:r>
          </a:p>
          <a:p>
            <a:r>
              <a:rPr lang="en-US" dirty="0"/>
              <a:t>The total amount paid into the escrow account during the past computation year.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035D82E9-DF3F-E564-4782-1F17642DAEF3}"/>
              </a:ext>
            </a:extLst>
          </p:cNvPr>
          <p:cNvSpPr>
            <a:spLocks noGrp="1"/>
          </p:cNvSpPr>
          <p:nvPr>
            <p:ph sz="half" idx="2"/>
          </p:nvPr>
        </p:nvSpPr>
        <p:spPr>
          <a:xfrm>
            <a:off x="5690286" y="1847164"/>
            <a:ext cx="4450492" cy="4351338"/>
          </a:xfrm>
        </p:spPr>
        <p:txBody>
          <a:bodyPr>
            <a:normAutofit fontScale="62500" lnSpcReduction="20000"/>
          </a:bodyPr>
          <a:lstStyle/>
          <a:p>
            <a:r>
              <a:rPr lang="en-US" dirty="0"/>
              <a:t>The total amount paid out of the escrow account during the same period for taxes, insurance premiums, and other charges (as separately identified).</a:t>
            </a:r>
          </a:p>
          <a:p>
            <a:r>
              <a:rPr lang="en-US" dirty="0"/>
              <a:t>The balance in the escrow account at the end of the period.</a:t>
            </a:r>
          </a:p>
          <a:p>
            <a:r>
              <a:rPr lang="en-US" dirty="0"/>
              <a:t>An explanation of how any surplus is being handled by the servicer.</a:t>
            </a:r>
          </a:p>
          <a:p>
            <a:r>
              <a:rPr lang="en-US" dirty="0"/>
              <a:t>An explanation of how any shortage or deficiency is to be paid by the borrower.</a:t>
            </a:r>
          </a:p>
          <a:p>
            <a:r>
              <a:rPr lang="en-US" dirty="0"/>
              <a:t>If applicable, the reason(s) why the estimated low monthly balance was not reached, as indicated by noting differences between the most recent account history and last year's projection. </a:t>
            </a:r>
          </a:p>
        </p:txBody>
      </p:sp>
    </p:spTree>
    <p:extLst>
      <p:ext uri="{BB962C8B-B14F-4D97-AF65-F5344CB8AC3E}">
        <p14:creationId xmlns:p14="http://schemas.microsoft.com/office/powerpoint/2010/main" val="493011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Escrow Surpluses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lnSpcReduction="10000"/>
          </a:bodyPr>
          <a:lstStyle/>
          <a:p>
            <a:r>
              <a:rPr lang="en-US" dirty="0"/>
              <a:t>If an escrow account analysis discloses a surplus, the servicer must refund the surplus to the borrower within 30 days from the date of the analysis if the surplus is greater than $50.</a:t>
            </a:r>
          </a:p>
          <a:p>
            <a:r>
              <a:rPr lang="en-US" dirty="0"/>
              <a:t>If the surplus is less than $50, the servicer may refund the amount to the borrower, or credit it against the next year's escrow payments.</a:t>
            </a:r>
          </a:p>
          <a:p>
            <a:r>
              <a:rPr lang="en-US" dirty="0"/>
              <a:t>If the borrower is not current (payments received within 30 days of the payment due date) at the time of the analysis, the servicer may retain the surplus in the escrow account pursuant to the terms of the mortgage loan documents.</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19659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Shortages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dirty="0"/>
              <a:t>An escrow account shortage is the amount by which a current escrow account balance falls short of the target balance at the time of escrow analysis.  This means that there will be a deficiency in the escrow account sometime during the escrow accounting year.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14415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Shortages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92500" lnSpcReduction="10000"/>
          </a:bodyPr>
          <a:lstStyle/>
          <a:p>
            <a:pPr marL="0" indent="0">
              <a:buNone/>
            </a:pPr>
            <a:r>
              <a:rPr lang="en-US" b="1" dirty="0"/>
              <a:t>Less Than One Month</a:t>
            </a:r>
          </a:p>
          <a:p>
            <a:pPr marL="0" indent="0">
              <a:buNone/>
            </a:pPr>
            <a:r>
              <a:rPr lang="en-US" dirty="0"/>
              <a:t>If an escrow account analysis discloses a shortage of less than one month's escrow account payment, then the servicer has three possible courses of action:</a:t>
            </a:r>
          </a:p>
          <a:p>
            <a:r>
              <a:rPr lang="en-US" dirty="0"/>
              <a:t>The servicer may allow a shortage to exist and do nothing to change it.</a:t>
            </a:r>
          </a:p>
          <a:p>
            <a:r>
              <a:rPr lang="en-US" dirty="0"/>
              <a:t>The servicer may require the borrower to repay the shortage amount within 30 days.</a:t>
            </a:r>
          </a:p>
          <a:p>
            <a:r>
              <a:rPr lang="en-US" dirty="0"/>
              <a:t>The servicer may require the borrower to repay the shortage amount in equal monthly payments over at least a 12-month period.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73265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Shortages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Greater Than One Month</a:t>
            </a:r>
          </a:p>
          <a:p>
            <a:pPr marL="0" indent="0">
              <a:buNone/>
            </a:pPr>
            <a:r>
              <a:rPr lang="en-US" dirty="0"/>
              <a:t>If an escrow account analysis discloses a shortage that is greater than or equal to one month's escrow account payment, then the servicer has two possible courses of action:</a:t>
            </a:r>
          </a:p>
          <a:p>
            <a:r>
              <a:rPr lang="en-US" dirty="0"/>
              <a:t>The servicer may allow a shortage to exist and do nothing to change it.</a:t>
            </a:r>
          </a:p>
          <a:p>
            <a:r>
              <a:rPr lang="en-US" dirty="0"/>
              <a:t>The servicer may require the borrower to repay the shortage in equal monthly payments over at least a 12-month period.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16495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Deficiencies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r>
              <a:rPr lang="en-US" dirty="0"/>
              <a:t>An escrow account deficiency is the amount of a negative balance in an escrow account. </a:t>
            </a:r>
          </a:p>
          <a:p>
            <a:r>
              <a:rPr lang="en-US" dirty="0"/>
              <a:t>The servicer must perform an escrow account analysis before seeking repayment of the deficiency.</a:t>
            </a:r>
          </a:p>
          <a:p>
            <a:r>
              <a:rPr lang="en-US" dirty="0"/>
              <a:t>If the escrow account analysis confirms a deficiency, then the servicer may require the borrower to pay additional monthly deposits to the account to eliminate the deficiency.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78573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Deficiencies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Less Than One Month</a:t>
            </a:r>
          </a:p>
          <a:p>
            <a:pPr marL="0" indent="0">
              <a:buNone/>
            </a:pPr>
            <a:r>
              <a:rPr lang="en-US" dirty="0"/>
              <a:t>If the deficiency is less than one month's escrow account payment, then the servicer may: </a:t>
            </a:r>
          </a:p>
          <a:p>
            <a:r>
              <a:rPr lang="en-US" dirty="0"/>
              <a:t>Allow the deficiency to exist and do nothing to change it.</a:t>
            </a:r>
          </a:p>
          <a:p>
            <a:r>
              <a:rPr lang="en-US" dirty="0"/>
              <a:t>Require the borrower to repay the deficiency within 30 days.</a:t>
            </a:r>
          </a:p>
          <a:p>
            <a:r>
              <a:rPr lang="en-US" dirty="0"/>
              <a:t>May require the borrower to repay the deficiency in two or more equal monthly payments.</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69295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Deficiencies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Greater Than One Month</a:t>
            </a:r>
            <a:endParaRPr lang="en-US" dirty="0"/>
          </a:p>
          <a:p>
            <a:pPr marL="0" indent="0">
              <a:buNone/>
            </a:pPr>
            <a:r>
              <a:rPr lang="en-US" dirty="0"/>
              <a:t>If the deficiency is greater than or equal to 1 month's escrow payment, the servicer may:</a:t>
            </a:r>
          </a:p>
          <a:p>
            <a:r>
              <a:rPr lang="en-US" dirty="0"/>
              <a:t>Allow the deficiency to exist and do nothing to change it.</a:t>
            </a:r>
          </a:p>
          <a:p>
            <a:r>
              <a:rPr lang="en-US" dirty="0"/>
              <a:t>May require the borrower to repay the deficiency in two or more equal monthly payments.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738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Exceptions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dirty="0"/>
              <a:t>RESPA applies to all Federally Related Mortgage Loans (FLMLs) except:</a:t>
            </a:r>
          </a:p>
          <a:p>
            <a:r>
              <a:rPr lang="en-US" dirty="0"/>
              <a:t>Business purpose loans (use Reg Z definition) </a:t>
            </a:r>
          </a:p>
          <a:p>
            <a:r>
              <a:rPr lang="en-US" dirty="0"/>
              <a:t>Any assumption in which the lender does not have the right expressly to approve a subsequent person as the borrower.</a:t>
            </a:r>
          </a:p>
          <a:p>
            <a:r>
              <a:rPr lang="en-US" dirty="0"/>
              <a:t>Any loan conversion to different terms as long as a new note is not required.</a:t>
            </a:r>
          </a:p>
          <a:p>
            <a:r>
              <a:rPr lang="en-US" dirty="0"/>
              <a:t>Bona fide transfer of a loan obligation in the secondary market.</a:t>
            </a:r>
          </a:p>
        </p:txBody>
      </p:sp>
    </p:spTree>
    <p:extLst>
      <p:ext uri="{BB962C8B-B14F-4D97-AF65-F5344CB8AC3E}">
        <p14:creationId xmlns:p14="http://schemas.microsoft.com/office/powerpoint/2010/main" val="4257768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Deficiencies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Delinquent Accounts</a:t>
            </a:r>
          </a:p>
          <a:p>
            <a:pPr marL="0" indent="0">
              <a:buNone/>
            </a:pPr>
            <a:r>
              <a:rPr lang="en-US" dirty="0"/>
              <a:t>If the borrower is delinquent at the time of the escrow account analysis, the servicer may recover the deficiency pursuant to the terms of the mortgage loan documents.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41205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Deficiencies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Notice of Shortage or Deficiency</a:t>
            </a:r>
          </a:p>
          <a:p>
            <a:r>
              <a:rPr lang="en-US" dirty="0"/>
              <a:t>The servicer must notify the borrower at least once during the escrow account computation year if there is a shortage or deficiency in the escrow account. </a:t>
            </a:r>
          </a:p>
          <a:p>
            <a:r>
              <a:rPr lang="en-US" dirty="0"/>
              <a:t>The notice may be part of the annual escrow account statement or it may be a separate document.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89710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Escrow Closing Notice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70000" lnSpcReduction="20000"/>
          </a:bodyPr>
          <a:lstStyle/>
          <a:p>
            <a:pPr marL="0" indent="0">
              <a:buNone/>
            </a:pPr>
            <a:r>
              <a:rPr lang="en-US" b="1" dirty="0"/>
              <a:t>Escrow Closing Notice</a:t>
            </a:r>
          </a:p>
          <a:p>
            <a:pPr marL="0" indent="0">
              <a:buNone/>
            </a:pPr>
            <a:r>
              <a:rPr lang="en-US" dirty="0"/>
              <a:t>The Escrow Closing Notice must be provided prior to cancelling an escrow account to any consumers for whom an escrow account was established in connection with a closed-end consumer credit transaction secured by a first lien on real property or a dwelling, except for reverse mortgages.</a:t>
            </a:r>
          </a:p>
          <a:p>
            <a:pPr marL="0" indent="0">
              <a:buNone/>
            </a:pPr>
            <a:endParaRPr lang="en-US" b="1" dirty="0"/>
          </a:p>
          <a:p>
            <a:pPr marL="0" indent="0">
              <a:buNone/>
            </a:pPr>
            <a:r>
              <a:rPr lang="en-US" b="1" dirty="0"/>
              <a:t>Timing</a:t>
            </a:r>
          </a:p>
          <a:p>
            <a:r>
              <a:rPr lang="en-US" dirty="0"/>
              <a:t>When the consumer requests cancellation: The creditor or servicer must ensure that the consumer receives the Escrow Closing Notice no later than three business days** before the consumer’s escrow account is closed. </a:t>
            </a:r>
          </a:p>
          <a:p>
            <a:r>
              <a:rPr lang="en-US" dirty="0"/>
              <a:t>Cancellation for any other reason: The creditor or servicer must ensure that the consumer receives the Escrow Closing Notice no later than 30 business days before consumer’s escrow account is closed. </a:t>
            </a:r>
          </a:p>
          <a:p>
            <a:pPr marL="0" indent="0">
              <a:buNone/>
            </a:pPr>
            <a:endParaRPr lang="en-US" dirty="0"/>
          </a:p>
          <a:p>
            <a:pPr marL="0" indent="0">
              <a:buNone/>
            </a:pPr>
            <a:r>
              <a:rPr lang="en-US" dirty="0"/>
              <a:t>**3 business day “mailbox rule” applies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25229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a:bodyPr>
          <a:lstStyle/>
          <a:p>
            <a:r>
              <a:rPr lang="en-US" sz="5400" b="1" dirty="0">
                <a:solidFill>
                  <a:srgbClr val="0067A1"/>
                </a:solidFill>
                <a:latin typeface="Avenir Next Demi Bold" panose="020B0503020202020204" pitchFamily="34" charset="0"/>
                <a:cs typeface="Calibri" panose="020F0502020204030204" pitchFamily="34" charset="0"/>
              </a:rPr>
              <a:t>Loan Servicing Rules</a:t>
            </a: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788567"/>
          </a:xfrm>
        </p:spPr>
        <p:txBody>
          <a:bodyPr lIns="0" tIns="0" rIns="0">
            <a:normAutofit/>
          </a:bodyPr>
          <a:lstStyle/>
          <a:p>
            <a:endParaRPr lang="en-US" sz="3600" dirty="0">
              <a:solidFill>
                <a:schemeClr val="tx1">
                  <a:lumMod val="50000"/>
                  <a:lumOff val="50000"/>
                </a:schemeClr>
              </a:solidFill>
              <a:latin typeface="Avenir Next" panose="020B0503020202020204" pitchFamily="34" charset="0"/>
            </a:endParaRP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4"/>
          <a:stretch>
            <a:fillRect/>
          </a:stretch>
        </p:blipFill>
        <p:spPr>
          <a:xfrm>
            <a:off x="9525000" y="0"/>
            <a:ext cx="2667000" cy="6858000"/>
          </a:xfrm>
          <a:prstGeom prst="rect">
            <a:avLst/>
          </a:prstGeom>
        </p:spPr>
      </p:pic>
    </p:spTree>
    <p:extLst>
      <p:ext uri="{BB962C8B-B14F-4D97-AF65-F5344CB8AC3E}">
        <p14:creationId xmlns:p14="http://schemas.microsoft.com/office/powerpoint/2010/main" val="885471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Loan Servicing Rules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r>
              <a:rPr lang="en-US" dirty="0"/>
              <a:t>Big exemptions for small servicers!</a:t>
            </a:r>
          </a:p>
          <a:p>
            <a:r>
              <a:rPr lang="en-US" dirty="0"/>
              <a:t>You are a small servicer if:</a:t>
            </a:r>
          </a:p>
          <a:p>
            <a:pPr lvl="1"/>
            <a:r>
              <a:rPr lang="en-US" dirty="0"/>
              <a:t>You service 5,000 or fewer mortgage loans (only consider closed-end loans secured by a dwelling) and </a:t>
            </a:r>
          </a:p>
          <a:p>
            <a:pPr lvl="1"/>
            <a:r>
              <a:rPr lang="en-US" dirty="0"/>
              <a:t>You are the creditor or assignee of all of them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16795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Loan Servicing Rules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dirty="0"/>
              <a:t>Small servicers are exempt from:</a:t>
            </a:r>
          </a:p>
          <a:p>
            <a:r>
              <a:rPr lang="en-US" dirty="0">
                <a:hlinkClick r:id="rId4"/>
              </a:rPr>
              <a:t>General servicing policies, procedures and requirements</a:t>
            </a:r>
            <a:endParaRPr lang="en-US" dirty="0"/>
          </a:p>
          <a:p>
            <a:r>
              <a:rPr lang="en-US" dirty="0">
                <a:hlinkClick r:id="rId5"/>
              </a:rPr>
              <a:t>Early intervention requirements for certain borrowers</a:t>
            </a:r>
            <a:endParaRPr lang="en-US" dirty="0"/>
          </a:p>
          <a:p>
            <a:r>
              <a:rPr lang="en-US" dirty="0">
                <a:hlinkClick r:id="rId6"/>
              </a:rPr>
              <a:t>Continuity of Contact</a:t>
            </a:r>
            <a:endParaRPr lang="en-US" dirty="0"/>
          </a:p>
          <a:p>
            <a:r>
              <a:rPr lang="en-US" dirty="0">
                <a:hlinkClick r:id="rId7"/>
              </a:rPr>
              <a:t>Loss Mitigation Procedures</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63377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Loan Servicing Rules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dirty="0"/>
              <a:t>Small servicers must comply with the following rules:</a:t>
            </a:r>
          </a:p>
          <a:p>
            <a:r>
              <a:rPr lang="en-US" dirty="0">
                <a:hlinkClick r:id="rId4"/>
              </a:rPr>
              <a:t>Mortgage Servicing Transfers</a:t>
            </a:r>
            <a:endParaRPr lang="en-US" dirty="0"/>
          </a:p>
          <a:p>
            <a:r>
              <a:rPr lang="en-US" dirty="0">
                <a:hlinkClick r:id="rId5"/>
              </a:rPr>
              <a:t>Timely escrow payments and treatment of escrow account balances</a:t>
            </a:r>
            <a:endParaRPr lang="en-US" dirty="0"/>
          </a:p>
          <a:p>
            <a:r>
              <a:rPr lang="en-US" dirty="0"/>
              <a:t>Error resolution procedures</a:t>
            </a:r>
          </a:p>
          <a:p>
            <a:r>
              <a:rPr lang="en-US" dirty="0"/>
              <a:t>Requests for information</a:t>
            </a:r>
          </a:p>
          <a:p>
            <a:r>
              <a:rPr lang="en-US" dirty="0"/>
              <a:t>Force-placed insurance</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62312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Error Resolution Procedures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dirty="0"/>
              <a:t>A servicer shall comply with error resolution procedures for any </a:t>
            </a:r>
            <a:r>
              <a:rPr lang="en-US" b="1" dirty="0"/>
              <a:t>written notice</a:t>
            </a:r>
            <a:r>
              <a:rPr lang="en-US" dirty="0"/>
              <a:t> from the borrower that asserts an error and includes:</a:t>
            </a:r>
          </a:p>
          <a:p>
            <a:pPr lvl="1"/>
            <a:r>
              <a:rPr lang="en-US" dirty="0"/>
              <a:t>The name of the borrower</a:t>
            </a:r>
          </a:p>
          <a:p>
            <a:pPr lvl="1"/>
            <a:r>
              <a:rPr lang="en-US" dirty="0"/>
              <a:t>Information that enables the servicer to identify the borrower's mortgage loan account</a:t>
            </a:r>
          </a:p>
          <a:p>
            <a:pPr lvl="1"/>
            <a:r>
              <a:rPr lang="en-US" dirty="0"/>
              <a:t>The error the borrower believes has occurred.</a:t>
            </a:r>
          </a:p>
          <a:p>
            <a:r>
              <a:rPr lang="en-US" dirty="0">
                <a:hlinkClick r:id="rId4"/>
              </a:rPr>
              <a:t>Specific response required</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31815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Requests for Information</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r>
              <a:rPr lang="en-US" dirty="0"/>
              <a:t>A servicer shall comply with request for information procedures for any </a:t>
            </a:r>
            <a:r>
              <a:rPr lang="en-US" b="1" dirty="0"/>
              <a:t>written request</a:t>
            </a:r>
            <a:r>
              <a:rPr lang="en-US" dirty="0"/>
              <a:t> for information from a borrower that includes:</a:t>
            </a:r>
          </a:p>
          <a:p>
            <a:pPr lvl="1"/>
            <a:r>
              <a:rPr lang="en-US" dirty="0"/>
              <a:t>The name of the borrower</a:t>
            </a:r>
          </a:p>
          <a:p>
            <a:pPr lvl="1"/>
            <a:r>
              <a:rPr lang="en-US" dirty="0"/>
              <a:t>Information that enables the servicer to identify the borrower's mortgage loan account</a:t>
            </a:r>
          </a:p>
          <a:p>
            <a:pPr lvl="1"/>
            <a:r>
              <a:rPr lang="en-US" dirty="0"/>
              <a:t>States the information the borrower is requesting with respect to the borrower's mortgage loan.</a:t>
            </a:r>
          </a:p>
          <a:p>
            <a:r>
              <a:rPr lang="en-US" dirty="0">
                <a:hlinkClick r:id="rId4"/>
              </a:rPr>
              <a:t>Specific response required</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96124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Force Placed Insurance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70000" lnSpcReduction="20000"/>
          </a:bodyPr>
          <a:lstStyle/>
          <a:p>
            <a:pPr marL="0" indent="0">
              <a:buNone/>
            </a:pPr>
            <a:r>
              <a:rPr lang="en-US" dirty="0">
                <a:hlinkClick r:id="rId4"/>
              </a:rPr>
              <a:t>Force Placed Hazard Insurance</a:t>
            </a:r>
            <a:endParaRPr lang="en-US" dirty="0"/>
          </a:p>
          <a:p>
            <a:r>
              <a:rPr lang="en-US" dirty="0"/>
              <a:t>You must have a reasonable basis to believe that a consumer has failed to maintain required hazard insurance before charging for force-placed insurance. </a:t>
            </a:r>
          </a:p>
          <a:p>
            <a:r>
              <a:rPr lang="en-US" dirty="0"/>
              <a:t>You must send 2 notices to the consumer and not have received in response to these notices evidence that the consumer has had in place, continuously, required hazard insurance before you charge for force-placed insurance. (45 days, 15 days)</a:t>
            </a:r>
          </a:p>
          <a:p>
            <a:r>
              <a:rPr lang="en-US" dirty="0"/>
              <a:t>You must notify the consumer and not have received in response to this notice evidence that the consumer has purchased required hazard insurance before you charge the consumer for renewing force-placed insurance. </a:t>
            </a:r>
          </a:p>
          <a:p>
            <a:r>
              <a:rPr lang="en-US" dirty="0"/>
              <a:t>You must cancel force-placed insurance within 15 days of receiving evidence that the consumer has required hazard insurance in place and refund to the consumer any fees or charges for periods of overlapping coverage. </a:t>
            </a:r>
          </a:p>
          <a:p>
            <a:r>
              <a:rPr lang="en-US" dirty="0"/>
              <a:t>Force-placed insurance charges imposed by a servicer on a borrower, beyond those subject to state regulation as insurance charges, must be bona fide and reasonable.</a:t>
            </a:r>
          </a:p>
          <a:p>
            <a:r>
              <a:rPr lang="en-US" dirty="0">
                <a:hlinkClick r:id="rId5"/>
              </a:rPr>
              <a:t>Use sample notices</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5874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Exceptions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85000" lnSpcReduction="20000"/>
          </a:bodyPr>
          <a:lstStyle/>
          <a:p>
            <a:r>
              <a:rPr lang="en-US" dirty="0"/>
              <a:t>**Temporary financing, such as a construction loan, except the exemption does not apply to a loan made to finance construction of 1- to 4-family residential property if: </a:t>
            </a:r>
          </a:p>
          <a:p>
            <a:pPr lvl="1"/>
            <a:r>
              <a:rPr lang="en-US" dirty="0"/>
              <a:t>The loan may be converted to permanent financing by the same lender </a:t>
            </a:r>
          </a:p>
          <a:p>
            <a:pPr lvl="1"/>
            <a:r>
              <a:rPr lang="en-US" dirty="0"/>
              <a:t>Is used to finance transfer of title to the first user </a:t>
            </a:r>
          </a:p>
          <a:p>
            <a:pPr lvl="1"/>
            <a:r>
              <a:rPr lang="en-US" dirty="0"/>
              <a:t>The lender issues a commitment for permanent financing, with or without conditions</a:t>
            </a:r>
          </a:p>
          <a:p>
            <a:pPr lvl="1"/>
            <a:r>
              <a:rPr lang="en-US" dirty="0"/>
              <a:t>The construction term is for two years or more</a:t>
            </a:r>
          </a:p>
          <a:p>
            <a:r>
              <a:rPr lang="en-US" dirty="0"/>
              <a:t>**A loan to purchase vacant land, unless within two years from the date of the settlement of the loan, a structure or a manufactured home will be constructed or placed on the real property using the loan proceeds. </a:t>
            </a:r>
          </a:p>
          <a:p>
            <a:pPr marL="0" indent="0">
              <a:buNone/>
            </a:pPr>
            <a:endParaRPr lang="en-US" dirty="0"/>
          </a:p>
          <a:p>
            <a:pPr marL="0" indent="0">
              <a:buNone/>
            </a:pPr>
            <a:r>
              <a:rPr lang="en-US" dirty="0"/>
              <a:t>** TRID still applies to these types of loans (bummer)</a:t>
            </a:r>
          </a:p>
        </p:txBody>
      </p:sp>
    </p:spTree>
    <p:extLst>
      <p:ext uri="{BB962C8B-B14F-4D97-AF65-F5344CB8AC3E}">
        <p14:creationId xmlns:p14="http://schemas.microsoft.com/office/powerpoint/2010/main" val="1677103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a:bodyPr>
          <a:lstStyle/>
          <a:p>
            <a:r>
              <a:rPr lang="en-US" sz="5400" b="1" dirty="0">
                <a:solidFill>
                  <a:srgbClr val="0067A1"/>
                </a:solidFill>
                <a:latin typeface="Avenir Next Demi Bold" panose="020B0503020202020204" pitchFamily="34" charset="0"/>
                <a:cs typeface="Calibri" panose="020F0502020204030204" pitchFamily="34" charset="0"/>
              </a:rPr>
              <a:t>Questions?</a:t>
            </a: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1561112"/>
          </a:xfrm>
        </p:spPr>
        <p:txBody>
          <a:bodyPr lIns="0" tIns="0" rIns="0">
            <a:normAutofit fontScale="70000" lnSpcReduction="20000"/>
          </a:bodyPr>
          <a:lstStyle/>
          <a:p>
            <a:r>
              <a:rPr lang="en-US" sz="3600" dirty="0">
                <a:solidFill>
                  <a:schemeClr val="tx1">
                    <a:lumMod val="50000"/>
                    <a:lumOff val="50000"/>
                  </a:schemeClr>
                </a:solidFill>
                <a:latin typeface="Avenir Next" panose="020B0503020202020204" pitchFamily="34" charset="0"/>
              </a:rPr>
              <a:t>Heather Line</a:t>
            </a:r>
          </a:p>
          <a:p>
            <a:r>
              <a:rPr lang="en-US" sz="3600" dirty="0">
                <a:solidFill>
                  <a:schemeClr val="tx1">
                    <a:lumMod val="50000"/>
                    <a:lumOff val="50000"/>
                  </a:schemeClr>
                </a:solidFill>
                <a:latin typeface="Avenir Next" panose="020B0503020202020204" pitchFamily="34" charset="0"/>
              </a:rPr>
              <a:t>Compliance Specialist</a:t>
            </a:r>
          </a:p>
          <a:p>
            <a:r>
              <a:rPr lang="en-US" sz="3600" dirty="0">
                <a:solidFill>
                  <a:schemeClr val="tx1">
                    <a:lumMod val="50000"/>
                    <a:lumOff val="50000"/>
                  </a:schemeClr>
                </a:solidFill>
                <a:latin typeface="Avenir Next" panose="020B0503020202020204" pitchFamily="34" charset="0"/>
                <a:hlinkClick r:id="rId4"/>
              </a:rPr>
              <a:t>heather@utahscreditunions.org</a:t>
            </a:r>
            <a:endParaRPr lang="en-US" sz="3600" dirty="0">
              <a:solidFill>
                <a:schemeClr val="tx1">
                  <a:lumMod val="50000"/>
                  <a:lumOff val="50000"/>
                </a:schemeClr>
              </a:solidFill>
              <a:latin typeface="Avenir Next" panose="020B0503020202020204" pitchFamily="34" charset="0"/>
            </a:endParaRPr>
          </a:p>
          <a:p>
            <a:r>
              <a:rPr lang="en-US" sz="3600" dirty="0">
                <a:solidFill>
                  <a:schemeClr val="tx1">
                    <a:lumMod val="50000"/>
                    <a:lumOff val="50000"/>
                  </a:schemeClr>
                </a:solidFill>
                <a:latin typeface="Avenir Next" panose="020B0503020202020204" pitchFamily="34" charset="0"/>
              </a:rPr>
              <a:t>801-599-2168</a:t>
            </a: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5"/>
          <a:stretch>
            <a:fillRect/>
          </a:stretch>
        </p:blipFill>
        <p:spPr>
          <a:xfrm>
            <a:off x="9525000" y="0"/>
            <a:ext cx="2667000" cy="6858000"/>
          </a:xfrm>
          <a:prstGeom prst="rect">
            <a:avLst/>
          </a:prstGeom>
        </p:spPr>
      </p:pic>
    </p:spTree>
    <p:extLst>
      <p:ext uri="{BB962C8B-B14F-4D97-AF65-F5344CB8AC3E}">
        <p14:creationId xmlns:p14="http://schemas.microsoft.com/office/powerpoint/2010/main" val="174986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fontScale="90000"/>
          </a:bodyPr>
          <a:lstStyle/>
          <a:p>
            <a:r>
              <a:rPr lang="en-US" sz="5400" b="1" dirty="0">
                <a:solidFill>
                  <a:srgbClr val="0067A1"/>
                </a:solidFill>
                <a:latin typeface="Avenir Next Demi Bold" panose="020B0503020202020204" pitchFamily="34" charset="0"/>
                <a:cs typeface="Calibri" panose="020F0502020204030204" pitchFamily="34" charset="0"/>
              </a:rPr>
              <a:t>Prohibition Against Kickbacks and Unearned Fees</a:t>
            </a: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788567"/>
          </a:xfrm>
        </p:spPr>
        <p:txBody>
          <a:bodyPr lIns="0" tIns="0" rIns="0">
            <a:normAutofit/>
          </a:bodyPr>
          <a:lstStyle/>
          <a:p>
            <a:endParaRPr lang="en-US" sz="3600" dirty="0">
              <a:solidFill>
                <a:schemeClr val="tx1">
                  <a:lumMod val="50000"/>
                  <a:lumOff val="50000"/>
                </a:schemeClr>
              </a:solidFill>
              <a:latin typeface="Avenir Next" panose="020B0503020202020204" pitchFamily="34" charset="0"/>
            </a:endParaRP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4"/>
          <a:stretch>
            <a:fillRect/>
          </a:stretch>
        </p:blipFill>
        <p:spPr>
          <a:xfrm>
            <a:off x="9525000" y="0"/>
            <a:ext cx="2667000" cy="6858000"/>
          </a:xfrm>
          <a:prstGeom prst="rect">
            <a:avLst/>
          </a:prstGeom>
        </p:spPr>
      </p:pic>
    </p:spTree>
    <p:extLst>
      <p:ext uri="{BB962C8B-B14F-4D97-AF65-F5344CB8AC3E}">
        <p14:creationId xmlns:p14="http://schemas.microsoft.com/office/powerpoint/2010/main" val="81828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Prohibition Against Kickbacks and Unearned Fees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r>
              <a:rPr lang="en-US" dirty="0"/>
              <a:t>Section 8 of RESPA prohibits the acceptance or payment of referral fees and unearned fees in relation to any federally related mortgage loan.</a:t>
            </a:r>
          </a:p>
          <a:p>
            <a:r>
              <a:rPr lang="en-US" dirty="0"/>
              <a:t>Any portion, split, or percentage of any charge paid or received for providing a settlement service in connection with a RESPA covered loan must be for services actually performed.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1164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Thing of Value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dirty="0"/>
              <a:t>To violate Section 8, three elements must be present:</a:t>
            </a:r>
          </a:p>
          <a:p>
            <a:r>
              <a:rPr lang="en-US" dirty="0"/>
              <a:t>There must be a payment or giving of a thing of value.</a:t>
            </a:r>
          </a:p>
          <a:p>
            <a:r>
              <a:rPr lang="en-US" dirty="0"/>
              <a:t>It must be pursuant to an agreement to refer business.</a:t>
            </a:r>
          </a:p>
          <a:p>
            <a:r>
              <a:rPr lang="en-US" dirty="0"/>
              <a:t>A referral must occur.</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7266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p:txBody>
          <a:bodyPr>
            <a:normAutofit/>
          </a:bodyPr>
          <a:lstStyle/>
          <a:p>
            <a:r>
              <a:rPr lang="en-US" sz="5400" b="1" dirty="0">
                <a:solidFill>
                  <a:srgbClr val="0067A1"/>
                </a:solidFill>
                <a:latin typeface="Avenir Next Demi Bold" panose="020B0503020202020204" pitchFamily="34" charset="0"/>
              </a:rPr>
              <a:t>Thing of Value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sz="half" idx="1"/>
          </p:nvPr>
        </p:nvSpPr>
        <p:spPr>
          <a:xfrm>
            <a:off x="838200" y="1825625"/>
            <a:ext cx="4450492" cy="4351338"/>
          </a:xfrm>
        </p:spPr>
        <p:txBody>
          <a:bodyPr>
            <a:normAutofit fontScale="85000" lnSpcReduction="20000"/>
          </a:bodyPr>
          <a:lstStyle/>
          <a:p>
            <a:r>
              <a:rPr lang="en-US" dirty="0"/>
              <a:t>Money</a:t>
            </a:r>
          </a:p>
          <a:p>
            <a:r>
              <a:rPr lang="en-US" dirty="0"/>
              <a:t>Things</a:t>
            </a:r>
          </a:p>
          <a:p>
            <a:r>
              <a:rPr lang="en-US" dirty="0"/>
              <a:t>Discounts</a:t>
            </a:r>
          </a:p>
          <a:p>
            <a:r>
              <a:rPr lang="en-US" dirty="0"/>
              <a:t>Salaries</a:t>
            </a:r>
          </a:p>
          <a:p>
            <a:r>
              <a:rPr lang="en-US" dirty="0"/>
              <a:t>Commissions</a:t>
            </a:r>
          </a:p>
          <a:p>
            <a:r>
              <a:rPr lang="en-US" dirty="0"/>
              <a:t>Fees</a:t>
            </a:r>
          </a:p>
          <a:p>
            <a:r>
              <a:rPr lang="en-US" dirty="0"/>
              <a:t>Duplicate payment of a charge</a:t>
            </a:r>
          </a:p>
          <a:p>
            <a:r>
              <a:rPr lang="en-US" dirty="0"/>
              <a:t>Stock</a:t>
            </a:r>
          </a:p>
          <a:p>
            <a:r>
              <a:rPr lang="en-US" dirty="0"/>
              <a:t>Dividends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035D82E9-DF3F-E564-4782-1F17642DAEF3}"/>
              </a:ext>
            </a:extLst>
          </p:cNvPr>
          <p:cNvSpPr>
            <a:spLocks noGrp="1"/>
          </p:cNvSpPr>
          <p:nvPr>
            <p:ph sz="half" idx="2"/>
          </p:nvPr>
        </p:nvSpPr>
        <p:spPr>
          <a:xfrm>
            <a:off x="5690286" y="1847164"/>
            <a:ext cx="4450492" cy="4351338"/>
          </a:xfrm>
        </p:spPr>
        <p:txBody>
          <a:bodyPr>
            <a:normAutofit fontScale="85000" lnSpcReduction="20000"/>
          </a:bodyPr>
          <a:lstStyle/>
          <a:p>
            <a:r>
              <a:rPr lang="en-US" dirty="0"/>
              <a:t>Distribution of partnership profit</a:t>
            </a:r>
          </a:p>
          <a:p>
            <a:r>
              <a:rPr lang="en-US" dirty="0"/>
              <a:t>Franchise royalty</a:t>
            </a:r>
          </a:p>
          <a:p>
            <a:r>
              <a:rPr lang="en-US" dirty="0"/>
              <a:t>Credits representing monies that may be paid at a future date</a:t>
            </a:r>
          </a:p>
          <a:p>
            <a:r>
              <a:rPr lang="en-US" dirty="0"/>
              <a:t>The opportunity to participate in a money making program</a:t>
            </a:r>
          </a:p>
          <a:p>
            <a:r>
              <a:rPr lang="en-US" dirty="0"/>
              <a:t>Retained or increased earnings</a:t>
            </a:r>
          </a:p>
          <a:p>
            <a:r>
              <a:rPr lang="en-US" dirty="0"/>
              <a:t>Increased equity in a parent or subsidiary entity</a:t>
            </a:r>
          </a:p>
          <a:p>
            <a:r>
              <a:rPr lang="en-US" dirty="0"/>
              <a:t>Special bank deposits or accounts</a:t>
            </a:r>
          </a:p>
          <a:p>
            <a:endParaRPr lang="en-US" dirty="0"/>
          </a:p>
          <a:p>
            <a:endParaRPr lang="en-US" dirty="0"/>
          </a:p>
        </p:txBody>
      </p:sp>
    </p:spTree>
    <p:extLst>
      <p:ext uri="{BB962C8B-B14F-4D97-AF65-F5344CB8AC3E}">
        <p14:creationId xmlns:p14="http://schemas.microsoft.com/office/powerpoint/2010/main" val="3121558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28806</TotalTime>
  <Words>3577</Words>
  <Application>Microsoft Macintosh PowerPoint</Application>
  <PresentationFormat>Widescreen</PresentationFormat>
  <Paragraphs>498</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Avenir Next</vt:lpstr>
      <vt:lpstr>Avenir Next Demi Bold</vt:lpstr>
      <vt:lpstr>Calibri</vt:lpstr>
      <vt:lpstr>Calibri Light</vt:lpstr>
      <vt:lpstr>Office Theme</vt:lpstr>
      <vt:lpstr>Compliance Essentials</vt:lpstr>
      <vt:lpstr>Coverage</vt:lpstr>
      <vt:lpstr>Coverage</vt:lpstr>
      <vt:lpstr>Exceptions</vt:lpstr>
      <vt:lpstr>Exceptions</vt:lpstr>
      <vt:lpstr>Prohibition Against Kickbacks and Unearned Fees</vt:lpstr>
      <vt:lpstr>Prohibition Against Kickbacks and Unearned Fees</vt:lpstr>
      <vt:lpstr>Thing of Value</vt:lpstr>
      <vt:lpstr>Thing of Value</vt:lpstr>
      <vt:lpstr>Thing of Value</vt:lpstr>
      <vt:lpstr>Permitted Payments</vt:lpstr>
      <vt:lpstr>Permitted Payments</vt:lpstr>
      <vt:lpstr>Does this Violate Section 8?</vt:lpstr>
      <vt:lpstr>Does this Violate Section 8?</vt:lpstr>
      <vt:lpstr>Does this Violate Section 8?</vt:lpstr>
      <vt:lpstr>Affiliated Business Arrangements</vt:lpstr>
      <vt:lpstr>Definition</vt:lpstr>
      <vt:lpstr>Disclosure Requirement</vt:lpstr>
      <vt:lpstr>Disclosure Requirement</vt:lpstr>
      <vt:lpstr>Homeownership Counseling Notice</vt:lpstr>
      <vt:lpstr>Homeownership Counseling Notice</vt:lpstr>
      <vt:lpstr>Escrow Accounts</vt:lpstr>
      <vt:lpstr>Escrow Accounts</vt:lpstr>
      <vt:lpstr>Escrow Accounts</vt:lpstr>
      <vt:lpstr>Escrow Account Analysis</vt:lpstr>
      <vt:lpstr>Aggregate Accounting</vt:lpstr>
      <vt:lpstr>Aggregate Accounting</vt:lpstr>
      <vt:lpstr>Listing Escrow Amounts on the Closing Disclosure</vt:lpstr>
      <vt:lpstr>Listing Escrow Amounts on the Closing Disclosure</vt:lpstr>
      <vt:lpstr>Initial Escrow Account Disclosure Statement</vt:lpstr>
      <vt:lpstr>Annual Escrow Account Analysis</vt:lpstr>
      <vt:lpstr>Annual Escrow Account Analysis: Required Components</vt:lpstr>
      <vt:lpstr>Escrow Surpluses</vt:lpstr>
      <vt:lpstr>Shortages</vt:lpstr>
      <vt:lpstr>Shortages</vt:lpstr>
      <vt:lpstr>Shortages</vt:lpstr>
      <vt:lpstr>Deficiencies</vt:lpstr>
      <vt:lpstr>Deficiencies</vt:lpstr>
      <vt:lpstr>Deficiencies</vt:lpstr>
      <vt:lpstr>Deficiencies</vt:lpstr>
      <vt:lpstr>Deficiencies</vt:lpstr>
      <vt:lpstr>Escrow Closing Notice</vt:lpstr>
      <vt:lpstr>Loan Servicing Rules</vt:lpstr>
      <vt:lpstr>Loan Servicing Rules</vt:lpstr>
      <vt:lpstr>Loan Servicing Rules</vt:lpstr>
      <vt:lpstr>Loan Servicing Rules</vt:lpstr>
      <vt:lpstr>Error Resolution Procedures</vt:lpstr>
      <vt:lpstr>Requests for Information</vt:lpstr>
      <vt:lpstr>Force Placed Insurance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Nelson</dc:creator>
  <cp:lastModifiedBy>Heather Line</cp:lastModifiedBy>
  <cp:revision>124</cp:revision>
  <cp:lastPrinted>2023-09-21T05:38:58Z</cp:lastPrinted>
  <dcterms:created xsi:type="dcterms:W3CDTF">2021-08-13T16:44:24Z</dcterms:created>
  <dcterms:modified xsi:type="dcterms:W3CDTF">2023-10-19T03:51:35Z</dcterms:modified>
</cp:coreProperties>
</file>