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571" r:id="rId3"/>
    <p:sldId id="572" r:id="rId4"/>
    <p:sldId id="676" r:id="rId5"/>
    <p:sldId id="630" r:id="rId6"/>
    <p:sldId id="677" r:id="rId7"/>
    <p:sldId id="678" r:id="rId8"/>
    <p:sldId id="679" r:id="rId9"/>
    <p:sldId id="680" r:id="rId10"/>
    <p:sldId id="681" r:id="rId11"/>
    <p:sldId id="682" r:id="rId12"/>
    <p:sldId id="683" r:id="rId13"/>
    <p:sldId id="684" r:id="rId14"/>
    <p:sldId id="685" r:id="rId15"/>
    <p:sldId id="686" r:id="rId16"/>
    <p:sldId id="687" r:id="rId17"/>
    <p:sldId id="688" r:id="rId18"/>
    <p:sldId id="689" r:id="rId19"/>
    <p:sldId id="690" r:id="rId20"/>
    <p:sldId id="691" r:id="rId21"/>
    <p:sldId id="692" r:id="rId22"/>
    <p:sldId id="693" r:id="rId23"/>
    <p:sldId id="694" r:id="rId24"/>
    <p:sldId id="696" r:id="rId25"/>
    <p:sldId id="697" r:id="rId26"/>
    <p:sldId id="745" r:id="rId27"/>
    <p:sldId id="746" r:id="rId28"/>
    <p:sldId id="747" r:id="rId29"/>
    <p:sldId id="748" r:id="rId30"/>
    <p:sldId id="749" r:id="rId31"/>
    <p:sldId id="750" r:id="rId32"/>
    <p:sldId id="695" r:id="rId33"/>
    <p:sldId id="751" r:id="rId34"/>
    <p:sldId id="752" r:id="rId35"/>
    <p:sldId id="753" r:id="rId36"/>
    <p:sldId id="754" r:id="rId37"/>
    <p:sldId id="755" r:id="rId38"/>
    <p:sldId id="756" r:id="rId39"/>
    <p:sldId id="757" r:id="rId40"/>
    <p:sldId id="758" r:id="rId41"/>
    <p:sldId id="759" r:id="rId42"/>
    <p:sldId id="760" r:id="rId43"/>
    <p:sldId id="62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Hartvigsen" initials="TH" lastIdx="1" clrIdx="0">
    <p:extLst>
      <p:ext uri="{19B8F6BF-5375-455C-9EA6-DF929625EA0E}">
        <p15:presenceInfo xmlns:p15="http://schemas.microsoft.com/office/powerpoint/2012/main" userId="S::tom@utahscreditunions.org::6f1b9560-17ae-4e1c-a8cc-b667dfd4da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E1C7F"/>
    <a:srgbClr val="0067A1"/>
    <a:srgbClr val="3C933B"/>
    <a:srgbClr val="76933C"/>
    <a:srgbClr val="36C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938"/>
    <p:restoredTop sz="96327"/>
  </p:normalViewPr>
  <p:slideViewPr>
    <p:cSldViewPr snapToGrid="0" snapToObjects="1">
      <p:cViewPr varScale="1">
        <p:scale>
          <a:sx n="95" d="100"/>
          <a:sy n="95" d="100"/>
        </p:scale>
        <p:origin x="216"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B1D7C0A5-D944-DD42-AA25-A9C22E41D83F}" type="datetimeFigureOut">
              <a:rPr lang="en-US" smtClean="0"/>
              <a:t>11/15/23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4F9C2-FEA7-384E-9EFD-D0838067DF39}" type="slidenum">
              <a:rPr lang="en-US" smtClean="0"/>
              <a:t>‹#›</a:t>
            </a:fld>
            <a:endParaRPr lang="en-US"/>
          </a:p>
        </p:txBody>
      </p:sp>
    </p:spTree>
    <p:extLst>
      <p:ext uri="{BB962C8B-B14F-4D97-AF65-F5344CB8AC3E}">
        <p14:creationId xmlns:p14="http://schemas.microsoft.com/office/powerpoint/2010/main" val="316752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a:t>
            </a:fld>
            <a:endParaRPr lang="en-US"/>
          </a:p>
        </p:txBody>
      </p:sp>
    </p:spTree>
    <p:extLst>
      <p:ext uri="{BB962C8B-B14F-4D97-AF65-F5344CB8AC3E}">
        <p14:creationId xmlns:p14="http://schemas.microsoft.com/office/powerpoint/2010/main" val="231141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10</a:t>
            </a:fld>
            <a:endParaRPr lang="en-US"/>
          </a:p>
        </p:txBody>
      </p:sp>
    </p:spTree>
    <p:extLst>
      <p:ext uri="{BB962C8B-B14F-4D97-AF65-F5344CB8AC3E}">
        <p14:creationId xmlns:p14="http://schemas.microsoft.com/office/powerpoint/2010/main" val="219249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11</a:t>
            </a:fld>
            <a:endParaRPr lang="en-US"/>
          </a:p>
        </p:txBody>
      </p:sp>
    </p:spTree>
    <p:extLst>
      <p:ext uri="{BB962C8B-B14F-4D97-AF65-F5344CB8AC3E}">
        <p14:creationId xmlns:p14="http://schemas.microsoft.com/office/powerpoint/2010/main" val="414021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12</a:t>
            </a:fld>
            <a:endParaRPr lang="en-US"/>
          </a:p>
        </p:txBody>
      </p:sp>
    </p:spTree>
    <p:extLst>
      <p:ext uri="{BB962C8B-B14F-4D97-AF65-F5344CB8AC3E}">
        <p14:creationId xmlns:p14="http://schemas.microsoft.com/office/powerpoint/2010/main" val="806869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13</a:t>
            </a:fld>
            <a:endParaRPr lang="en-US"/>
          </a:p>
        </p:txBody>
      </p:sp>
    </p:spTree>
    <p:extLst>
      <p:ext uri="{BB962C8B-B14F-4D97-AF65-F5344CB8AC3E}">
        <p14:creationId xmlns:p14="http://schemas.microsoft.com/office/powerpoint/2010/main" val="2054798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14</a:t>
            </a:fld>
            <a:endParaRPr lang="en-US"/>
          </a:p>
        </p:txBody>
      </p:sp>
    </p:spTree>
    <p:extLst>
      <p:ext uri="{BB962C8B-B14F-4D97-AF65-F5344CB8AC3E}">
        <p14:creationId xmlns:p14="http://schemas.microsoft.com/office/powerpoint/2010/main" val="2847400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15</a:t>
            </a:fld>
            <a:endParaRPr lang="en-US"/>
          </a:p>
        </p:txBody>
      </p:sp>
    </p:spTree>
    <p:extLst>
      <p:ext uri="{BB962C8B-B14F-4D97-AF65-F5344CB8AC3E}">
        <p14:creationId xmlns:p14="http://schemas.microsoft.com/office/powerpoint/2010/main" val="1882441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16</a:t>
            </a:fld>
            <a:endParaRPr lang="en-US"/>
          </a:p>
        </p:txBody>
      </p:sp>
    </p:spTree>
    <p:extLst>
      <p:ext uri="{BB962C8B-B14F-4D97-AF65-F5344CB8AC3E}">
        <p14:creationId xmlns:p14="http://schemas.microsoft.com/office/powerpoint/2010/main" val="984661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17</a:t>
            </a:fld>
            <a:endParaRPr lang="en-US"/>
          </a:p>
        </p:txBody>
      </p:sp>
    </p:spTree>
    <p:extLst>
      <p:ext uri="{BB962C8B-B14F-4D97-AF65-F5344CB8AC3E}">
        <p14:creationId xmlns:p14="http://schemas.microsoft.com/office/powerpoint/2010/main" val="224597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18</a:t>
            </a:fld>
            <a:endParaRPr lang="en-US"/>
          </a:p>
        </p:txBody>
      </p:sp>
    </p:spTree>
    <p:extLst>
      <p:ext uri="{BB962C8B-B14F-4D97-AF65-F5344CB8AC3E}">
        <p14:creationId xmlns:p14="http://schemas.microsoft.com/office/powerpoint/2010/main" val="371141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19</a:t>
            </a:fld>
            <a:endParaRPr lang="en-US"/>
          </a:p>
        </p:txBody>
      </p:sp>
    </p:spTree>
    <p:extLst>
      <p:ext uri="{BB962C8B-B14F-4D97-AF65-F5344CB8AC3E}">
        <p14:creationId xmlns:p14="http://schemas.microsoft.com/office/powerpoint/2010/main" val="369299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a:t>
            </a:fld>
            <a:endParaRPr lang="en-US"/>
          </a:p>
        </p:txBody>
      </p:sp>
    </p:spTree>
    <p:extLst>
      <p:ext uri="{BB962C8B-B14F-4D97-AF65-F5344CB8AC3E}">
        <p14:creationId xmlns:p14="http://schemas.microsoft.com/office/powerpoint/2010/main" val="244943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20</a:t>
            </a:fld>
            <a:endParaRPr lang="en-US"/>
          </a:p>
        </p:txBody>
      </p:sp>
    </p:spTree>
    <p:extLst>
      <p:ext uri="{BB962C8B-B14F-4D97-AF65-F5344CB8AC3E}">
        <p14:creationId xmlns:p14="http://schemas.microsoft.com/office/powerpoint/2010/main" val="198426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21</a:t>
            </a:fld>
            <a:endParaRPr lang="en-US"/>
          </a:p>
        </p:txBody>
      </p:sp>
    </p:spTree>
    <p:extLst>
      <p:ext uri="{BB962C8B-B14F-4D97-AF65-F5344CB8AC3E}">
        <p14:creationId xmlns:p14="http://schemas.microsoft.com/office/powerpoint/2010/main" val="2531399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22</a:t>
            </a:fld>
            <a:endParaRPr lang="en-US"/>
          </a:p>
        </p:txBody>
      </p:sp>
    </p:spTree>
    <p:extLst>
      <p:ext uri="{BB962C8B-B14F-4D97-AF65-F5344CB8AC3E}">
        <p14:creationId xmlns:p14="http://schemas.microsoft.com/office/powerpoint/2010/main" val="138002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23</a:t>
            </a:fld>
            <a:endParaRPr lang="en-US"/>
          </a:p>
        </p:txBody>
      </p:sp>
    </p:spTree>
    <p:extLst>
      <p:ext uri="{BB962C8B-B14F-4D97-AF65-F5344CB8AC3E}">
        <p14:creationId xmlns:p14="http://schemas.microsoft.com/office/powerpoint/2010/main" val="269248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24</a:t>
            </a:fld>
            <a:endParaRPr lang="en-US"/>
          </a:p>
        </p:txBody>
      </p:sp>
    </p:spTree>
    <p:extLst>
      <p:ext uri="{BB962C8B-B14F-4D97-AF65-F5344CB8AC3E}">
        <p14:creationId xmlns:p14="http://schemas.microsoft.com/office/powerpoint/2010/main" val="1751025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25</a:t>
            </a:fld>
            <a:endParaRPr lang="en-US"/>
          </a:p>
        </p:txBody>
      </p:sp>
    </p:spTree>
    <p:extLst>
      <p:ext uri="{BB962C8B-B14F-4D97-AF65-F5344CB8AC3E}">
        <p14:creationId xmlns:p14="http://schemas.microsoft.com/office/powerpoint/2010/main" val="3709268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26</a:t>
            </a:fld>
            <a:endParaRPr lang="en-US"/>
          </a:p>
        </p:txBody>
      </p:sp>
    </p:spTree>
    <p:extLst>
      <p:ext uri="{BB962C8B-B14F-4D97-AF65-F5344CB8AC3E}">
        <p14:creationId xmlns:p14="http://schemas.microsoft.com/office/powerpoint/2010/main" val="3986335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27</a:t>
            </a:fld>
            <a:endParaRPr lang="en-US"/>
          </a:p>
        </p:txBody>
      </p:sp>
    </p:spTree>
    <p:extLst>
      <p:ext uri="{BB962C8B-B14F-4D97-AF65-F5344CB8AC3E}">
        <p14:creationId xmlns:p14="http://schemas.microsoft.com/office/powerpoint/2010/main" val="2507342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28</a:t>
            </a:fld>
            <a:endParaRPr lang="en-US"/>
          </a:p>
        </p:txBody>
      </p:sp>
    </p:spTree>
    <p:extLst>
      <p:ext uri="{BB962C8B-B14F-4D97-AF65-F5344CB8AC3E}">
        <p14:creationId xmlns:p14="http://schemas.microsoft.com/office/powerpoint/2010/main" val="3979111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29</a:t>
            </a:fld>
            <a:endParaRPr lang="en-US"/>
          </a:p>
        </p:txBody>
      </p:sp>
    </p:spTree>
    <p:extLst>
      <p:ext uri="{BB962C8B-B14F-4D97-AF65-F5344CB8AC3E}">
        <p14:creationId xmlns:p14="http://schemas.microsoft.com/office/powerpoint/2010/main" val="16696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a:t>
            </a:fld>
            <a:endParaRPr lang="en-US"/>
          </a:p>
        </p:txBody>
      </p:sp>
    </p:spTree>
    <p:extLst>
      <p:ext uri="{BB962C8B-B14F-4D97-AF65-F5344CB8AC3E}">
        <p14:creationId xmlns:p14="http://schemas.microsoft.com/office/powerpoint/2010/main" val="1921975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30</a:t>
            </a:fld>
            <a:endParaRPr lang="en-US"/>
          </a:p>
        </p:txBody>
      </p:sp>
    </p:spTree>
    <p:extLst>
      <p:ext uri="{BB962C8B-B14F-4D97-AF65-F5344CB8AC3E}">
        <p14:creationId xmlns:p14="http://schemas.microsoft.com/office/powerpoint/2010/main" val="3521533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31</a:t>
            </a:fld>
            <a:endParaRPr lang="en-US"/>
          </a:p>
        </p:txBody>
      </p:sp>
    </p:spTree>
    <p:extLst>
      <p:ext uri="{BB962C8B-B14F-4D97-AF65-F5344CB8AC3E}">
        <p14:creationId xmlns:p14="http://schemas.microsoft.com/office/powerpoint/2010/main" val="3102285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32</a:t>
            </a:fld>
            <a:endParaRPr lang="en-US"/>
          </a:p>
        </p:txBody>
      </p:sp>
    </p:spTree>
    <p:extLst>
      <p:ext uri="{BB962C8B-B14F-4D97-AF65-F5344CB8AC3E}">
        <p14:creationId xmlns:p14="http://schemas.microsoft.com/office/powerpoint/2010/main" val="3256300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33</a:t>
            </a:fld>
            <a:endParaRPr lang="en-US"/>
          </a:p>
        </p:txBody>
      </p:sp>
    </p:spTree>
    <p:extLst>
      <p:ext uri="{BB962C8B-B14F-4D97-AF65-F5344CB8AC3E}">
        <p14:creationId xmlns:p14="http://schemas.microsoft.com/office/powerpoint/2010/main" val="236810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34</a:t>
            </a:fld>
            <a:endParaRPr lang="en-US"/>
          </a:p>
        </p:txBody>
      </p:sp>
    </p:spTree>
    <p:extLst>
      <p:ext uri="{BB962C8B-B14F-4D97-AF65-F5344CB8AC3E}">
        <p14:creationId xmlns:p14="http://schemas.microsoft.com/office/powerpoint/2010/main" val="537930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35</a:t>
            </a:fld>
            <a:endParaRPr lang="en-US"/>
          </a:p>
        </p:txBody>
      </p:sp>
    </p:spTree>
    <p:extLst>
      <p:ext uri="{BB962C8B-B14F-4D97-AF65-F5344CB8AC3E}">
        <p14:creationId xmlns:p14="http://schemas.microsoft.com/office/powerpoint/2010/main" val="2719219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36</a:t>
            </a:fld>
            <a:endParaRPr lang="en-US"/>
          </a:p>
        </p:txBody>
      </p:sp>
    </p:spTree>
    <p:extLst>
      <p:ext uri="{BB962C8B-B14F-4D97-AF65-F5344CB8AC3E}">
        <p14:creationId xmlns:p14="http://schemas.microsoft.com/office/powerpoint/2010/main" val="3721589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37</a:t>
            </a:fld>
            <a:endParaRPr lang="en-US"/>
          </a:p>
        </p:txBody>
      </p:sp>
    </p:spTree>
    <p:extLst>
      <p:ext uri="{BB962C8B-B14F-4D97-AF65-F5344CB8AC3E}">
        <p14:creationId xmlns:p14="http://schemas.microsoft.com/office/powerpoint/2010/main" val="3447580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38</a:t>
            </a:fld>
            <a:endParaRPr lang="en-US"/>
          </a:p>
        </p:txBody>
      </p:sp>
    </p:spTree>
    <p:extLst>
      <p:ext uri="{BB962C8B-B14F-4D97-AF65-F5344CB8AC3E}">
        <p14:creationId xmlns:p14="http://schemas.microsoft.com/office/powerpoint/2010/main" val="775135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39</a:t>
            </a:fld>
            <a:endParaRPr lang="en-US"/>
          </a:p>
        </p:txBody>
      </p:sp>
    </p:spTree>
    <p:extLst>
      <p:ext uri="{BB962C8B-B14F-4D97-AF65-F5344CB8AC3E}">
        <p14:creationId xmlns:p14="http://schemas.microsoft.com/office/powerpoint/2010/main" val="320216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a:t>
            </a:fld>
            <a:endParaRPr lang="en-US"/>
          </a:p>
        </p:txBody>
      </p:sp>
    </p:spTree>
    <p:extLst>
      <p:ext uri="{BB962C8B-B14F-4D97-AF65-F5344CB8AC3E}">
        <p14:creationId xmlns:p14="http://schemas.microsoft.com/office/powerpoint/2010/main" val="36256207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40</a:t>
            </a:fld>
            <a:endParaRPr lang="en-US"/>
          </a:p>
        </p:txBody>
      </p:sp>
    </p:spTree>
    <p:extLst>
      <p:ext uri="{BB962C8B-B14F-4D97-AF65-F5344CB8AC3E}">
        <p14:creationId xmlns:p14="http://schemas.microsoft.com/office/powerpoint/2010/main" val="1216030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41</a:t>
            </a:fld>
            <a:endParaRPr lang="en-US"/>
          </a:p>
        </p:txBody>
      </p:sp>
    </p:spTree>
    <p:extLst>
      <p:ext uri="{BB962C8B-B14F-4D97-AF65-F5344CB8AC3E}">
        <p14:creationId xmlns:p14="http://schemas.microsoft.com/office/powerpoint/2010/main" val="661900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42</a:t>
            </a:fld>
            <a:endParaRPr lang="en-US"/>
          </a:p>
        </p:txBody>
      </p:sp>
    </p:spTree>
    <p:extLst>
      <p:ext uri="{BB962C8B-B14F-4D97-AF65-F5344CB8AC3E}">
        <p14:creationId xmlns:p14="http://schemas.microsoft.com/office/powerpoint/2010/main" val="3367530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43</a:t>
            </a:fld>
            <a:endParaRPr lang="en-US"/>
          </a:p>
        </p:txBody>
      </p:sp>
    </p:spTree>
    <p:extLst>
      <p:ext uri="{BB962C8B-B14F-4D97-AF65-F5344CB8AC3E}">
        <p14:creationId xmlns:p14="http://schemas.microsoft.com/office/powerpoint/2010/main" val="36247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5</a:t>
            </a:fld>
            <a:endParaRPr lang="en-US"/>
          </a:p>
        </p:txBody>
      </p:sp>
    </p:spTree>
    <p:extLst>
      <p:ext uri="{BB962C8B-B14F-4D97-AF65-F5344CB8AC3E}">
        <p14:creationId xmlns:p14="http://schemas.microsoft.com/office/powerpoint/2010/main" val="266050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6</a:t>
            </a:fld>
            <a:endParaRPr lang="en-US"/>
          </a:p>
        </p:txBody>
      </p:sp>
    </p:spTree>
    <p:extLst>
      <p:ext uri="{BB962C8B-B14F-4D97-AF65-F5344CB8AC3E}">
        <p14:creationId xmlns:p14="http://schemas.microsoft.com/office/powerpoint/2010/main" val="730015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7</a:t>
            </a:fld>
            <a:endParaRPr lang="en-US"/>
          </a:p>
        </p:txBody>
      </p:sp>
    </p:spTree>
    <p:extLst>
      <p:ext uri="{BB962C8B-B14F-4D97-AF65-F5344CB8AC3E}">
        <p14:creationId xmlns:p14="http://schemas.microsoft.com/office/powerpoint/2010/main" val="308005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8</a:t>
            </a:fld>
            <a:endParaRPr lang="en-US"/>
          </a:p>
        </p:txBody>
      </p:sp>
    </p:spTree>
    <p:extLst>
      <p:ext uri="{BB962C8B-B14F-4D97-AF65-F5344CB8AC3E}">
        <p14:creationId xmlns:p14="http://schemas.microsoft.com/office/powerpoint/2010/main" val="92587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54F9C2-FEA7-384E-9EFD-D0838067DF39}" type="slidenum">
              <a:rPr lang="en-US" smtClean="0"/>
              <a:t>9</a:t>
            </a:fld>
            <a:endParaRPr lang="en-US"/>
          </a:p>
        </p:txBody>
      </p:sp>
    </p:spTree>
    <p:extLst>
      <p:ext uri="{BB962C8B-B14F-4D97-AF65-F5344CB8AC3E}">
        <p14:creationId xmlns:p14="http://schemas.microsoft.com/office/powerpoint/2010/main" val="399090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AF80-6EE9-2F41-BEF7-372DE6C221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87B512-F318-0C44-B787-63BABB8BC7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38AB05-148B-174C-964E-72C51DA35F7F}"/>
              </a:ext>
            </a:extLst>
          </p:cNvPr>
          <p:cNvSpPr>
            <a:spLocks noGrp="1"/>
          </p:cNvSpPr>
          <p:nvPr>
            <p:ph type="dt" sz="half" idx="10"/>
          </p:nvPr>
        </p:nvSpPr>
        <p:spPr/>
        <p:txBody>
          <a:bodyPr/>
          <a:lstStyle/>
          <a:p>
            <a:fld id="{2E4461B7-0414-AE49-A20B-BC5976D50A2D}" type="datetimeFigureOut">
              <a:rPr lang="en-US" smtClean="0"/>
              <a:t>11/15/23</a:t>
            </a:fld>
            <a:endParaRPr lang="en-US"/>
          </a:p>
        </p:txBody>
      </p:sp>
      <p:sp>
        <p:nvSpPr>
          <p:cNvPr id="5" name="Footer Placeholder 4">
            <a:extLst>
              <a:ext uri="{FF2B5EF4-FFF2-40B4-BE49-F238E27FC236}">
                <a16:creationId xmlns:a16="http://schemas.microsoft.com/office/drawing/2014/main" id="{1DFE5468-EED9-664D-915B-263982217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C03C9-871B-7C42-AC95-023574568709}"/>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28581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B78B-6D7B-0C40-ADCE-03126DFDAB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41FA78-26C0-F647-9017-2BE36DBB57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BFCAD-62F1-2B40-B444-6A110385B630}"/>
              </a:ext>
            </a:extLst>
          </p:cNvPr>
          <p:cNvSpPr>
            <a:spLocks noGrp="1"/>
          </p:cNvSpPr>
          <p:nvPr>
            <p:ph type="dt" sz="half" idx="10"/>
          </p:nvPr>
        </p:nvSpPr>
        <p:spPr/>
        <p:txBody>
          <a:bodyPr/>
          <a:lstStyle/>
          <a:p>
            <a:fld id="{2E4461B7-0414-AE49-A20B-BC5976D50A2D}" type="datetimeFigureOut">
              <a:rPr lang="en-US" smtClean="0"/>
              <a:t>11/15/23</a:t>
            </a:fld>
            <a:endParaRPr lang="en-US"/>
          </a:p>
        </p:txBody>
      </p:sp>
      <p:sp>
        <p:nvSpPr>
          <p:cNvPr id="5" name="Footer Placeholder 4">
            <a:extLst>
              <a:ext uri="{FF2B5EF4-FFF2-40B4-BE49-F238E27FC236}">
                <a16:creationId xmlns:a16="http://schemas.microsoft.com/office/drawing/2014/main" id="{E0DFA986-BD65-974E-95A9-65654C1A8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B2214-F09F-7846-A6DB-D6C117D4D818}"/>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337277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6F183-EE32-A945-9BCD-536731C62E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CADD0A-32DF-084A-970C-A6D78838D3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C6BC3-1989-FF46-B4C9-7AEA95909FD0}"/>
              </a:ext>
            </a:extLst>
          </p:cNvPr>
          <p:cNvSpPr>
            <a:spLocks noGrp="1"/>
          </p:cNvSpPr>
          <p:nvPr>
            <p:ph type="dt" sz="half" idx="10"/>
          </p:nvPr>
        </p:nvSpPr>
        <p:spPr/>
        <p:txBody>
          <a:bodyPr/>
          <a:lstStyle/>
          <a:p>
            <a:fld id="{2E4461B7-0414-AE49-A20B-BC5976D50A2D}" type="datetimeFigureOut">
              <a:rPr lang="en-US" smtClean="0"/>
              <a:t>11/15/23</a:t>
            </a:fld>
            <a:endParaRPr lang="en-US"/>
          </a:p>
        </p:txBody>
      </p:sp>
      <p:sp>
        <p:nvSpPr>
          <p:cNvPr id="5" name="Footer Placeholder 4">
            <a:extLst>
              <a:ext uri="{FF2B5EF4-FFF2-40B4-BE49-F238E27FC236}">
                <a16:creationId xmlns:a16="http://schemas.microsoft.com/office/drawing/2014/main" id="{5197E276-E659-8647-983B-19A81CE19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0ACB8-70F3-444A-8BC6-88C5487A73EF}"/>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263771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E8A5-0A0D-2B42-8C52-15C2C98D01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0E381A-2B20-A944-9693-EA457D7524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038B0-E933-B24E-A6C3-F08B33389D09}"/>
              </a:ext>
            </a:extLst>
          </p:cNvPr>
          <p:cNvSpPr>
            <a:spLocks noGrp="1"/>
          </p:cNvSpPr>
          <p:nvPr>
            <p:ph type="dt" sz="half" idx="10"/>
          </p:nvPr>
        </p:nvSpPr>
        <p:spPr/>
        <p:txBody>
          <a:bodyPr/>
          <a:lstStyle/>
          <a:p>
            <a:fld id="{2E4461B7-0414-AE49-A20B-BC5976D50A2D}" type="datetimeFigureOut">
              <a:rPr lang="en-US" smtClean="0"/>
              <a:t>11/15/23</a:t>
            </a:fld>
            <a:endParaRPr lang="en-US"/>
          </a:p>
        </p:txBody>
      </p:sp>
      <p:sp>
        <p:nvSpPr>
          <p:cNvPr id="5" name="Footer Placeholder 4">
            <a:extLst>
              <a:ext uri="{FF2B5EF4-FFF2-40B4-BE49-F238E27FC236}">
                <a16:creationId xmlns:a16="http://schemas.microsoft.com/office/drawing/2014/main" id="{529B4F2B-57EB-F64B-B166-1A878AA60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48455-DC96-B643-A833-D9EE43148D87}"/>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08528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A946-E527-EC45-98C4-1E86D4C444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5A9D2-991F-0D42-9EB0-5B10E0FF7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C71EAE-8198-2E4C-AD14-A39273F20B5A}"/>
              </a:ext>
            </a:extLst>
          </p:cNvPr>
          <p:cNvSpPr>
            <a:spLocks noGrp="1"/>
          </p:cNvSpPr>
          <p:nvPr>
            <p:ph type="dt" sz="half" idx="10"/>
          </p:nvPr>
        </p:nvSpPr>
        <p:spPr/>
        <p:txBody>
          <a:bodyPr/>
          <a:lstStyle/>
          <a:p>
            <a:fld id="{2E4461B7-0414-AE49-A20B-BC5976D50A2D}" type="datetimeFigureOut">
              <a:rPr lang="en-US" smtClean="0"/>
              <a:t>11/15/23</a:t>
            </a:fld>
            <a:endParaRPr lang="en-US"/>
          </a:p>
        </p:txBody>
      </p:sp>
      <p:sp>
        <p:nvSpPr>
          <p:cNvPr id="5" name="Footer Placeholder 4">
            <a:extLst>
              <a:ext uri="{FF2B5EF4-FFF2-40B4-BE49-F238E27FC236}">
                <a16:creationId xmlns:a16="http://schemas.microsoft.com/office/drawing/2014/main" id="{A3F8A963-0635-FD4A-9176-3BDC9DBF0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02B2E-E5FC-A846-A0AC-7E2E8289368B}"/>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71272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7124-A634-DD4A-B1FC-9FE06A7CF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03D0B9-0512-854E-B3CB-93819774F2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E6B73-6FB3-FB4E-B8E4-C43CE72C05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E375C-9190-0C46-A36B-D206729B1B1F}"/>
              </a:ext>
            </a:extLst>
          </p:cNvPr>
          <p:cNvSpPr>
            <a:spLocks noGrp="1"/>
          </p:cNvSpPr>
          <p:nvPr>
            <p:ph type="dt" sz="half" idx="10"/>
          </p:nvPr>
        </p:nvSpPr>
        <p:spPr/>
        <p:txBody>
          <a:bodyPr/>
          <a:lstStyle/>
          <a:p>
            <a:fld id="{2E4461B7-0414-AE49-A20B-BC5976D50A2D}" type="datetimeFigureOut">
              <a:rPr lang="en-US" smtClean="0"/>
              <a:t>11/15/23</a:t>
            </a:fld>
            <a:endParaRPr lang="en-US"/>
          </a:p>
        </p:txBody>
      </p:sp>
      <p:sp>
        <p:nvSpPr>
          <p:cNvPr id="6" name="Footer Placeholder 5">
            <a:extLst>
              <a:ext uri="{FF2B5EF4-FFF2-40B4-BE49-F238E27FC236}">
                <a16:creationId xmlns:a16="http://schemas.microsoft.com/office/drawing/2014/main" id="{7E98609A-4383-134D-83EA-1097DB40C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36723-C0F0-8B4B-BE28-6422AADEC18D}"/>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324394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5AA2-0892-7840-B318-8711D0867C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0FBA8B-2FD1-AF43-912C-06C3D820BE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1F968-CD23-1248-AEBB-4E3B6173D2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963695-06CB-3043-B947-269B264E5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5CCB1-25D5-F040-91F5-02226B68E5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C1B826-D05F-444A-8F04-9C140C0E3632}"/>
              </a:ext>
            </a:extLst>
          </p:cNvPr>
          <p:cNvSpPr>
            <a:spLocks noGrp="1"/>
          </p:cNvSpPr>
          <p:nvPr>
            <p:ph type="dt" sz="half" idx="10"/>
          </p:nvPr>
        </p:nvSpPr>
        <p:spPr/>
        <p:txBody>
          <a:bodyPr/>
          <a:lstStyle/>
          <a:p>
            <a:fld id="{2E4461B7-0414-AE49-A20B-BC5976D50A2D}" type="datetimeFigureOut">
              <a:rPr lang="en-US" smtClean="0"/>
              <a:t>11/15/23</a:t>
            </a:fld>
            <a:endParaRPr lang="en-US"/>
          </a:p>
        </p:txBody>
      </p:sp>
      <p:sp>
        <p:nvSpPr>
          <p:cNvPr id="8" name="Footer Placeholder 7">
            <a:extLst>
              <a:ext uri="{FF2B5EF4-FFF2-40B4-BE49-F238E27FC236}">
                <a16:creationId xmlns:a16="http://schemas.microsoft.com/office/drawing/2014/main" id="{611A4F83-F276-274E-BC7A-6156F59184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475EA2-A82C-8B4A-8AF6-2B2778892F9F}"/>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66925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7D89-DF54-B54D-A426-767DBDFEC1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15125-EA49-2440-9EAB-FFFBCD3F2B78}"/>
              </a:ext>
            </a:extLst>
          </p:cNvPr>
          <p:cNvSpPr>
            <a:spLocks noGrp="1"/>
          </p:cNvSpPr>
          <p:nvPr>
            <p:ph type="dt" sz="half" idx="10"/>
          </p:nvPr>
        </p:nvSpPr>
        <p:spPr/>
        <p:txBody>
          <a:bodyPr/>
          <a:lstStyle/>
          <a:p>
            <a:fld id="{2E4461B7-0414-AE49-A20B-BC5976D50A2D}" type="datetimeFigureOut">
              <a:rPr lang="en-US" smtClean="0"/>
              <a:t>11/15/23</a:t>
            </a:fld>
            <a:endParaRPr lang="en-US"/>
          </a:p>
        </p:txBody>
      </p:sp>
      <p:sp>
        <p:nvSpPr>
          <p:cNvPr id="4" name="Footer Placeholder 3">
            <a:extLst>
              <a:ext uri="{FF2B5EF4-FFF2-40B4-BE49-F238E27FC236}">
                <a16:creationId xmlns:a16="http://schemas.microsoft.com/office/drawing/2014/main" id="{DC0B086D-7EF6-C343-8370-B13BBCD7FF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E6D64-51FB-ED42-AF46-65DD74324A24}"/>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71018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D26FD-1AF1-8747-8DAE-6D028712A4BA}"/>
              </a:ext>
            </a:extLst>
          </p:cNvPr>
          <p:cNvSpPr>
            <a:spLocks noGrp="1"/>
          </p:cNvSpPr>
          <p:nvPr>
            <p:ph type="dt" sz="half" idx="10"/>
          </p:nvPr>
        </p:nvSpPr>
        <p:spPr/>
        <p:txBody>
          <a:bodyPr/>
          <a:lstStyle/>
          <a:p>
            <a:fld id="{2E4461B7-0414-AE49-A20B-BC5976D50A2D}" type="datetimeFigureOut">
              <a:rPr lang="en-US" smtClean="0"/>
              <a:t>11/15/23</a:t>
            </a:fld>
            <a:endParaRPr lang="en-US"/>
          </a:p>
        </p:txBody>
      </p:sp>
      <p:sp>
        <p:nvSpPr>
          <p:cNvPr id="3" name="Footer Placeholder 2">
            <a:extLst>
              <a:ext uri="{FF2B5EF4-FFF2-40B4-BE49-F238E27FC236}">
                <a16:creationId xmlns:a16="http://schemas.microsoft.com/office/drawing/2014/main" id="{65B7A5F3-E0A1-FF49-ABB6-8450B4BC11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A1E89B-60B3-6747-A911-A5B3DE0A53C3}"/>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340598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2E71-F99C-BD49-9573-E8B31CC4DB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F1C79E-E347-9146-86AA-4F167CF677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22CA8B-EB4D-2142-A531-B8FF2F0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07A60-7B53-A14C-8F7F-BCAC0DADF1FB}"/>
              </a:ext>
            </a:extLst>
          </p:cNvPr>
          <p:cNvSpPr>
            <a:spLocks noGrp="1"/>
          </p:cNvSpPr>
          <p:nvPr>
            <p:ph type="dt" sz="half" idx="10"/>
          </p:nvPr>
        </p:nvSpPr>
        <p:spPr/>
        <p:txBody>
          <a:bodyPr/>
          <a:lstStyle/>
          <a:p>
            <a:fld id="{2E4461B7-0414-AE49-A20B-BC5976D50A2D}" type="datetimeFigureOut">
              <a:rPr lang="en-US" smtClean="0"/>
              <a:t>11/15/23</a:t>
            </a:fld>
            <a:endParaRPr lang="en-US"/>
          </a:p>
        </p:txBody>
      </p:sp>
      <p:sp>
        <p:nvSpPr>
          <p:cNvPr id="6" name="Footer Placeholder 5">
            <a:extLst>
              <a:ext uri="{FF2B5EF4-FFF2-40B4-BE49-F238E27FC236}">
                <a16:creationId xmlns:a16="http://schemas.microsoft.com/office/drawing/2014/main" id="{51666937-6530-864E-BE46-7CA417223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C792A-56DA-574F-B6C9-ED97D3D8726F}"/>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110638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8353-B536-F84C-9614-FC81B6516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0A4473-97E2-3A4E-AB22-F5A842C878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CBF65-9564-0D41-964F-E73E5CA74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A129E-63B5-F14A-9DB1-637A1224D938}"/>
              </a:ext>
            </a:extLst>
          </p:cNvPr>
          <p:cNvSpPr>
            <a:spLocks noGrp="1"/>
          </p:cNvSpPr>
          <p:nvPr>
            <p:ph type="dt" sz="half" idx="10"/>
          </p:nvPr>
        </p:nvSpPr>
        <p:spPr/>
        <p:txBody>
          <a:bodyPr/>
          <a:lstStyle/>
          <a:p>
            <a:fld id="{2E4461B7-0414-AE49-A20B-BC5976D50A2D}" type="datetimeFigureOut">
              <a:rPr lang="en-US" smtClean="0"/>
              <a:t>11/15/23</a:t>
            </a:fld>
            <a:endParaRPr lang="en-US"/>
          </a:p>
        </p:txBody>
      </p:sp>
      <p:sp>
        <p:nvSpPr>
          <p:cNvPr id="6" name="Footer Placeholder 5">
            <a:extLst>
              <a:ext uri="{FF2B5EF4-FFF2-40B4-BE49-F238E27FC236}">
                <a16:creationId xmlns:a16="http://schemas.microsoft.com/office/drawing/2014/main" id="{8AD7CBA1-FE3A-5F4F-A68F-D088C33A4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FCBF3-192D-F049-A320-8B05FA1F6D9A}"/>
              </a:ext>
            </a:extLst>
          </p:cNvPr>
          <p:cNvSpPr>
            <a:spLocks noGrp="1"/>
          </p:cNvSpPr>
          <p:nvPr>
            <p:ph type="sldNum" sz="quarter" idx="12"/>
          </p:nvPr>
        </p:nvSpPr>
        <p:spPr/>
        <p:txBody>
          <a:bodyPr/>
          <a:lstStyle/>
          <a:p>
            <a:fld id="{B29C1D7B-4903-B44D-9BE4-AA7FDE0FA04F}" type="slidenum">
              <a:rPr lang="en-US" smtClean="0"/>
              <a:t>‹#›</a:t>
            </a:fld>
            <a:endParaRPr lang="en-US"/>
          </a:p>
        </p:txBody>
      </p:sp>
    </p:spTree>
    <p:extLst>
      <p:ext uri="{BB962C8B-B14F-4D97-AF65-F5344CB8AC3E}">
        <p14:creationId xmlns:p14="http://schemas.microsoft.com/office/powerpoint/2010/main" val="35271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4DB42E-BFF4-CE48-A3F5-B85462A41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701AD1-AF9B-1645-A565-E4E4795239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3F6BB-A593-ED46-B5E9-C27F4D3E7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461B7-0414-AE49-A20B-BC5976D50A2D}" type="datetimeFigureOut">
              <a:rPr lang="en-US" smtClean="0"/>
              <a:t>11/15/23</a:t>
            </a:fld>
            <a:endParaRPr lang="en-US"/>
          </a:p>
        </p:txBody>
      </p:sp>
      <p:sp>
        <p:nvSpPr>
          <p:cNvPr id="5" name="Footer Placeholder 4">
            <a:extLst>
              <a:ext uri="{FF2B5EF4-FFF2-40B4-BE49-F238E27FC236}">
                <a16:creationId xmlns:a16="http://schemas.microsoft.com/office/drawing/2014/main" id="{4CEAF6A6-2AC6-B041-A838-C657C6AC37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93156-0E87-D44C-95AA-1D6234CFDA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C1D7B-4903-B44D-9BE4-AA7FDE0FA04F}" type="slidenum">
              <a:rPr lang="en-US" smtClean="0"/>
              <a:t>‹#›</a:t>
            </a:fld>
            <a:endParaRPr lang="en-US"/>
          </a:p>
        </p:txBody>
      </p:sp>
    </p:spTree>
    <p:extLst>
      <p:ext uri="{BB962C8B-B14F-4D97-AF65-F5344CB8AC3E}">
        <p14:creationId xmlns:p14="http://schemas.microsoft.com/office/powerpoint/2010/main" val="2139633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ecfr.gov/cgi-bin/text-idx?SID=a4179ba8aa1d4cdb4d1f2cfe405a3a2f&amp;mc=true&amp;node=se12.8.1002_114&amp;rgn=div8" TargetMode="External"/><Relationship Id="rId5" Type="http://schemas.openxmlformats.org/officeDocument/2006/relationships/hyperlink" Target="https://www.ecfr.gov/cgi-bin/text-idx?SID=a4179ba8aa1d4cdb4d1f2cfe405a3a2f&amp;mc=true&amp;node=se12.8.1002_113&amp;rgn=div8" TargetMode="External"/><Relationship Id="rId4" Type="http://schemas.openxmlformats.org/officeDocument/2006/relationships/hyperlink" Target="https://www.ecfr.gov/cgi-bin/text-idx?SID=a4179ba8aa1d4cdb4d1f2cfe405a3a2f&amp;mc=true&amp;node=se12.8.1002_15&amp;rgn=div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ecfr.gov/cgi-bin/text-idx?SID=a4179ba8aa1d4cdb4d1f2cfe405a3a2f&amp;mc=true&amp;node=se12.8.1005_131&amp;rgn=div8" TargetMode="External"/><Relationship Id="rId4" Type="http://schemas.openxmlformats.org/officeDocument/2006/relationships/hyperlink" Target="https://www.ecfr.gov/cgi-bin/text-idx?SID=a4179ba8aa1d4cdb4d1f2cfe405a3a2f&amp;mc=true&amp;node=se12.8.1005_120&amp;rgn=div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ecfr.gov/cgi-bin/text-idx?SID=a4179ba8aa1d4cdb4d1f2cfe405a3a2f&amp;mc=true&amp;node=se12.8.1005_131&amp;rgn=div8" TargetMode="External"/><Relationship Id="rId4" Type="http://schemas.openxmlformats.org/officeDocument/2006/relationships/hyperlink" Target="https://www.ecfr.gov/cgi-bin/text-idx?SID=a4179ba8aa1d4cdb4d1f2cfe405a3a2f&amp;mc=true&amp;node=se12.8.1005_120&amp;rgn=div8"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ecfr.gov/cgi-bin/text-idx?SID=4bcd6492ff2c69cefc9e5ee692cb692a&amp;mc=true&amp;node=se12.9.1026_119&amp;rgn=div8" TargetMode="External"/><Relationship Id="rId3" Type="http://schemas.openxmlformats.org/officeDocument/2006/relationships/image" Target="../media/image3.png"/><Relationship Id="rId7" Type="http://schemas.openxmlformats.org/officeDocument/2006/relationships/hyperlink" Target="https://www.ecfr.gov/cgi-bin/text-idx?SID=4bcd6492ff2c69cefc9e5ee692cb692a&amp;mc=true&amp;node=se12.9.1026_117&amp;rgn=div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ecfr.gov/cgi-bin/text-idx?SID=4bcd6492ff2c69cefc9e5ee692cb692a&amp;mc=true&amp;node=se12.9.1026_160&amp;rgn=div8" TargetMode="External"/><Relationship Id="rId5" Type="http://schemas.openxmlformats.org/officeDocument/2006/relationships/hyperlink" Target="https://www.ecfr.gov/cgi-bin/text-idx?SID=4bcd6492ff2c69cefc9e5ee692cb692a&amp;mc=true&amp;node=se12.9.1026_140&amp;rgn=div8" TargetMode="External"/><Relationship Id="rId4" Type="http://schemas.openxmlformats.org/officeDocument/2006/relationships/hyperlink" Target="https://www.ecfr.gov/cgi-bin/text-idx?SID=4bcd6492ff2c69cefc9e5ee692cb692a&amp;mc=true&amp;node=se12.9.1026_116&amp;rgn=div8" TargetMode="External"/><Relationship Id="rId9" Type="http://schemas.openxmlformats.org/officeDocument/2006/relationships/hyperlink" Target="https://www.ecfr.gov/cgi-bin/text-idx?SID=4bcd6492ff2c69cefc9e5ee692cb692a&amp;mc=true&amp;node=se12.9.1026_124&amp;rgn=div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ecfr.gov/cgi-bin/text-idx?SID=d55de17a3e15dbee3ae73a7619ad4378&amp;mc=true&amp;node=se12.7.707_18&amp;rgn=div8" TargetMode="External"/><Relationship Id="rId4" Type="http://schemas.openxmlformats.org/officeDocument/2006/relationships/hyperlink" Target="https://www.ecfr.gov/cgi-bin/text-idx?SID=d55de17a3e15dbee3ae73a7619ad4378&amp;mc=true&amp;node=se12.7.707_14&amp;rgn=div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fincen.gov/bo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mailto:heather@utahscreditunion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descr="Background pattern, arrow&#10;&#10;Description automatically generated">
            <a:extLst>
              <a:ext uri="{FF2B5EF4-FFF2-40B4-BE49-F238E27FC236}">
                <a16:creationId xmlns:a16="http://schemas.microsoft.com/office/drawing/2014/main" id="{741F72AE-CD52-0244-A065-BADEFC14420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FF876E-08C1-544D-90C2-3B4E34CE9C54}"/>
              </a:ext>
            </a:extLst>
          </p:cNvPr>
          <p:cNvSpPr>
            <a:spLocks noGrp="1"/>
          </p:cNvSpPr>
          <p:nvPr>
            <p:ph type="ctrTitle"/>
          </p:nvPr>
        </p:nvSpPr>
        <p:spPr>
          <a:xfrm>
            <a:off x="1080247" y="1590668"/>
            <a:ext cx="7427649" cy="1654412"/>
          </a:xfrm>
        </p:spPr>
        <p:txBody>
          <a:bodyPr lIns="0" tIns="0" rIns="0" bIns="0" anchor="t" anchorCtr="0">
            <a:noAutofit/>
          </a:bodyPr>
          <a:lstStyle/>
          <a:p>
            <a:pPr algn="l"/>
            <a:r>
              <a:rPr lang="en-US" b="1" dirty="0">
                <a:solidFill>
                  <a:srgbClr val="0067A1"/>
                </a:solidFill>
                <a:latin typeface="Avenir Next" panose="020B0503020202020204" pitchFamily="34" charset="0"/>
              </a:rPr>
              <a:t>Compliance</a:t>
            </a:r>
            <a:br>
              <a:rPr lang="en-US" b="1" dirty="0">
                <a:solidFill>
                  <a:srgbClr val="0067A1"/>
                </a:solidFill>
                <a:latin typeface="Avenir Next" panose="020B0503020202020204" pitchFamily="34" charset="0"/>
              </a:rPr>
            </a:br>
            <a:r>
              <a:rPr lang="en-US" b="1" dirty="0">
                <a:solidFill>
                  <a:srgbClr val="0067A1"/>
                </a:solidFill>
                <a:latin typeface="Avenir Next" panose="020B0503020202020204" pitchFamily="34" charset="0"/>
              </a:rPr>
              <a:t>Essentials</a:t>
            </a:r>
          </a:p>
        </p:txBody>
      </p:sp>
      <p:sp>
        <p:nvSpPr>
          <p:cNvPr id="3" name="Subtitle 2">
            <a:extLst>
              <a:ext uri="{FF2B5EF4-FFF2-40B4-BE49-F238E27FC236}">
                <a16:creationId xmlns:a16="http://schemas.microsoft.com/office/drawing/2014/main" id="{79F652D5-6DAE-704F-9224-00EEAC2C189A}"/>
              </a:ext>
            </a:extLst>
          </p:cNvPr>
          <p:cNvSpPr>
            <a:spLocks noGrp="1"/>
          </p:cNvSpPr>
          <p:nvPr>
            <p:ph type="subTitle" idx="1"/>
          </p:nvPr>
        </p:nvSpPr>
        <p:spPr>
          <a:xfrm>
            <a:off x="1080247" y="3502241"/>
            <a:ext cx="7069840" cy="1655762"/>
          </a:xfrm>
        </p:spPr>
        <p:txBody>
          <a:bodyPr lIns="0" tIns="0" rIns="0" bIns="0">
            <a:normAutofit/>
          </a:bodyPr>
          <a:lstStyle/>
          <a:p>
            <a:pPr algn="l">
              <a:lnSpc>
                <a:spcPct val="110000"/>
              </a:lnSpc>
              <a:spcBef>
                <a:spcPts val="0"/>
              </a:spcBef>
            </a:pPr>
            <a:r>
              <a:rPr lang="en-US" sz="4000" b="1" dirty="0" err="1">
                <a:solidFill>
                  <a:schemeClr val="tx1">
                    <a:lumMod val="50000"/>
                    <a:lumOff val="50000"/>
                  </a:schemeClr>
                </a:solidFill>
                <a:latin typeface="Avenir Next Demi Bold" panose="020B0503020202020204" pitchFamily="34" charset="0"/>
              </a:rPr>
              <a:t>ESign</a:t>
            </a:r>
            <a:endParaRPr lang="en-US" sz="4000" b="1" dirty="0">
              <a:solidFill>
                <a:schemeClr val="tx1">
                  <a:lumMod val="50000"/>
                  <a:lumOff val="50000"/>
                </a:schemeClr>
              </a:solidFill>
              <a:latin typeface="Avenir Next Demi Bold" panose="020B0503020202020204" pitchFamily="34" charset="0"/>
            </a:endParaRPr>
          </a:p>
        </p:txBody>
      </p:sp>
    </p:spTree>
    <p:extLst>
      <p:ext uri="{BB962C8B-B14F-4D97-AF65-F5344CB8AC3E}">
        <p14:creationId xmlns:p14="http://schemas.microsoft.com/office/powerpoint/2010/main" val="5438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Consumer Disclosures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70000" lnSpcReduction="20000"/>
          </a:bodyPr>
          <a:lstStyle/>
          <a:p>
            <a:pPr marL="0" indent="0">
              <a:buNone/>
            </a:pPr>
            <a:r>
              <a:rPr lang="en-US" b="1" dirty="0"/>
              <a:t>Three Part Consent Process</a:t>
            </a:r>
          </a:p>
          <a:p>
            <a:pPr marL="514350" indent="-514350">
              <a:buFont typeface="+mj-lt"/>
              <a:buAutoNum type="arabicPeriod" startAt="2"/>
            </a:pPr>
            <a:r>
              <a:rPr lang="en-US" dirty="0"/>
              <a:t>The credit union must then provide members with a clear and conspicuous statement containing the following information:</a:t>
            </a:r>
          </a:p>
          <a:p>
            <a:pPr lvl="1"/>
            <a:r>
              <a:rPr lang="en-US" dirty="0"/>
              <a:t>Any right or option the member has to have the record provided or made available on paper or in a non-electronic form</a:t>
            </a:r>
          </a:p>
          <a:p>
            <a:pPr lvl="1"/>
            <a:r>
              <a:rPr lang="en-US" dirty="0"/>
              <a:t>The member’s right to withdraw their consent</a:t>
            </a:r>
          </a:p>
          <a:p>
            <a:pPr lvl="1"/>
            <a:r>
              <a:rPr lang="en-US" dirty="0"/>
              <a:t>Any conditions, consequences, or fees that would result in the event the member withdrew their consent</a:t>
            </a:r>
          </a:p>
          <a:p>
            <a:pPr lvl="1"/>
            <a:r>
              <a:rPr lang="en-US" dirty="0"/>
              <a:t>Whether the consent applies only to a particular transaction or to identified categories of records during the lifetime of the member’s account relationship</a:t>
            </a:r>
          </a:p>
          <a:p>
            <a:pPr lvl="1"/>
            <a:r>
              <a:rPr lang="en-US" dirty="0"/>
              <a:t>The procedures the member must follow to withdraw consent</a:t>
            </a:r>
          </a:p>
          <a:p>
            <a:pPr lvl="1"/>
            <a:r>
              <a:rPr lang="en-US" dirty="0"/>
              <a:t>The information the credit union needs in order to contact the member electronically</a:t>
            </a:r>
          </a:p>
          <a:p>
            <a:pPr lvl="1"/>
            <a:r>
              <a:rPr lang="en-US" dirty="0"/>
              <a:t>How the member may request a paper copy of an electronic record after consent to receive them electronically has been given</a:t>
            </a:r>
          </a:p>
          <a:p>
            <a:pPr lvl="1"/>
            <a:r>
              <a:rPr lang="en-US" dirty="0"/>
              <a:t>Whether a fee will be charged for receiving a paper copy of a record</a:t>
            </a:r>
          </a:p>
          <a:p>
            <a:pPr lvl="1"/>
            <a:r>
              <a:rPr lang="en-US" dirty="0"/>
              <a:t>Hardware and software requirements necessary to access and retain electronic records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9456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Consumer Disclosures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Three Part Consent Process</a:t>
            </a:r>
          </a:p>
          <a:p>
            <a:pPr marL="514350" indent="-514350">
              <a:buFont typeface="+mj-lt"/>
              <a:buAutoNum type="arabicPeriod" startAt="3"/>
            </a:pPr>
            <a:r>
              <a:rPr lang="en-US" dirty="0"/>
              <a:t>The member must either send the consent electronically, or confirm the consent electronically in a way that demonstrates that he or she can access information in the electronic form required to successfully conduct the transaction.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11502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Consumer Disclosures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lnSpcReduction="10000"/>
          </a:bodyPr>
          <a:lstStyle/>
          <a:p>
            <a:pPr marL="0" indent="0">
              <a:buNone/>
            </a:pPr>
            <a:r>
              <a:rPr lang="en-US" b="1" dirty="0"/>
              <a:t>Changes in Requirements</a:t>
            </a:r>
          </a:p>
          <a:p>
            <a:pPr marL="0" indent="0">
              <a:buNone/>
            </a:pPr>
            <a:r>
              <a:rPr lang="en-US" dirty="0"/>
              <a:t>If at any time there is a change in the hardware or software requirements that creates a “material risk” the member will not be able to access or retain an electronic record of the transaction, the credit union must provide the member with a statement that includes:</a:t>
            </a:r>
          </a:p>
          <a:p>
            <a:r>
              <a:rPr lang="en-US" dirty="0"/>
              <a:t>The revised hardware and software requirements for access to and retention of the electronic records</a:t>
            </a:r>
          </a:p>
          <a:p>
            <a:r>
              <a:rPr lang="en-US" dirty="0"/>
              <a:t>The member’s right to withdraw their consent without the imposition of any fees or conditions that were not originally disclosed.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7407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Record Retention</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Record Retention</a:t>
            </a:r>
          </a:p>
          <a:p>
            <a:pPr marL="0" indent="0">
              <a:buNone/>
            </a:pPr>
            <a:r>
              <a:rPr lang="en-US" dirty="0"/>
              <a:t>An electronic record satisfies the record keeping requirements if the record:</a:t>
            </a:r>
          </a:p>
          <a:p>
            <a:r>
              <a:rPr lang="en-US" dirty="0"/>
              <a:t>Accurately reflects the information contained in the paper contract or other record.</a:t>
            </a:r>
          </a:p>
          <a:p>
            <a:r>
              <a:rPr lang="en-US" dirty="0"/>
              <a:t>Can be accessed by all persons legally entitled to access in a form that can be accurately reproduced for later reference, whether by transmission, printing or otherwise. </a:t>
            </a:r>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9107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fontScale="90000"/>
          </a:bodyPr>
          <a:lstStyle/>
          <a:p>
            <a:r>
              <a:rPr lang="en-US" sz="5400" b="1" dirty="0">
                <a:solidFill>
                  <a:srgbClr val="0067A1"/>
                </a:solidFill>
                <a:latin typeface="Avenir Next Demi Bold" panose="020B0503020202020204" pitchFamily="34" charset="0"/>
                <a:cs typeface="Calibri" panose="020F0502020204030204" pitchFamily="34" charset="0"/>
              </a:rPr>
              <a:t>Disclosures NOT Subject to </a:t>
            </a:r>
            <a:r>
              <a:rPr lang="en-US" sz="5400" b="1" dirty="0" err="1">
                <a:solidFill>
                  <a:srgbClr val="0067A1"/>
                </a:solidFill>
                <a:latin typeface="Avenir Next Demi Bold" panose="020B0503020202020204" pitchFamily="34" charset="0"/>
                <a:cs typeface="Calibri" panose="020F0502020204030204" pitchFamily="34" charset="0"/>
              </a:rPr>
              <a:t>ESign</a:t>
            </a:r>
            <a:endParaRPr lang="en-US" sz="5400" b="1" dirty="0">
              <a:solidFill>
                <a:srgbClr val="0067A1"/>
              </a:solidFill>
              <a:latin typeface="Avenir Next Demi Bold" panose="020B050302020202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788567"/>
          </a:xfrm>
        </p:spPr>
        <p:txBody>
          <a:bodyPr lIns="0" tIns="0" rIns="0">
            <a:normAutofit/>
          </a:bodyPr>
          <a:lstStyle/>
          <a:p>
            <a:endParaRPr lang="en-US" sz="3600" dirty="0">
              <a:solidFill>
                <a:schemeClr val="tx1">
                  <a:lumMod val="50000"/>
                  <a:lumOff val="50000"/>
                </a:schemeClr>
              </a:solidFill>
              <a:latin typeface="Avenir Next" panose="020B0503020202020204" pitchFamily="34" charset="0"/>
            </a:endParaRP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4"/>
          <a:stretch>
            <a:fillRect/>
          </a:stretch>
        </p:blipFill>
        <p:spPr>
          <a:xfrm>
            <a:off x="9525000" y="0"/>
            <a:ext cx="2667000" cy="6858000"/>
          </a:xfrm>
          <a:prstGeom prst="rect">
            <a:avLst/>
          </a:prstGeom>
        </p:spPr>
      </p:pic>
    </p:spTree>
    <p:extLst>
      <p:ext uri="{BB962C8B-B14F-4D97-AF65-F5344CB8AC3E}">
        <p14:creationId xmlns:p14="http://schemas.microsoft.com/office/powerpoint/2010/main" val="253348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Disclosures NOT Subject to </a:t>
            </a:r>
            <a:r>
              <a:rPr lang="en-US" sz="5400" b="1" dirty="0" err="1">
                <a:solidFill>
                  <a:srgbClr val="0067A1"/>
                </a:solidFill>
                <a:latin typeface="Avenir Next Demi Bold" panose="020B0503020202020204" pitchFamily="34" charset="0"/>
              </a:rPr>
              <a:t>Esign</a:t>
            </a:r>
            <a:endParaRPr lang="en-US" sz="5400" b="1" dirty="0">
              <a:solidFill>
                <a:srgbClr val="0067A1"/>
              </a:solidFill>
              <a:latin typeface="Avenir Next Demi Bold" panose="020B0503020202020204" pitchFamily="34" charset="0"/>
            </a:endParaRP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90098CDD-893B-2D79-9C8C-18E5455C8B41}"/>
              </a:ext>
            </a:extLst>
          </p:cNvPr>
          <p:cNvGraphicFramePr>
            <a:graphicFrameLocks noGrp="1"/>
          </p:cNvGraphicFramePr>
          <p:nvPr>
            <p:extLst>
              <p:ext uri="{D42A27DB-BD31-4B8C-83A1-F6EECF244321}">
                <p14:modId xmlns:p14="http://schemas.microsoft.com/office/powerpoint/2010/main" val="3414212118"/>
              </p:ext>
            </p:extLst>
          </p:nvPr>
        </p:nvGraphicFramePr>
        <p:xfrm>
          <a:off x="838200" y="1727270"/>
          <a:ext cx="9339471" cy="4432154"/>
        </p:xfrm>
        <a:graphic>
          <a:graphicData uri="http://schemas.openxmlformats.org/drawingml/2006/table">
            <a:tbl>
              <a:tblPr firstRow="1" firstCol="1" bandRow="1">
                <a:tableStyleId>{5C22544A-7EE6-4342-B048-85BDC9FD1C3A}</a:tableStyleId>
              </a:tblPr>
              <a:tblGrid>
                <a:gridCol w="1918447">
                  <a:extLst>
                    <a:ext uri="{9D8B030D-6E8A-4147-A177-3AD203B41FA5}">
                      <a16:colId xmlns:a16="http://schemas.microsoft.com/office/drawing/2014/main" val="2746678152"/>
                    </a:ext>
                  </a:extLst>
                </a:gridCol>
                <a:gridCol w="2312894">
                  <a:extLst>
                    <a:ext uri="{9D8B030D-6E8A-4147-A177-3AD203B41FA5}">
                      <a16:colId xmlns:a16="http://schemas.microsoft.com/office/drawing/2014/main" val="17697389"/>
                    </a:ext>
                  </a:extLst>
                </a:gridCol>
                <a:gridCol w="5108130">
                  <a:extLst>
                    <a:ext uri="{9D8B030D-6E8A-4147-A177-3AD203B41FA5}">
                      <a16:colId xmlns:a16="http://schemas.microsoft.com/office/drawing/2014/main" val="1001579378"/>
                    </a:ext>
                  </a:extLst>
                </a:gridCol>
              </a:tblGrid>
              <a:tr h="290881">
                <a:tc>
                  <a:txBody>
                    <a:bodyPr/>
                    <a:lstStyle/>
                    <a:p>
                      <a:pPr marL="0" marR="0">
                        <a:spcBef>
                          <a:spcPts val="0"/>
                        </a:spcBef>
                        <a:spcAft>
                          <a:spcPts val="2250"/>
                        </a:spcAft>
                      </a:pPr>
                      <a:r>
                        <a:rPr lang="en-US" sz="1200" kern="0" cap="all" spc="150" dirty="0">
                          <a:effectLst/>
                        </a:rPr>
                        <a:t>REGULATION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4204" marR="74204" marT="74204" marB="74204" anchor="ctr"/>
                </a:tc>
                <a:tc>
                  <a:txBody>
                    <a:bodyPr/>
                    <a:lstStyle/>
                    <a:p>
                      <a:pPr marL="0" marR="0">
                        <a:spcBef>
                          <a:spcPts val="0"/>
                        </a:spcBef>
                        <a:spcAft>
                          <a:spcPts val="2250"/>
                        </a:spcAft>
                      </a:pPr>
                      <a:r>
                        <a:rPr lang="en-US" sz="1200" kern="0" cap="all" spc="150" dirty="0">
                          <a:effectLst/>
                        </a:rPr>
                        <a:t>SECTION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4204" marR="74204" marT="74204" marB="74204" anchor="ctr"/>
                </a:tc>
                <a:tc>
                  <a:txBody>
                    <a:bodyPr/>
                    <a:lstStyle/>
                    <a:p>
                      <a:pPr marL="0" marR="0">
                        <a:spcBef>
                          <a:spcPts val="0"/>
                        </a:spcBef>
                        <a:spcAft>
                          <a:spcPts val="2250"/>
                        </a:spcAft>
                      </a:pPr>
                      <a:r>
                        <a:rPr lang="en-US" sz="1200" kern="0" cap="all" spc="150" dirty="0">
                          <a:effectLst/>
                        </a:rPr>
                        <a:t>DESCRIPTION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74204" marR="74204" marT="74204" marB="74204" anchor="ctr"/>
                </a:tc>
                <a:extLst>
                  <a:ext uri="{0D108BD9-81ED-4DB2-BD59-A6C34878D82A}">
                    <a16:rowId xmlns:a16="http://schemas.microsoft.com/office/drawing/2014/main" val="4104475277"/>
                  </a:ext>
                </a:extLst>
              </a:tr>
              <a:tr h="724234">
                <a:tc rowSpan="6">
                  <a:txBody>
                    <a:bodyPr/>
                    <a:lstStyle/>
                    <a:p>
                      <a:pPr marL="0" marR="0">
                        <a:spcBef>
                          <a:spcPts val="0"/>
                        </a:spcBef>
                        <a:spcAft>
                          <a:spcPts val="2250"/>
                        </a:spcAft>
                      </a:pPr>
                      <a:r>
                        <a:rPr lang="en-US" sz="1200" kern="0" dirty="0">
                          <a:effectLst/>
                        </a:rPr>
                        <a:t>Regulation B (only applies when the member is electronically applying for credit)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8409" marR="148409" marT="148409" marB="148409" anchor="ctr"/>
                </a:tc>
                <a:tc>
                  <a:txBody>
                    <a:bodyPr/>
                    <a:lstStyle/>
                    <a:p>
                      <a:pPr marL="0" marR="0">
                        <a:spcBef>
                          <a:spcPts val="0"/>
                        </a:spcBef>
                        <a:spcAft>
                          <a:spcPts val="0"/>
                        </a:spcAft>
                      </a:pPr>
                      <a:r>
                        <a:rPr lang="en-US" sz="1200" kern="0" dirty="0">
                          <a:effectLst/>
                          <a:hlinkClick r:id="rId4"/>
                        </a:rPr>
                        <a:t>12 CFR § 1002.5(b)(1)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8409" marR="148409" marT="148409" marB="148409" anchor="ctr"/>
                </a:tc>
                <a:tc>
                  <a:txBody>
                    <a:bodyPr/>
                    <a:lstStyle/>
                    <a:p>
                      <a:pPr marL="0" marR="0">
                        <a:spcBef>
                          <a:spcPts val="0"/>
                        </a:spcBef>
                        <a:spcAft>
                          <a:spcPts val="0"/>
                        </a:spcAft>
                      </a:pPr>
                      <a:r>
                        <a:rPr lang="en-US" sz="1200" kern="0" dirty="0">
                          <a:effectLst/>
                        </a:rPr>
                        <a:t>Self-test disclosure regarding information about race, color, religion, national origin or sex.</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8409" marR="148409" marT="148409" marB="148409" anchor="ctr"/>
                </a:tc>
                <a:extLst>
                  <a:ext uri="{0D108BD9-81ED-4DB2-BD59-A6C34878D82A}">
                    <a16:rowId xmlns:a16="http://schemas.microsoft.com/office/drawing/2014/main" val="2031544064"/>
                  </a:ext>
                </a:extLst>
              </a:tr>
              <a:tr h="581761">
                <a:tc vMerge="1">
                  <a:txBody>
                    <a:bodyPr/>
                    <a:lstStyle/>
                    <a:p>
                      <a:endParaRPr lang="en-US"/>
                    </a:p>
                  </a:txBody>
                  <a:tcPr/>
                </a:tc>
                <a:tc>
                  <a:txBody>
                    <a:bodyPr/>
                    <a:lstStyle/>
                    <a:p>
                      <a:pPr marL="0" marR="0">
                        <a:spcBef>
                          <a:spcPts val="0"/>
                        </a:spcBef>
                        <a:spcAft>
                          <a:spcPts val="0"/>
                        </a:spcAft>
                      </a:pPr>
                      <a:r>
                        <a:rPr lang="en-US" sz="1200" kern="0" dirty="0">
                          <a:effectLst/>
                          <a:hlinkClick r:id="rId4"/>
                        </a:rPr>
                        <a:t>12 CFR § 1002.5(b)(2)</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8409" marR="148409" marT="148409" marB="148409" anchor="ctr"/>
                </a:tc>
                <a:tc>
                  <a:txBody>
                    <a:bodyPr/>
                    <a:lstStyle/>
                    <a:p>
                      <a:pPr marL="0" marR="0">
                        <a:spcBef>
                          <a:spcPts val="0"/>
                        </a:spcBef>
                        <a:spcAft>
                          <a:spcPts val="0"/>
                        </a:spcAft>
                      </a:pPr>
                      <a:r>
                        <a:rPr lang="en-US" sz="1200" kern="0">
                          <a:effectLst/>
                        </a:rPr>
                        <a:t>Disclosure regarding sex (i.e., the designation of a title is optional).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48409" marR="148409" marT="148409" marB="148409" anchor="ctr"/>
                </a:tc>
                <a:extLst>
                  <a:ext uri="{0D108BD9-81ED-4DB2-BD59-A6C34878D82A}">
                    <a16:rowId xmlns:a16="http://schemas.microsoft.com/office/drawing/2014/main" val="51028898"/>
                  </a:ext>
                </a:extLst>
              </a:tr>
              <a:tr h="1009178">
                <a:tc vMerge="1">
                  <a:txBody>
                    <a:bodyPr/>
                    <a:lstStyle/>
                    <a:p>
                      <a:endParaRPr lang="en-US"/>
                    </a:p>
                  </a:txBody>
                  <a:tcPr/>
                </a:tc>
                <a:tc>
                  <a:txBody>
                    <a:bodyPr/>
                    <a:lstStyle/>
                    <a:p>
                      <a:pPr marL="0" marR="0">
                        <a:spcBef>
                          <a:spcPts val="0"/>
                        </a:spcBef>
                        <a:spcAft>
                          <a:spcPts val="0"/>
                        </a:spcAft>
                      </a:pPr>
                      <a:r>
                        <a:rPr lang="en-US" sz="1200" kern="0" dirty="0">
                          <a:effectLst/>
                          <a:hlinkClick r:id="rId4"/>
                        </a:rPr>
                        <a:t>12 CFR § 1002.5(d)(1)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8409" marR="148409" marT="148409" marB="148409" anchor="ctr"/>
                </a:tc>
                <a:tc>
                  <a:txBody>
                    <a:bodyPr/>
                    <a:lstStyle/>
                    <a:p>
                      <a:pPr marL="0" marR="0">
                        <a:spcBef>
                          <a:spcPts val="0"/>
                        </a:spcBef>
                        <a:spcAft>
                          <a:spcPts val="0"/>
                        </a:spcAft>
                      </a:pPr>
                      <a:r>
                        <a:rPr lang="en-US" sz="1200" kern="0" dirty="0">
                          <a:effectLst/>
                        </a:rPr>
                        <a:t>Disclosure regarding marital status information requests (i.e., "A creditor may explain that the category unmarried includes single, divorced, and widowed persons.").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8409" marR="148409" marT="148409" marB="148409" anchor="ctr"/>
                </a:tc>
                <a:extLst>
                  <a:ext uri="{0D108BD9-81ED-4DB2-BD59-A6C34878D82A}">
                    <a16:rowId xmlns:a16="http://schemas.microsoft.com/office/drawing/2014/main" val="1776971753"/>
                  </a:ext>
                </a:extLst>
              </a:tr>
              <a:tr h="724234">
                <a:tc vMerge="1">
                  <a:txBody>
                    <a:bodyPr/>
                    <a:lstStyle/>
                    <a:p>
                      <a:endParaRPr lang="en-US"/>
                    </a:p>
                  </a:txBody>
                  <a:tcPr/>
                </a:tc>
                <a:tc>
                  <a:txBody>
                    <a:bodyPr/>
                    <a:lstStyle/>
                    <a:p>
                      <a:pPr marL="0" marR="0">
                        <a:spcBef>
                          <a:spcPts val="0"/>
                        </a:spcBef>
                        <a:spcAft>
                          <a:spcPts val="0"/>
                        </a:spcAft>
                      </a:pPr>
                      <a:r>
                        <a:rPr lang="en-US" sz="1200" kern="0">
                          <a:effectLst/>
                          <a:hlinkClick r:id="rId4"/>
                        </a:rPr>
                        <a:t>12 CFR § 1002.5(d)(2)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48409" marR="148409" marT="148409" marB="148409" anchor="ctr"/>
                </a:tc>
                <a:tc>
                  <a:txBody>
                    <a:bodyPr/>
                    <a:lstStyle/>
                    <a:p>
                      <a:pPr marL="0" marR="0">
                        <a:spcBef>
                          <a:spcPts val="0"/>
                        </a:spcBef>
                        <a:spcAft>
                          <a:spcPts val="0"/>
                        </a:spcAft>
                      </a:pPr>
                      <a:r>
                        <a:rPr lang="en-US" sz="1200" kern="0" dirty="0">
                          <a:effectLst/>
                        </a:rPr>
                        <a:t>Disclosure regarding income from alimony, child support or separate maintenance.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8409" marR="148409" marT="148409" marB="148409" anchor="ctr"/>
                </a:tc>
                <a:extLst>
                  <a:ext uri="{0D108BD9-81ED-4DB2-BD59-A6C34878D82A}">
                    <a16:rowId xmlns:a16="http://schemas.microsoft.com/office/drawing/2014/main" val="1594640129"/>
                  </a:ext>
                </a:extLst>
              </a:tr>
              <a:tr h="581761">
                <a:tc vMerge="1">
                  <a:txBody>
                    <a:bodyPr/>
                    <a:lstStyle/>
                    <a:p>
                      <a:endParaRPr lang="en-US"/>
                    </a:p>
                  </a:txBody>
                  <a:tcPr/>
                </a:tc>
                <a:tc>
                  <a:txBody>
                    <a:bodyPr/>
                    <a:lstStyle/>
                    <a:p>
                      <a:pPr marL="0" marR="0">
                        <a:spcBef>
                          <a:spcPts val="0"/>
                        </a:spcBef>
                        <a:spcAft>
                          <a:spcPts val="0"/>
                        </a:spcAft>
                      </a:pPr>
                      <a:r>
                        <a:rPr lang="en-US" sz="1200" kern="0">
                          <a:effectLst/>
                          <a:hlinkClick r:id="rId5"/>
                        </a:rPr>
                        <a:t>12 CFR § 1002.13</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48409" marR="148409" marT="148409" marB="148409" anchor="ctr"/>
                </a:tc>
                <a:tc>
                  <a:txBody>
                    <a:bodyPr/>
                    <a:lstStyle/>
                    <a:p>
                      <a:pPr marL="0" marR="0">
                        <a:spcBef>
                          <a:spcPts val="0"/>
                        </a:spcBef>
                        <a:spcAft>
                          <a:spcPts val="0"/>
                        </a:spcAft>
                      </a:pPr>
                      <a:r>
                        <a:rPr lang="en-US" sz="1200" kern="0" dirty="0">
                          <a:effectLst/>
                        </a:rPr>
                        <a:t>Government monitoring information disclosure.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8409" marR="148409" marT="148409" marB="148409" anchor="ctr"/>
                </a:tc>
                <a:extLst>
                  <a:ext uri="{0D108BD9-81ED-4DB2-BD59-A6C34878D82A}">
                    <a16:rowId xmlns:a16="http://schemas.microsoft.com/office/drawing/2014/main" val="48807066"/>
                  </a:ext>
                </a:extLst>
              </a:tr>
              <a:tr h="439289">
                <a:tc vMerge="1">
                  <a:txBody>
                    <a:bodyPr/>
                    <a:lstStyle/>
                    <a:p>
                      <a:endParaRPr lang="en-US"/>
                    </a:p>
                  </a:txBody>
                  <a:tcPr/>
                </a:tc>
                <a:tc>
                  <a:txBody>
                    <a:bodyPr/>
                    <a:lstStyle/>
                    <a:p>
                      <a:pPr marL="0" marR="0">
                        <a:spcBef>
                          <a:spcPts val="0"/>
                        </a:spcBef>
                        <a:spcAft>
                          <a:spcPts val="0"/>
                        </a:spcAft>
                      </a:pPr>
                      <a:r>
                        <a:rPr lang="en-US" sz="1200" kern="0">
                          <a:effectLst/>
                          <a:hlinkClick r:id="rId6"/>
                        </a:rPr>
                        <a:t>12 CFR § 1002.14(a)(2)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48409" marR="148409" marT="148409" marB="148409" anchor="ctr"/>
                </a:tc>
                <a:tc>
                  <a:txBody>
                    <a:bodyPr/>
                    <a:lstStyle/>
                    <a:p>
                      <a:pPr marL="0" marR="0">
                        <a:spcBef>
                          <a:spcPts val="0"/>
                        </a:spcBef>
                        <a:spcAft>
                          <a:spcPts val="0"/>
                        </a:spcAft>
                      </a:pPr>
                      <a:r>
                        <a:rPr lang="en-US" sz="1200" kern="0" dirty="0">
                          <a:effectLst/>
                        </a:rPr>
                        <a:t>Notice of right to receive appraisal.</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48409" marR="148409" marT="148409" marB="148409" anchor="ctr"/>
                </a:tc>
                <a:extLst>
                  <a:ext uri="{0D108BD9-81ED-4DB2-BD59-A6C34878D82A}">
                    <a16:rowId xmlns:a16="http://schemas.microsoft.com/office/drawing/2014/main" val="2888040132"/>
                  </a:ext>
                </a:extLst>
              </a:tr>
            </a:tbl>
          </a:graphicData>
        </a:graphic>
      </p:graphicFrame>
    </p:spTree>
    <p:extLst>
      <p:ext uri="{BB962C8B-B14F-4D97-AF65-F5344CB8AC3E}">
        <p14:creationId xmlns:p14="http://schemas.microsoft.com/office/powerpoint/2010/main" val="4175012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Disclosures NOT Subject to </a:t>
            </a:r>
            <a:r>
              <a:rPr lang="en-US" sz="5400" b="1" dirty="0" err="1">
                <a:solidFill>
                  <a:srgbClr val="0067A1"/>
                </a:solidFill>
                <a:latin typeface="Avenir Next Demi Bold" panose="020B0503020202020204" pitchFamily="34" charset="0"/>
              </a:rPr>
              <a:t>Esign</a:t>
            </a:r>
            <a:endParaRPr lang="en-US" sz="5400" b="1" dirty="0">
              <a:solidFill>
                <a:srgbClr val="0067A1"/>
              </a:solidFill>
              <a:latin typeface="Avenir Next Demi Bold" panose="020B0503020202020204" pitchFamily="34" charset="0"/>
            </a:endParaRP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3D691BF3-8D95-1C5B-7271-21D984780515}"/>
              </a:ext>
            </a:extLst>
          </p:cNvPr>
          <p:cNvGraphicFramePr>
            <a:graphicFrameLocks noGrp="1"/>
          </p:cNvGraphicFramePr>
          <p:nvPr>
            <p:extLst>
              <p:ext uri="{D42A27DB-BD31-4B8C-83A1-F6EECF244321}">
                <p14:modId xmlns:p14="http://schemas.microsoft.com/office/powerpoint/2010/main" val="2929263567"/>
              </p:ext>
            </p:extLst>
          </p:nvPr>
        </p:nvGraphicFramePr>
        <p:xfrm>
          <a:off x="838200" y="2055813"/>
          <a:ext cx="9143082" cy="1991751"/>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1539206276"/>
                    </a:ext>
                  </a:extLst>
                </a:gridCol>
                <a:gridCol w="2729753">
                  <a:extLst>
                    <a:ext uri="{9D8B030D-6E8A-4147-A177-3AD203B41FA5}">
                      <a16:colId xmlns:a16="http://schemas.microsoft.com/office/drawing/2014/main" val="924527771"/>
                    </a:ext>
                  </a:extLst>
                </a:gridCol>
                <a:gridCol w="4736929">
                  <a:extLst>
                    <a:ext uri="{9D8B030D-6E8A-4147-A177-3AD203B41FA5}">
                      <a16:colId xmlns:a16="http://schemas.microsoft.com/office/drawing/2014/main" val="3818224287"/>
                    </a:ext>
                  </a:extLst>
                </a:gridCol>
              </a:tblGrid>
              <a:tr h="398350">
                <a:tc>
                  <a:txBody>
                    <a:bodyPr/>
                    <a:lstStyle/>
                    <a:p>
                      <a:pPr marL="0" marR="0">
                        <a:spcBef>
                          <a:spcPts val="0"/>
                        </a:spcBef>
                        <a:spcAft>
                          <a:spcPts val="2250"/>
                        </a:spcAft>
                      </a:pPr>
                      <a:r>
                        <a:rPr lang="en-US" sz="1200" kern="0" cap="all" spc="150" dirty="0">
                          <a:effectLst/>
                        </a:rPr>
                        <a:t>REGULATION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2250"/>
                        </a:spcAft>
                      </a:pPr>
                      <a:r>
                        <a:rPr lang="en-US" sz="1200" kern="0" cap="all" spc="150">
                          <a:effectLst/>
                        </a:rPr>
                        <a:t>SECTION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2250"/>
                        </a:spcAft>
                      </a:pPr>
                      <a:r>
                        <a:rPr lang="en-US" sz="1200" kern="0" cap="all" spc="150">
                          <a:effectLst/>
                        </a:rPr>
                        <a:t>DESCRIPTION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020330403"/>
                  </a:ext>
                </a:extLst>
              </a:tr>
              <a:tr h="601590">
                <a:tc rowSpan="2">
                  <a:txBody>
                    <a:bodyPr/>
                    <a:lstStyle/>
                    <a:p>
                      <a:pPr marL="0" marR="0">
                        <a:spcBef>
                          <a:spcPts val="0"/>
                        </a:spcBef>
                        <a:spcAft>
                          <a:spcPts val="0"/>
                        </a:spcAft>
                      </a:pPr>
                      <a:r>
                        <a:rPr lang="en-US" sz="1200" kern="0" dirty="0">
                          <a:effectLst/>
                        </a:rPr>
                        <a:t>Regulation 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tc>
                  <a:txBody>
                    <a:bodyPr/>
                    <a:lstStyle/>
                    <a:p>
                      <a:pPr marL="0" marR="0">
                        <a:spcBef>
                          <a:spcPts val="0"/>
                        </a:spcBef>
                        <a:spcAft>
                          <a:spcPts val="0"/>
                        </a:spcAft>
                      </a:pPr>
                      <a:r>
                        <a:rPr lang="en-US" sz="1200" kern="0" dirty="0">
                          <a:effectLst/>
                          <a:hlinkClick r:id="rId4"/>
                        </a:rPr>
                        <a:t>12 CFR § 1005.20(c)(2)</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tc>
                  <a:txBody>
                    <a:bodyPr/>
                    <a:lstStyle/>
                    <a:p>
                      <a:pPr marL="0" marR="0">
                        <a:spcBef>
                          <a:spcPts val="0"/>
                        </a:spcBef>
                        <a:spcAft>
                          <a:spcPts val="0"/>
                        </a:spcAft>
                      </a:pPr>
                      <a:r>
                        <a:rPr lang="en-US" sz="1200" kern="0" dirty="0">
                          <a:effectLst/>
                        </a:rPr>
                        <a:t>Gift card/gift certificate disclosures.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extLst>
                  <a:ext uri="{0D108BD9-81ED-4DB2-BD59-A6C34878D82A}">
                    <a16:rowId xmlns:a16="http://schemas.microsoft.com/office/drawing/2014/main" val="1067244893"/>
                  </a:ext>
                </a:extLst>
              </a:tr>
              <a:tr h="991811">
                <a:tc vMerge="1">
                  <a:txBody>
                    <a:bodyPr/>
                    <a:lstStyle/>
                    <a:p>
                      <a:endParaRPr lang="en-US"/>
                    </a:p>
                  </a:txBody>
                  <a:tcPr/>
                </a:tc>
                <a:tc>
                  <a:txBody>
                    <a:bodyPr/>
                    <a:lstStyle/>
                    <a:p>
                      <a:pPr marL="0" marR="0">
                        <a:spcBef>
                          <a:spcPts val="0"/>
                        </a:spcBef>
                        <a:spcAft>
                          <a:spcPts val="0"/>
                        </a:spcAft>
                      </a:pPr>
                      <a:r>
                        <a:rPr lang="en-US" sz="1200" kern="0" dirty="0">
                          <a:effectLst/>
                          <a:hlinkClick r:id="rId5"/>
                        </a:rPr>
                        <a:t>12 CFR § 1005.31(b)(1)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tc>
                  <a:txBody>
                    <a:bodyPr/>
                    <a:lstStyle/>
                    <a:p>
                      <a:pPr marL="0" marR="0">
                        <a:spcBef>
                          <a:spcPts val="0"/>
                        </a:spcBef>
                        <a:spcAft>
                          <a:spcPts val="0"/>
                        </a:spcAft>
                      </a:pPr>
                      <a:r>
                        <a:rPr lang="en-US" sz="1200" kern="0" dirty="0">
                          <a:effectLst/>
                        </a:rPr>
                        <a:t>Remittance transfer pre-payment disclosure when request is received electronically.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extLst>
                  <a:ext uri="{0D108BD9-81ED-4DB2-BD59-A6C34878D82A}">
                    <a16:rowId xmlns:a16="http://schemas.microsoft.com/office/drawing/2014/main" val="2172571472"/>
                  </a:ext>
                </a:extLst>
              </a:tr>
            </a:tbl>
          </a:graphicData>
        </a:graphic>
      </p:graphicFrame>
    </p:spTree>
    <p:extLst>
      <p:ext uri="{BB962C8B-B14F-4D97-AF65-F5344CB8AC3E}">
        <p14:creationId xmlns:p14="http://schemas.microsoft.com/office/powerpoint/2010/main" val="2569409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Disclosures NOT Subject to </a:t>
            </a:r>
            <a:r>
              <a:rPr lang="en-US" sz="5400" b="1" dirty="0" err="1">
                <a:solidFill>
                  <a:srgbClr val="0067A1"/>
                </a:solidFill>
                <a:latin typeface="Avenir Next Demi Bold" panose="020B0503020202020204" pitchFamily="34" charset="0"/>
              </a:rPr>
              <a:t>Esign</a:t>
            </a:r>
            <a:endParaRPr lang="en-US" sz="5400" b="1" dirty="0">
              <a:solidFill>
                <a:srgbClr val="0067A1"/>
              </a:solidFill>
              <a:latin typeface="Avenir Next Demi Bold" panose="020B0503020202020204" pitchFamily="34" charset="0"/>
            </a:endParaRP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3D691BF3-8D95-1C5B-7271-21D984780515}"/>
              </a:ext>
            </a:extLst>
          </p:cNvPr>
          <p:cNvGraphicFramePr>
            <a:graphicFrameLocks noGrp="1"/>
          </p:cNvGraphicFramePr>
          <p:nvPr/>
        </p:nvGraphicFramePr>
        <p:xfrm>
          <a:off x="838200" y="2055813"/>
          <a:ext cx="9143082" cy="1991751"/>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1539206276"/>
                    </a:ext>
                  </a:extLst>
                </a:gridCol>
                <a:gridCol w="2729753">
                  <a:extLst>
                    <a:ext uri="{9D8B030D-6E8A-4147-A177-3AD203B41FA5}">
                      <a16:colId xmlns:a16="http://schemas.microsoft.com/office/drawing/2014/main" val="924527771"/>
                    </a:ext>
                  </a:extLst>
                </a:gridCol>
                <a:gridCol w="4736929">
                  <a:extLst>
                    <a:ext uri="{9D8B030D-6E8A-4147-A177-3AD203B41FA5}">
                      <a16:colId xmlns:a16="http://schemas.microsoft.com/office/drawing/2014/main" val="3818224287"/>
                    </a:ext>
                  </a:extLst>
                </a:gridCol>
              </a:tblGrid>
              <a:tr h="398350">
                <a:tc>
                  <a:txBody>
                    <a:bodyPr/>
                    <a:lstStyle/>
                    <a:p>
                      <a:pPr marL="0" marR="0">
                        <a:spcBef>
                          <a:spcPts val="0"/>
                        </a:spcBef>
                        <a:spcAft>
                          <a:spcPts val="2250"/>
                        </a:spcAft>
                      </a:pPr>
                      <a:r>
                        <a:rPr lang="en-US" sz="1200" kern="0" cap="all" spc="150" dirty="0">
                          <a:effectLst/>
                        </a:rPr>
                        <a:t>REGULATION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2250"/>
                        </a:spcAft>
                      </a:pPr>
                      <a:r>
                        <a:rPr lang="en-US" sz="1200" kern="0" cap="all" spc="150">
                          <a:effectLst/>
                        </a:rPr>
                        <a:t>SECTION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2250"/>
                        </a:spcAft>
                      </a:pPr>
                      <a:r>
                        <a:rPr lang="en-US" sz="1200" kern="0" cap="all" spc="150">
                          <a:effectLst/>
                        </a:rPr>
                        <a:t>DESCRIPTION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020330403"/>
                  </a:ext>
                </a:extLst>
              </a:tr>
              <a:tr h="601590">
                <a:tc rowSpan="2">
                  <a:txBody>
                    <a:bodyPr/>
                    <a:lstStyle/>
                    <a:p>
                      <a:pPr marL="0" marR="0">
                        <a:spcBef>
                          <a:spcPts val="0"/>
                        </a:spcBef>
                        <a:spcAft>
                          <a:spcPts val="0"/>
                        </a:spcAft>
                      </a:pPr>
                      <a:r>
                        <a:rPr lang="en-US" sz="1200" kern="0" dirty="0">
                          <a:effectLst/>
                        </a:rPr>
                        <a:t>Regulation 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tc>
                  <a:txBody>
                    <a:bodyPr/>
                    <a:lstStyle/>
                    <a:p>
                      <a:pPr marL="0" marR="0">
                        <a:spcBef>
                          <a:spcPts val="0"/>
                        </a:spcBef>
                        <a:spcAft>
                          <a:spcPts val="0"/>
                        </a:spcAft>
                      </a:pPr>
                      <a:r>
                        <a:rPr lang="en-US" sz="1200" kern="0" dirty="0">
                          <a:effectLst/>
                          <a:hlinkClick r:id="rId4"/>
                        </a:rPr>
                        <a:t>12 CFR § 1005.20(c)(2)</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tc>
                  <a:txBody>
                    <a:bodyPr/>
                    <a:lstStyle/>
                    <a:p>
                      <a:pPr marL="0" marR="0">
                        <a:spcBef>
                          <a:spcPts val="0"/>
                        </a:spcBef>
                        <a:spcAft>
                          <a:spcPts val="0"/>
                        </a:spcAft>
                      </a:pPr>
                      <a:r>
                        <a:rPr lang="en-US" sz="1200" kern="0" dirty="0">
                          <a:effectLst/>
                        </a:rPr>
                        <a:t>Gift card/gift certificate disclosures.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extLst>
                  <a:ext uri="{0D108BD9-81ED-4DB2-BD59-A6C34878D82A}">
                    <a16:rowId xmlns:a16="http://schemas.microsoft.com/office/drawing/2014/main" val="1067244893"/>
                  </a:ext>
                </a:extLst>
              </a:tr>
              <a:tr h="991811">
                <a:tc vMerge="1">
                  <a:txBody>
                    <a:bodyPr/>
                    <a:lstStyle/>
                    <a:p>
                      <a:endParaRPr lang="en-US"/>
                    </a:p>
                  </a:txBody>
                  <a:tcPr/>
                </a:tc>
                <a:tc>
                  <a:txBody>
                    <a:bodyPr/>
                    <a:lstStyle/>
                    <a:p>
                      <a:pPr marL="0" marR="0">
                        <a:spcBef>
                          <a:spcPts val="0"/>
                        </a:spcBef>
                        <a:spcAft>
                          <a:spcPts val="0"/>
                        </a:spcAft>
                      </a:pPr>
                      <a:r>
                        <a:rPr lang="en-US" sz="1200" kern="0" dirty="0">
                          <a:effectLst/>
                          <a:hlinkClick r:id="rId5"/>
                        </a:rPr>
                        <a:t>12 CFR § 1005.31(b)(1)</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tc>
                  <a:txBody>
                    <a:bodyPr/>
                    <a:lstStyle/>
                    <a:p>
                      <a:pPr marL="0" marR="0">
                        <a:spcBef>
                          <a:spcPts val="0"/>
                        </a:spcBef>
                        <a:spcAft>
                          <a:spcPts val="0"/>
                        </a:spcAft>
                      </a:pPr>
                      <a:r>
                        <a:rPr lang="en-US" sz="1200" kern="0" dirty="0">
                          <a:effectLst/>
                        </a:rPr>
                        <a:t>Remittance transfer pre-payment disclosure when request is received electronically.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extLst>
                  <a:ext uri="{0D108BD9-81ED-4DB2-BD59-A6C34878D82A}">
                    <a16:rowId xmlns:a16="http://schemas.microsoft.com/office/drawing/2014/main" val="2172571472"/>
                  </a:ext>
                </a:extLst>
              </a:tr>
            </a:tbl>
          </a:graphicData>
        </a:graphic>
      </p:graphicFrame>
    </p:spTree>
    <p:extLst>
      <p:ext uri="{BB962C8B-B14F-4D97-AF65-F5344CB8AC3E}">
        <p14:creationId xmlns:p14="http://schemas.microsoft.com/office/powerpoint/2010/main" val="1877015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Disclosures NOT Subject to </a:t>
            </a:r>
            <a:r>
              <a:rPr lang="en-US" sz="5400" b="1" dirty="0" err="1">
                <a:solidFill>
                  <a:srgbClr val="0067A1"/>
                </a:solidFill>
                <a:latin typeface="Avenir Next Demi Bold" panose="020B0503020202020204" pitchFamily="34" charset="0"/>
              </a:rPr>
              <a:t>Esign</a:t>
            </a:r>
            <a:endParaRPr lang="en-US" sz="5400" b="1" dirty="0">
              <a:solidFill>
                <a:srgbClr val="0067A1"/>
              </a:solidFill>
              <a:latin typeface="Avenir Next Demi Bold" panose="020B0503020202020204" pitchFamily="34" charset="0"/>
            </a:endParaRP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7387EA4C-8D93-B5A2-2C8E-4A8ADE37B9E9}"/>
              </a:ext>
            </a:extLst>
          </p:cNvPr>
          <p:cNvGraphicFramePr>
            <a:graphicFrameLocks noGrp="1"/>
          </p:cNvGraphicFramePr>
          <p:nvPr>
            <p:extLst>
              <p:ext uri="{D42A27DB-BD31-4B8C-83A1-F6EECF244321}">
                <p14:modId xmlns:p14="http://schemas.microsoft.com/office/powerpoint/2010/main" val="3260642421"/>
              </p:ext>
            </p:extLst>
          </p:nvPr>
        </p:nvGraphicFramePr>
        <p:xfrm>
          <a:off x="838199" y="1862792"/>
          <a:ext cx="9143082" cy="4519734"/>
        </p:xfrm>
        <a:graphic>
          <a:graphicData uri="http://schemas.openxmlformats.org/drawingml/2006/table">
            <a:tbl>
              <a:tblPr firstRow="1" firstCol="1" bandRow="1">
                <a:tableStyleId>{5C22544A-7EE6-4342-B048-85BDC9FD1C3A}</a:tableStyleId>
              </a:tblPr>
              <a:tblGrid>
                <a:gridCol w="1165413">
                  <a:extLst>
                    <a:ext uri="{9D8B030D-6E8A-4147-A177-3AD203B41FA5}">
                      <a16:colId xmlns:a16="http://schemas.microsoft.com/office/drawing/2014/main" val="1100800222"/>
                    </a:ext>
                  </a:extLst>
                </a:gridCol>
                <a:gridCol w="1909482">
                  <a:extLst>
                    <a:ext uri="{9D8B030D-6E8A-4147-A177-3AD203B41FA5}">
                      <a16:colId xmlns:a16="http://schemas.microsoft.com/office/drawing/2014/main" val="4021696586"/>
                    </a:ext>
                  </a:extLst>
                </a:gridCol>
                <a:gridCol w="6068187">
                  <a:extLst>
                    <a:ext uri="{9D8B030D-6E8A-4147-A177-3AD203B41FA5}">
                      <a16:colId xmlns:a16="http://schemas.microsoft.com/office/drawing/2014/main" val="2972106998"/>
                    </a:ext>
                  </a:extLst>
                </a:gridCol>
              </a:tblGrid>
              <a:tr h="224056">
                <a:tc>
                  <a:txBody>
                    <a:bodyPr/>
                    <a:lstStyle/>
                    <a:p>
                      <a:pPr marL="0" marR="0">
                        <a:spcBef>
                          <a:spcPts val="0"/>
                        </a:spcBef>
                        <a:spcAft>
                          <a:spcPts val="2250"/>
                        </a:spcAft>
                      </a:pPr>
                      <a:r>
                        <a:rPr lang="en-US" sz="1200" kern="0" cap="all" spc="150" dirty="0">
                          <a:effectLst/>
                        </a:rPr>
                        <a:t>REGULATION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901" marR="55901" marT="55901" marB="55901" anchor="ctr"/>
                </a:tc>
                <a:tc>
                  <a:txBody>
                    <a:bodyPr/>
                    <a:lstStyle/>
                    <a:p>
                      <a:pPr marL="0" marR="0">
                        <a:spcBef>
                          <a:spcPts val="0"/>
                        </a:spcBef>
                        <a:spcAft>
                          <a:spcPts val="2250"/>
                        </a:spcAft>
                      </a:pPr>
                      <a:r>
                        <a:rPr lang="en-US" sz="1200" kern="0" cap="all" spc="150">
                          <a:effectLst/>
                        </a:rPr>
                        <a:t>SECTION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55901" marR="55901" marT="55901" marB="55901" anchor="ctr"/>
                </a:tc>
                <a:tc>
                  <a:txBody>
                    <a:bodyPr/>
                    <a:lstStyle/>
                    <a:p>
                      <a:pPr marL="0" marR="0">
                        <a:spcBef>
                          <a:spcPts val="0"/>
                        </a:spcBef>
                        <a:spcAft>
                          <a:spcPts val="2250"/>
                        </a:spcAft>
                      </a:pPr>
                      <a:r>
                        <a:rPr lang="en-US" sz="1200" kern="0" cap="all" spc="150">
                          <a:effectLst/>
                        </a:rPr>
                        <a:t>DESCRIPTION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55901" marR="55901" marT="55901" marB="55901" anchor="ctr"/>
                </a:tc>
                <a:extLst>
                  <a:ext uri="{0D108BD9-81ED-4DB2-BD59-A6C34878D82A}">
                    <a16:rowId xmlns:a16="http://schemas.microsoft.com/office/drawing/2014/main" val="1559523766"/>
                  </a:ext>
                </a:extLst>
              </a:tr>
              <a:tr h="557853">
                <a:tc rowSpan="6">
                  <a:txBody>
                    <a:bodyPr/>
                    <a:lstStyle/>
                    <a:p>
                      <a:pPr marL="0" marR="0">
                        <a:spcBef>
                          <a:spcPts val="0"/>
                        </a:spcBef>
                        <a:spcAft>
                          <a:spcPts val="0"/>
                        </a:spcAft>
                      </a:pPr>
                      <a:r>
                        <a:rPr lang="en-US" sz="1200" kern="0" dirty="0">
                          <a:effectLst/>
                        </a:rPr>
                        <a:t>Regulation Z</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1802" marR="111802" marT="111802" marB="111802" anchor="ctr"/>
                </a:tc>
                <a:tc>
                  <a:txBody>
                    <a:bodyPr/>
                    <a:lstStyle/>
                    <a:p>
                      <a:pPr marL="0" marR="0">
                        <a:spcBef>
                          <a:spcPts val="0"/>
                        </a:spcBef>
                        <a:spcAft>
                          <a:spcPts val="0"/>
                        </a:spcAft>
                      </a:pPr>
                      <a:r>
                        <a:rPr lang="en-US" sz="1200" kern="0">
                          <a:effectLst/>
                          <a:hlinkClick r:id="rId4"/>
                        </a:rPr>
                        <a:t>12 CFR § 1026.16</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11802" marR="111802" marT="111802" marB="111802" anchor="ctr"/>
                </a:tc>
                <a:tc>
                  <a:txBody>
                    <a:bodyPr/>
                    <a:lstStyle/>
                    <a:p>
                      <a:pPr marL="0" marR="0">
                        <a:spcBef>
                          <a:spcPts val="0"/>
                        </a:spcBef>
                        <a:spcAft>
                          <a:spcPts val="0"/>
                        </a:spcAft>
                      </a:pPr>
                      <a:r>
                        <a:rPr lang="en-US" sz="1200" kern="0">
                          <a:effectLst/>
                        </a:rPr>
                        <a:t>Open-end credit advertising disclosures for electronic advertisements.</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11802" marR="111802" marT="111802" marB="111802" anchor="ctr"/>
                </a:tc>
                <a:extLst>
                  <a:ext uri="{0D108BD9-81ED-4DB2-BD59-A6C34878D82A}">
                    <a16:rowId xmlns:a16="http://schemas.microsoft.com/office/drawing/2014/main" val="498112374"/>
                  </a:ext>
                </a:extLst>
              </a:tr>
              <a:tr h="557853">
                <a:tc vMerge="1">
                  <a:txBody>
                    <a:bodyPr/>
                    <a:lstStyle/>
                    <a:p>
                      <a:endParaRPr lang="en-US"/>
                    </a:p>
                  </a:txBody>
                  <a:tcPr/>
                </a:tc>
                <a:tc>
                  <a:txBody>
                    <a:bodyPr/>
                    <a:lstStyle/>
                    <a:p>
                      <a:pPr marL="0" marR="0">
                        <a:spcBef>
                          <a:spcPts val="0"/>
                        </a:spcBef>
                        <a:spcAft>
                          <a:spcPts val="0"/>
                        </a:spcAft>
                      </a:pPr>
                      <a:r>
                        <a:rPr lang="en-US" sz="1200" kern="0" dirty="0">
                          <a:effectLst/>
                          <a:hlinkClick r:id="rId5"/>
                        </a:rPr>
                        <a:t>12 CFR § 1026.40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1802" marR="111802" marT="111802" marB="111802" anchor="ctr"/>
                </a:tc>
                <a:tc>
                  <a:txBody>
                    <a:bodyPr/>
                    <a:lstStyle/>
                    <a:p>
                      <a:pPr marL="0" marR="0">
                        <a:spcBef>
                          <a:spcPts val="0"/>
                        </a:spcBef>
                        <a:spcAft>
                          <a:spcPts val="0"/>
                        </a:spcAft>
                      </a:pPr>
                      <a:r>
                        <a:rPr lang="en-US" sz="1200" kern="0">
                          <a:effectLst/>
                        </a:rPr>
                        <a:t>Home equity plan disclosures when accompanying an electronic application.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11802" marR="111802" marT="111802" marB="111802" anchor="ctr"/>
                </a:tc>
                <a:extLst>
                  <a:ext uri="{0D108BD9-81ED-4DB2-BD59-A6C34878D82A}">
                    <a16:rowId xmlns:a16="http://schemas.microsoft.com/office/drawing/2014/main" val="1779245877"/>
                  </a:ext>
                </a:extLst>
              </a:tr>
              <a:tr h="667595">
                <a:tc vMerge="1">
                  <a:txBody>
                    <a:bodyPr/>
                    <a:lstStyle/>
                    <a:p>
                      <a:endParaRPr lang="en-US"/>
                    </a:p>
                  </a:txBody>
                  <a:tcPr/>
                </a:tc>
                <a:tc>
                  <a:txBody>
                    <a:bodyPr/>
                    <a:lstStyle/>
                    <a:p>
                      <a:pPr marL="0" marR="0">
                        <a:spcBef>
                          <a:spcPts val="0"/>
                        </a:spcBef>
                        <a:spcAft>
                          <a:spcPts val="0"/>
                        </a:spcAft>
                      </a:pPr>
                      <a:r>
                        <a:rPr lang="en-US" sz="1200" kern="0" dirty="0">
                          <a:effectLst/>
                          <a:hlinkClick r:id="rId6"/>
                        </a:rPr>
                        <a:t>12 CFR § 1026.60</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1802" marR="111802" marT="111802" marB="111802" anchor="ctr"/>
                </a:tc>
                <a:tc>
                  <a:txBody>
                    <a:bodyPr/>
                    <a:lstStyle/>
                    <a:p>
                      <a:pPr marL="0" marR="0">
                        <a:spcBef>
                          <a:spcPts val="0"/>
                        </a:spcBef>
                        <a:spcAft>
                          <a:spcPts val="0"/>
                        </a:spcAft>
                      </a:pPr>
                      <a:r>
                        <a:rPr lang="en-US" sz="1200" kern="0">
                          <a:effectLst/>
                        </a:rPr>
                        <a:t>Credit and charge card application and solicitation disclosures for electronic application and solicitation.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11802" marR="111802" marT="111802" marB="111802" anchor="ctr"/>
                </a:tc>
                <a:extLst>
                  <a:ext uri="{0D108BD9-81ED-4DB2-BD59-A6C34878D82A}">
                    <a16:rowId xmlns:a16="http://schemas.microsoft.com/office/drawing/2014/main" val="31234708"/>
                  </a:ext>
                </a:extLst>
              </a:tr>
              <a:tr h="996820">
                <a:tc vMerge="1">
                  <a:txBody>
                    <a:bodyPr/>
                    <a:lstStyle/>
                    <a:p>
                      <a:endParaRPr lang="en-US"/>
                    </a:p>
                  </a:txBody>
                  <a:tcPr/>
                </a:tc>
                <a:tc>
                  <a:txBody>
                    <a:bodyPr/>
                    <a:lstStyle/>
                    <a:p>
                      <a:pPr marL="0" marR="0">
                        <a:spcBef>
                          <a:spcPts val="0"/>
                        </a:spcBef>
                        <a:spcAft>
                          <a:spcPts val="0"/>
                        </a:spcAft>
                      </a:pPr>
                      <a:r>
                        <a:rPr lang="en-US" sz="1200" kern="0" dirty="0">
                          <a:effectLst/>
                          <a:hlinkClick r:id="rId7"/>
                        </a:rPr>
                        <a:t>12 CFR § 1026.17(g)</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1802" marR="111802" marT="111802" marB="111802" anchor="ctr"/>
                </a:tc>
                <a:tc>
                  <a:txBody>
                    <a:bodyPr/>
                    <a:lstStyle/>
                    <a:p>
                      <a:pPr marL="0" marR="0">
                        <a:spcBef>
                          <a:spcPts val="0"/>
                        </a:spcBef>
                        <a:spcAft>
                          <a:spcPts val="0"/>
                        </a:spcAft>
                      </a:pPr>
                      <a:r>
                        <a:rPr lang="en-US" sz="1200" kern="0" dirty="0">
                          <a:effectLst/>
                        </a:rPr>
                        <a:t>Disclosures to be provided for mail/telephone order that are required to delay closed-end credit disclosures until the due date of the first payment. Does not apply to transactions subject to </a:t>
                      </a:r>
                      <a:r>
                        <a:rPr lang="en-US" sz="1200" kern="0" dirty="0">
                          <a:effectLst/>
                          <a:hlinkClick r:id="rId8"/>
                        </a:rPr>
                        <a:t>sections 1026.19</a:t>
                      </a:r>
                      <a:r>
                        <a:rPr lang="en-US" sz="1200" kern="0" dirty="0">
                          <a:effectLst/>
                        </a:rPr>
                        <a:t>(a), (e) or (f).</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1802" marR="111802" marT="111802" marB="111802" anchor="ctr"/>
                </a:tc>
                <a:extLst>
                  <a:ext uri="{0D108BD9-81ED-4DB2-BD59-A6C34878D82A}">
                    <a16:rowId xmlns:a16="http://schemas.microsoft.com/office/drawing/2014/main" val="1770159565"/>
                  </a:ext>
                </a:extLst>
              </a:tr>
              <a:tr h="887078">
                <a:tc vMerge="1">
                  <a:txBody>
                    <a:bodyPr/>
                    <a:lstStyle/>
                    <a:p>
                      <a:endParaRPr lang="en-US"/>
                    </a:p>
                  </a:txBody>
                  <a:tcPr/>
                </a:tc>
                <a:tc>
                  <a:txBody>
                    <a:bodyPr/>
                    <a:lstStyle/>
                    <a:p>
                      <a:pPr marL="0" marR="0">
                        <a:spcBef>
                          <a:spcPts val="0"/>
                        </a:spcBef>
                        <a:spcAft>
                          <a:spcPts val="0"/>
                        </a:spcAft>
                      </a:pPr>
                      <a:r>
                        <a:rPr lang="en-US" sz="1200" kern="0">
                          <a:effectLst/>
                          <a:hlinkClick r:id="rId8"/>
                        </a:rPr>
                        <a:t>12 CFR § 1026.19(b)</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11802" marR="111802" marT="111802" marB="111802" anchor="ctr"/>
                </a:tc>
                <a:tc>
                  <a:txBody>
                    <a:bodyPr/>
                    <a:lstStyle/>
                    <a:p>
                      <a:pPr marL="0" marR="0">
                        <a:spcBef>
                          <a:spcPts val="0"/>
                        </a:spcBef>
                        <a:spcAft>
                          <a:spcPts val="0"/>
                        </a:spcAft>
                      </a:pPr>
                      <a:r>
                        <a:rPr lang="en-US" sz="1200" kern="0" dirty="0">
                          <a:effectLst/>
                        </a:rPr>
                        <a:t>Early adjustable rate mortgage disclosures that must be provided at the time an electronic application is provided or before the member pays a non-refundable fee, whichever is earlier.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1802" marR="111802" marT="111802" marB="111802" anchor="ctr"/>
                </a:tc>
                <a:extLst>
                  <a:ext uri="{0D108BD9-81ED-4DB2-BD59-A6C34878D82A}">
                    <a16:rowId xmlns:a16="http://schemas.microsoft.com/office/drawing/2014/main" val="3305601762"/>
                  </a:ext>
                </a:extLst>
              </a:tr>
              <a:tr h="557853">
                <a:tc vMerge="1">
                  <a:txBody>
                    <a:bodyPr/>
                    <a:lstStyle/>
                    <a:p>
                      <a:endParaRPr lang="en-US"/>
                    </a:p>
                  </a:txBody>
                  <a:tcPr/>
                </a:tc>
                <a:tc>
                  <a:txBody>
                    <a:bodyPr/>
                    <a:lstStyle/>
                    <a:p>
                      <a:pPr marL="0" marR="0">
                        <a:spcBef>
                          <a:spcPts val="0"/>
                        </a:spcBef>
                        <a:spcAft>
                          <a:spcPts val="0"/>
                        </a:spcAft>
                      </a:pPr>
                      <a:r>
                        <a:rPr lang="en-US" sz="1200" kern="0">
                          <a:effectLst/>
                          <a:hlinkClick r:id="rId9"/>
                        </a:rPr>
                        <a:t>12 CFR § 1026.24</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11802" marR="111802" marT="111802" marB="111802" anchor="ctr"/>
                </a:tc>
                <a:tc>
                  <a:txBody>
                    <a:bodyPr/>
                    <a:lstStyle/>
                    <a:p>
                      <a:pPr marL="0" marR="0">
                        <a:spcBef>
                          <a:spcPts val="0"/>
                        </a:spcBef>
                        <a:spcAft>
                          <a:spcPts val="0"/>
                        </a:spcAft>
                      </a:pPr>
                      <a:r>
                        <a:rPr lang="en-US" sz="1200" kern="0" dirty="0">
                          <a:effectLst/>
                        </a:rPr>
                        <a:t>Closed-end credit advertising disclosures for electronic advertisements.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1802" marR="111802" marT="111802" marB="111802" anchor="ctr"/>
                </a:tc>
                <a:extLst>
                  <a:ext uri="{0D108BD9-81ED-4DB2-BD59-A6C34878D82A}">
                    <a16:rowId xmlns:a16="http://schemas.microsoft.com/office/drawing/2014/main" val="3008484573"/>
                  </a:ext>
                </a:extLst>
              </a:tr>
            </a:tbl>
          </a:graphicData>
        </a:graphic>
      </p:graphicFrame>
    </p:spTree>
    <p:extLst>
      <p:ext uri="{BB962C8B-B14F-4D97-AF65-F5344CB8AC3E}">
        <p14:creationId xmlns:p14="http://schemas.microsoft.com/office/powerpoint/2010/main" val="356622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Disclosures NOT Subject to </a:t>
            </a:r>
            <a:r>
              <a:rPr lang="en-US" sz="5400" b="1" dirty="0" err="1">
                <a:solidFill>
                  <a:srgbClr val="0067A1"/>
                </a:solidFill>
                <a:latin typeface="Avenir Next Demi Bold" panose="020B0503020202020204" pitchFamily="34" charset="0"/>
              </a:rPr>
              <a:t>Esign</a:t>
            </a:r>
            <a:endParaRPr lang="en-US" sz="5400" b="1" dirty="0">
              <a:solidFill>
                <a:srgbClr val="0067A1"/>
              </a:solidFill>
              <a:latin typeface="Avenir Next Demi Bold" panose="020B0503020202020204" pitchFamily="34" charset="0"/>
            </a:endParaRP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A7A47CA4-312D-A8B9-7388-DB9D72C01CAF}"/>
              </a:ext>
            </a:extLst>
          </p:cNvPr>
          <p:cNvGraphicFramePr>
            <a:graphicFrameLocks noGrp="1"/>
          </p:cNvGraphicFramePr>
          <p:nvPr>
            <p:extLst>
              <p:ext uri="{D42A27DB-BD31-4B8C-83A1-F6EECF244321}">
                <p14:modId xmlns:p14="http://schemas.microsoft.com/office/powerpoint/2010/main" val="942498344"/>
              </p:ext>
            </p:extLst>
          </p:nvPr>
        </p:nvGraphicFramePr>
        <p:xfrm>
          <a:off x="838200" y="1825625"/>
          <a:ext cx="8896350" cy="1501140"/>
        </p:xfrm>
        <a:graphic>
          <a:graphicData uri="http://schemas.openxmlformats.org/drawingml/2006/table">
            <a:tbl>
              <a:tblPr firstRow="1" firstCol="1" bandRow="1">
                <a:tableStyleId>{5C22544A-7EE6-4342-B048-85BDC9FD1C3A}</a:tableStyleId>
              </a:tblPr>
              <a:tblGrid>
                <a:gridCol w="1931894">
                  <a:extLst>
                    <a:ext uri="{9D8B030D-6E8A-4147-A177-3AD203B41FA5}">
                      <a16:colId xmlns:a16="http://schemas.microsoft.com/office/drawing/2014/main" val="2314569393"/>
                    </a:ext>
                  </a:extLst>
                </a:gridCol>
                <a:gridCol w="1748118">
                  <a:extLst>
                    <a:ext uri="{9D8B030D-6E8A-4147-A177-3AD203B41FA5}">
                      <a16:colId xmlns:a16="http://schemas.microsoft.com/office/drawing/2014/main" val="3735407984"/>
                    </a:ext>
                  </a:extLst>
                </a:gridCol>
                <a:gridCol w="5216338">
                  <a:extLst>
                    <a:ext uri="{9D8B030D-6E8A-4147-A177-3AD203B41FA5}">
                      <a16:colId xmlns:a16="http://schemas.microsoft.com/office/drawing/2014/main" val="1704664965"/>
                    </a:ext>
                  </a:extLst>
                </a:gridCol>
              </a:tblGrid>
              <a:tr h="0">
                <a:tc>
                  <a:txBody>
                    <a:bodyPr/>
                    <a:lstStyle/>
                    <a:p>
                      <a:pPr marL="0" marR="0">
                        <a:spcBef>
                          <a:spcPts val="0"/>
                        </a:spcBef>
                        <a:spcAft>
                          <a:spcPts val="2250"/>
                        </a:spcAft>
                      </a:pPr>
                      <a:r>
                        <a:rPr lang="en-US" sz="1200" kern="0" cap="all" spc="150" dirty="0">
                          <a:effectLst/>
                        </a:rPr>
                        <a:t>REGULATION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2250"/>
                        </a:spcAft>
                      </a:pPr>
                      <a:r>
                        <a:rPr lang="en-US" sz="1200" kern="0" cap="all" spc="150">
                          <a:effectLst/>
                        </a:rPr>
                        <a:t>SECTION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2250"/>
                        </a:spcAft>
                      </a:pPr>
                      <a:r>
                        <a:rPr lang="en-US" sz="1200" kern="0" cap="all" spc="150">
                          <a:effectLst/>
                        </a:rPr>
                        <a:t>DESCRIPTION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4036809251"/>
                  </a:ext>
                </a:extLst>
              </a:tr>
              <a:tr h="0">
                <a:tc rowSpan="2">
                  <a:txBody>
                    <a:bodyPr/>
                    <a:lstStyle/>
                    <a:p>
                      <a:pPr marL="0" marR="0">
                        <a:spcBef>
                          <a:spcPts val="0"/>
                        </a:spcBef>
                        <a:spcAft>
                          <a:spcPts val="0"/>
                        </a:spcAft>
                      </a:pPr>
                      <a:r>
                        <a:rPr lang="en-US" sz="1200" kern="0" dirty="0">
                          <a:effectLst/>
                        </a:rPr>
                        <a:t>NCUA Truth In Savings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tc>
                  <a:txBody>
                    <a:bodyPr/>
                    <a:lstStyle/>
                    <a:p>
                      <a:pPr marL="0" marR="0">
                        <a:spcBef>
                          <a:spcPts val="0"/>
                        </a:spcBef>
                        <a:spcAft>
                          <a:spcPts val="0"/>
                        </a:spcAft>
                      </a:pPr>
                      <a:r>
                        <a:rPr lang="en-US" sz="1200" kern="0" dirty="0">
                          <a:effectLst/>
                          <a:hlinkClick r:id="rId4"/>
                        </a:rPr>
                        <a:t>12 CFR § 707.4(a)(2)</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tc>
                  <a:txBody>
                    <a:bodyPr/>
                    <a:lstStyle/>
                    <a:p>
                      <a:pPr marL="0" marR="0">
                        <a:spcBef>
                          <a:spcPts val="0"/>
                        </a:spcBef>
                        <a:spcAft>
                          <a:spcPts val="0"/>
                        </a:spcAft>
                      </a:pPr>
                      <a:r>
                        <a:rPr lang="en-US" sz="1200" kern="0" dirty="0">
                          <a:effectLst/>
                        </a:rPr>
                        <a:t>Account disclosures requested by members or potential members.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extLst>
                  <a:ext uri="{0D108BD9-81ED-4DB2-BD59-A6C34878D82A}">
                    <a16:rowId xmlns:a16="http://schemas.microsoft.com/office/drawing/2014/main" val="871498547"/>
                  </a:ext>
                </a:extLst>
              </a:tr>
              <a:tr h="0">
                <a:tc vMerge="1">
                  <a:txBody>
                    <a:bodyPr/>
                    <a:lstStyle/>
                    <a:p>
                      <a:endParaRPr lang="en-US"/>
                    </a:p>
                  </a:txBody>
                  <a:tcPr/>
                </a:tc>
                <a:tc>
                  <a:txBody>
                    <a:bodyPr/>
                    <a:lstStyle/>
                    <a:p>
                      <a:pPr marL="0" marR="0">
                        <a:spcBef>
                          <a:spcPts val="0"/>
                        </a:spcBef>
                        <a:spcAft>
                          <a:spcPts val="0"/>
                        </a:spcAft>
                      </a:pPr>
                      <a:r>
                        <a:rPr lang="en-US" sz="1200" kern="0">
                          <a:effectLst/>
                          <a:hlinkClick r:id="rId5"/>
                        </a:rPr>
                        <a:t>12 CFR § 707.8</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tc>
                  <a:txBody>
                    <a:bodyPr/>
                    <a:lstStyle/>
                    <a:p>
                      <a:pPr marL="0" marR="0">
                        <a:spcBef>
                          <a:spcPts val="0"/>
                        </a:spcBef>
                        <a:spcAft>
                          <a:spcPts val="0"/>
                        </a:spcAft>
                      </a:pPr>
                      <a:r>
                        <a:rPr lang="en-US" sz="1200" kern="0" dirty="0">
                          <a:effectLst/>
                        </a:rPr>
                        <a:t>Advertising disclosures for electronic advertisements.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0" marR="190500" marT="190500" marB="190500" anchor="ctr"/>
                </a:tc>
                <a:extLst>
                  <a:ext uri="{0D108BD9-81ED-4DB2-BD59-A6C34878D82A}">
                    <a16:rowId xmlns:a16="http://schemas.microsoft.com/office/drawing/2014/main" val="3595820930"/>
                  </a:ext>
                </a:extLst>
              </a:tr>
            </a:tbl>
          </a:graphicData>
        </a:graphic>
      </p:graphicFrame>
    </p:spTree>
    <p:extLst>
      <p:ext uri="{BB962C8B-B14F-4D97-AF65-F5344CB8AC3E}">
        <p14:creationId xmlns:p14="http://schemas.microsoft.com/office/powerpoint/2010/main" val="239382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a:bodyPr>
          <a:lstStyle/>
          <a:p>
            <a:r>
              <a:rPr lang="en-US" sz="5400" b="1" dirty="0">
                <a:solidFill>
                  <a:srgbClr val="0067A1"/>
                </a:solidFill>
                <a:latin typeface="Avenir Next Demi Bold" panose="020B0503020202020204" pitchFamily="34" charset="0"/>
                <a:cs typeface="Calibri" panose="020F0502020204030204" pitchFamily="34" charset="0"/>
              </a:rPr>
              <a:t>Overview</a:t>
            </a: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788567"/>
          </a:xfrm>
        </p:spPr>
        <p:txBody>
          <a:bodyPr lIns="0" tIns="0" rIns="0">
            <a:normAutofit/>
          </a:bodyPr>
          <a:lstStyle/>
          <a:p>
            <a:endParaRPr lang="en-US" sz="3600" dirty="0">
              <a:solidFill>
                <a:schemeClr val="tx1">
                  <a:lumMod val="50000"/>
                  <a:lumOff val="50000"/>
                </a:schemeClr>
              </a:solidFill>
              <a:latin typeface="Avenir Next" panose="020B0503020202020204" pitchFamily="34" charset="0"/>
            </a:endParaRP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4"/>
          <a:stretch>
            <a:fillRect/>
          </a:stretch>
        </p:blipFill>
        <p:spPr>
          <a:xfrm>
            <a:off x="9525000" y="0"/>
            <a:ext cx="2667000" cy="6858000"/>
          </a:xfrm>
          <a:prstGeom prst="rect">
            <a:avLst/>
          </a:prstGeom>
        </p:spPr>
      </p:pic>
    </p:spTree>
    <p:extLst>
      <p:ext uri="{BB962C8B-B14F-4D97-AF65-F5344CB8AC3E}">
        <p14:creationId xmlns:p14="http://schemas.microsoft.com/office/powerpoint/2010/main" val="423845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 arrow&#10;&#10;Description automatically generated">
            <a:extLst>
              <a:ext uri="{FF2B5EF4-FFF2-40B4-BE49-F238E27FC236}">
                <a16:creationId xmlns:a16="http://schemas.microsoft.com/office/drawing/2014/main" id="{741F72AE-CD52-0244-A065-BADEFC14420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FF876E-08C1-544D-90C2-3B4E34CE9C54}"/>
              </a:ext>
            </a:extLst>
          </p:cNvPr>
          <p:cNvSpPr>
            <a:spLocks noGrp="1"/>
          </p:cNvSpPr>
          <p:nvPr>
            <p:ph type="ctrTitle"/>
          </p:nvPr>
        </p:nvSpPr>
        <p:spPr>
          <a:xfrm>
            <a:off x="1080247" y="1590668"/>
            <a:ext cx="7427649" cy="1654412"/>
          </a:xfrm>
        </p:spPr>
        <p:txBody>
          <a:bodyPr lIns="0" tIns="0" rIns="0" bIns="0" anchor="t" anchorCtr="0">
            <a:noAutofit/>
          </a:bodyPr>
          <a:lstStyle/>
          <a:p>
            <a:pPr algn="l"/>
            <a:r>
              <a:rPr lang="en-US" b="1" dirty="0">
                <a:solidFill>
                  <a:srgbClr val="0067A1"/>
                </a:solidFill>
                <a:latin typeface="Avenir Next" panose="020B0503020202020204" pitchFamily="34" charset="0"/>
              </a:rPr>
              <a:t>Compliance</a:t>
            </a:r>
            <a:br>
              <a:rPr lang="en-US" b="1" dirty="0">
                <a:solidFill>
                  <a:srgbClr val="0067A1"/>
                </a:solidFill>
                <a:latin typeface="Avenir Next" panose="020B0503020202020204" pitchFamily="34" charset="0"/>
              </a:rPr>
            </a:br>
            <a:r>
              <a:rPr lang="en-US" b="1" dirty="0">
                <a:solidFill>
                  <a:srgbClr val="0067A1"/>
                </a:solidFill>
                <a:latin typeface="Avenir Next" panose="020B0503020202020204" pitchFamily="34" charset="0"/>
              </a:rPr>
              <a:t>Crüe</a:t>
            </a:r>
          </a:p>
        </p:txBody>
      </p:sp>
      <p:sp>
        <p:nvSpPr>
          <p:cNvPr id="3" name="Subtitle 2">
            <a:extLst>
              <a:ext uri="{FF2B5EF4-FFF2-40B4-BE49-F238E27FC236}">
                <a16:creationId xmlns:a16="http://schemas.microsoft.com/office/drawing/2014/main" id="{79F652D5-6DAE-704F-9224-00EEAC2C189A}"/>
              </a:ext>
            </a:extLst>
          </p:cNvPr>
          <p:cNvSpPr>
            <a:spLocks noGrp="1"/>
          </p:cNvSpPr>
          <p:nvPr>
            <p:ph type="subTitle" idx="1"/>
          </p:nvPr>
        </p:nvSpPr>
        <p:spPr>
          <a:xfrm>
            <a:off x="1080247" y="3502241"/>
            <a:ext cx="7069840" cy="1655762"/>
          </a:xfrm>
        </p:spPr>
        <p:txBody>
          <a:bodyPr lIns="0" tIns="0" rIns="0" bIns="0">
            <a:normAutofit/>
          </a:bodyPr>
          <a:lstStyle/>
          <a:p>
            <a:pPr algn="l">
              <a:lnSpc>
                <a:spcPct val="110000"/>
              </a:lnSpc>
              <a:spcBef>
                <a:spcPts val="0"/>
              </a:spcBef>
            </a:pPr>
            <a:r>
              <a:rPr lang="en-US" sz="4000" b="1" dirty="0" err="1">
                <a:solidFill>
                  <a:schemeClr val="tx1">
                    <a:lumMod val="50000"/>
                    <a:lumOff val="50000"/>
                  </a:schemeClr>
                </a:solidFill>
                <a:latin typeface="Avenir Next Demi Bold" panose="020B0503020202020204" pitchFamily="34" charset="0"/>
              </a:rPr>
              <a:t>ESign</a:t>
            </a:r>
            <a:endParaRPr lang="en-US" sz="4000" b="1" dirty="0">
              <a:solidFill>
                <a:schemeClr val="tx1">
                  <a:lumMod val="50000"/>
                  <a:lumOff val="50000"/>
                </a:schemeClr>
              </a:solidFill>
              <a:latin typeface="Avenir Next Demi Bold" panose="020B0503020202020204" pitchFamily="34" charset="0"/>
            </a:endParaRPr>
          </a:p>
        </p:txBody>
      </p:sp>
    </p:spTree>
    <p:extLst>
      <p:ext uri="{BB962C8B-B14F-4D97-AF65-F5344CB8AC3E}">
        <p14:creationId xmlns:p14="http://schemas.microsoft.com/office/powerpoint/2010/main" val="157267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fontScale="90000"/>
          </a:bodyPr>
          <a:lstStyle/>
          <a:p>
            <a:r>
              <a:rPr lang="en-US" sz="5400" b="1" dirty="0">
                <a:solidFill>
                  <a:srgbClr val="0067A1"/>
                </a:solidFill>
                <a:latin typeface="Avenir Next Demi Bold" panose="020B0503020202020204" pitchFamily="34" charset="0"/>
                <a:cs typeface="Calibri" panose="020F0502020204030204" pitchFamily="34" charset="0"/>
              </a:rPr>
              <a:t>FinCEN Beneficial Ownership Information Reporting</a:t>
            </a: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788567"/>
          </a:xfrm>
        </p:spPr>
        <p:txBody>
          <a:bodyPr lIns="0" tIns="0" rIns="0">
            <a:normAutofit/>
          </a:bodyPr>
          <a:lstStyle/>
          <a:p>
            <a:endParaRPr lang="en-US" sz="3600" dirty="0">
              <a:solidFill>
                <a:schemeClr val="tx1">
                  <a:lumMod val="50000"/>
                  <a:lumOff val="50000"/>
                </a:schemeClr>
              </a:solidFill>
              <a:latin typeface="Avenir Next" panose="020B0503020202020204" pitchFamily="34" charset="0"/>
            </a:endParaRP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4"/>
          <a:stretch>
            <a:fillRect/>
          </a:stretch>
        </p:blipFill>
        <p:spPr>
          <a:xfrm>
            <a:off x="9525000" y="0"/>
            <a:ext cx="2667000" cy="6858000"/>
          </a:xfrm>
          <a:prstGeom prst="rect">
            <a:avLst/>
          </a:prstGeom>
        </p:spPr>
      </p:pic>
    </p:spTree>
    <p:extLst>
      <p:ext uri="{BB962C8B-B14F-4D97-AF65-F5344CB8AC3E}">
        <p14:creationId xmlns:p14="http://schemas.microsoft.com/office/powerpoint/2010/main" val="2569573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Beneficial Ownership</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r>
              <a:rPr lang="en-US" dirty="0"/>
              <a:t>Beginning January 1, 2024, many businesses will be required to report their beneficial owner information (BOI) electronically to FinCEN through its website: </a:t>
            </a:r>
            <a:r>
              <a:rPr lang="en-US" dirty="0">
                <a:hlinkClick r:id="rId4"/>
              </a:rPr>
              <a:t>www.fincen.gov/boi</a:t>
            </a:r>
            <a:r>
              <a:rPr lang="en-US" dirty="0"/>
              <a:t>. </a:t>
            </a:r>
          </a:p>
          <a:p>
            <a:r>
              <a:rPr lang="en-US" dirty="0"/>
              <a:t>We continue to wait for the agency to finalize the BOI Access Rule. </a:t>
            </a:r>
          </a:p>
          <a:p>
            <a:r>
              <a:rPr lang="en-US" dirty="0"/>
              <a:t>The Access rule will describe how credit unions may obtain the BOI from FinCEN’s database, and how the information must be protected.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71634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fontScale="90000"/>
          </a:bodyPr>
          <a:lstStyle/>
          <a:p>
            <a:r>
              <a:rPr lang="en-US" sz="5400" b="1" dirty="0">
                <a:solidFill>
                  <a:srgbClr val="0067A1"/>
                </a:solidFill>
                <a:latin typeface="Avenir Next Demi Bold" panose="020B0503020202020204" pitchFamily="34" charset="0"/>
                <a:cs typeface="Calibri" panose="020F0502020204030204" pitchFamily="34" charset="0"/>
              </a:rPr>
              <a:t>Small Business Data Collection and Reporting Rule</a:t>
            </a: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788567"/>
          </a:xfrm>
        </p:spPr>
        <p:txBody>
          <a:bodyPr lIns="0" tIns="0" rIns="0">
            <a:normAutofit/>
          </a:bodyPr>
          <a:lstStyle/>
          <a:p>
            <a:endParaRPr lang="en-US" sz="3600" dirty="0">
              <a:solidFill>
                <a:schemeClr val="tx1">
                  <a:lumMod val="50000"/>
                  <a:lumOff val="50000"/>
                </a:schemeClr>
              </a:solidFill>
              <a:latin typeface="Avenir Next" panose="020B0503020202020204" pitchFamily="34" charset="0"/>
            </a:endParaRP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4"/>
          <a:stretch>
            <a:fillRect/>
          </a:stretch>
        </p:blipFill>
        <p:spPr>
          <a:xfrm>
            <a:off x="9525000" y="0"/>
            <a:ext cx="2667000" cy="6858000"/>
          </a:xfrm>
          <a:prstGeom prst="rect">
            <a:avLst/>
          </a:prstGeom>
        </p:spPr>
      </p:pic>
    </p:spTree>
    <p:extLst>
      <p:ext uri="{BB962C8B-B14F-4D97-AF65-F5344CB8AC3E}">
        <p14:creationId xmlns:p14="http://schemas.microsoft.com/office/powerpoint/2010/main" val="116832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CFPB and its, uh, problems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Funding</a:t>
            </a:r>
          </a:p>
          <a:p>
            <a:r>
              <a:rPr lang="en-US" dirty="0"/>
              <a:t>One of the main points of contention is the CFPB's relatively independent structure. Unlike most other federal agencies, the CFPB is not funded through the congressional appropriations process. </a:t>
            </a:r>
          </a:p>
          <a:p>
            <a:r>
              <a:rPr lang="en-US" dirty="0"/>
              <a:t>Instead, it is funded directly by the Federal Reserve, which some critics argue results in limited congressional oversight.</a:t>
            </a:r>
          </a:p>
          <a:p>
            <a:r>
              <a:rPr lang="en-US" dirty="0"/>
              <a:t>This funding arrangement can be seen as undermining the system of checks and balances between the legislative and executive branches.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12208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CFPB and its, uh, problems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Single Director Leadership</a:t>
            </a:r>
          </a:p>
          <a:p>
            <a:r>
              <a:rPr lang="en-US" dirty="0"/>
              <a:t>The CFPB is led by a single director who serves a five-year term and can only be removed by the President for cause, such as neglect of duty or malfeasance. </a:t>
            </a:r>
          </a:p>
          <a:p>
            <a:r>
              <a:rPr lang="en-US" dirty="0"/>
              <a:t>This is in contrast to most federal agencies, which have boards or commissions with multiple members. </a:t>
            </a:r>
          </a:p>
          <a:p>
            <a:r>
              <a:rPr lang="en-US" dirty="0"/>
              <a:t>Critics argue that this concentration of power in a single director reduces accountability and makes the bureau less responsive to changes in political leadership.</a:t>
            </a:r>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80466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The CFPB Goes to Court</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85000" lnSpcReduction="20000"/>
          </a:bodyPr>
          <a:lstStyle/>
          <a:p>
            <a:pPr marL="0" indent="0">
              <a:spcBef>
                <a:spcPts val="0"/>
              </a:spcBef>
              <a:spcAft>
                <a:spcPts val="1200"/>
              </a:spcAft>
              <a:buNone/>
            </a:pPr>
            <a:r>
              <a:rPr lang="en-US" b="1" dirty="0"/>
              <a:t>Lower Courts</a:t>
            </a:r>
          </a:p>
          <a:p>
            <a:pPr>
              <a:spcBef>
                <a:spcPts val="0"/>
              </a:spcBef>
              <a:spcAft>
                <a:spcPts val="1200"/>
              </a:spcAft>
            </a:pPr>
            <a:r>
              <a:rPr lang="en-US" dirty="0"/>
              <a:t>The Community Financial Services Association of America, a trade group for the payday lending industry, filed a lawsuit in 2018 challenging a CFPB rule restricting payday lending. </a:t>
            </a:r>
          </a:p>
          <a:p>
            <a:pPr>
              <a:spcBef>
                <a:spcPts val="0"/>
              </a:spcBef>
              <a:spcAft>
                <a:spcPts val="1200"/>
              </a:spcAft>
            </a:pPr>
            <a:r>
              <a:rPr lang="en-US" dirty="0"/>
              <a:t>The United States District Court for the Western District of Texas upheld the rule.</a:t>
            </a:r>
          </a:p>
          <a:p>
            <a:pPr>
              <a:spcBef>
                <a:spcPts val="0"/>
              </a:spcBef>
              <a:spcAft>
                <a:spcPts val="1200"/>
              </a:spcAft>
            </a:pPr>
            <a:r>
              <a:rPr lang="en-US" dirty="0"/>
              <a:t> The CFSAA appealed to the United States Court of Appeals for the Fifth Circuit, which in October 2022 upheld the rule against an Administrative Procedure Act challenge, but held the rule must be vacated because it was created when the agency was funded by the Federal Reserve. </a:t>
            </a:r>
          </a:p>
          <a:p>
            <a:pPr>
              <a:spcBef>
                <a:spcPts val="0"/>
              </a:spcBef>
              <a:spcAft>
                <a:spcPts val="1200"/>
              </a:spcAft>
            </a:pPr>
            <a:r>
              <a:rPr lang="en-US" dirty="0"/>
              <a:t>The Fifth Circuit held this funding mechanism was unconstitutional.</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spcBef>
                <a:spcPts val="0"/>
              </a:spcBef>
              <a:spcAft>
                <a:spcPts val="1200"/>
              </a:spcAft>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67768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The CFPB Goes to Court</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spcBef>
                <a:spcPts val="0"/>
              </a:spcBef>
              <a:spcAft>
                <a:spcPts val="1200"/>
              </a:spcAft>
              <a:buNone/>
            </a:pPr>
            <a:r>
              <a:rPr lang="en-US" sz="2400" b="1" dirty="0"/>
              <a:t>Supreme Court</a:t>
            </a:r>
          </a:p>
          <a:p>
            <a:pPr>
              <a:spcBef>
                <a:spcPts val="0"/>
              </a:spcBef>
              <a:spcAft>
                <a:spcPts val="1200"/>
              </a:spcAft>
            </a:pPr>
            <a:r>
              <a:rPr lang="en-US" sz="2400" dirty="0"/>
              <a:t>Oral argument was held on October 3, 2023.</a:t>
            </a:r>
          </a:p>
          <a:p>
            <a:pPr marL="0" indent="0">
              <a:spcBef>
                <a:spcPts val="0"/>
              </a:spcBef>
              <a:spcAft>
                <a:spcPts val="1200"/>
              </a:spcAft>
              <a:buNone/>
            </a:pPr>
            <a:endParaRPr lang="en-US" sz="2400" dirty="0"/>
          </a:p>
          <a:p>
            <a:pPr marL="0" indent="0">
              <a:spcBef>
                <a:spcPts val="0"/>
              </a:spcBef>
              <a:spcAft>
                <a:spcPts val="1200"/>
              </a:spcAft>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058531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The CFPB Goes to Court</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85000" lnSpcReduction="20000"/>
          </a:bodyPr>
          <a:lstStyle/>
          <a:p>
            <a:pPr marL="0" indent="0">
              <a:spcBef>
                <a:spcPts val="0"/>
              </a:spcBef>
              <a:spcAft>
                <a:spcPts val="1200"/>
              </a:spcAft>
              <a:buNone/>
            </a:pPr>
            <a:r>
              <a:rPr lang="en-US" b="1" dirty="0"/>
              <a:t>Lower Courts</a:t>
            </a:r>
          </a:p>
          <a:p>
            <a:pPr>
              <a:spcBef>
                <a:spcPts val="0"/>
              </a:spcBef>
              <a:spcAft>
                <a:spcPts val="1200"/>
              </a:spcAft>
            </a:pPr>
            <a:r>
              <a:rPr lang="en-US" dirty="0"/>
              <a:t>The Community Financial Services Association of America, a trade group for the payday lending industry, filed a lawsuit in 2018 challenging a CFPB rule restricting payday lending. </a:t>
            </a:r>
          </a:p>
          <a:p>
            <a:pPr>
              <a:spcBef>
                <a:spcPts val="0"/>
              </a:spcBef>
              <a:spcAft>
                <a:spcPts val="1200"/>
              </a:spcAft>
            </a:pPr>
            <a:r>
              <a:rPr lang="en-US" dirty="0"/>
              <a:t>The United States District Court for the Western District of Texas upheld the rule.</a:t>
            </a:r>
          </a:p>
          <a:p>
            <a:pPr>
              <a:spcBef>
                <a:spcPts val="0"/>
              </a:spcBef>
              <a:spcAft>
                <a:spcPts val="1200"/>
              </a:spcAft>
            </a:pPr>
            <a:r>
              <a:rPr lang="en-US" dirty="0"/>
              <a:t> The CFSAA appealed to the United States Court of Appeals for the Fifth Circuit, which in October 2022 upheld the rule against an Administrative Procedure Act challenge, but held the rule must be vacated because it was created when the agency was funded by the Federal Reserve. </a:t>
            </a:r>
          </a:p>
          <a:p>
            <a:pPr>
              <a:spcBef>
                <a:spcPts val="0"/>
              </a:spcBef>
              <a:spcAft>
                <a:spcPts val="1200"/>
              </a:spcAft>
            </a:pPr>
            <a:r>
              <a:rPr lang="en-US" dirty="0"/>
              <a:t>The Fifth Circuit held this funding mechanism was unconstitutional.</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spcBef>
                <a:spcPts val="0"/>
              </a:spcBef>
              <a:spcAft>
                <a:spcPts val="1200"/>
              </a:spcAft>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28770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The CFPB Goes to Court</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77500" lnSpcReduction="20000"/>
          </a:bodyPr>
          <a:lstStyle/>
          <a:p>
            <a:pPr marL="0" indent="0">
              <a:spcBef>
                <a:spcPts val="0"/>
              </a:spcBef>
              <a:spcAft>
                <a:spcPts val="1200"/>
              </a:spcAft>
              <a:buNone/>
            </a:pPr>
            <a:r>
              <a:rPr lang="en-US" sz="2400" b="1" dirty="0"/>
              <a:t>Another Regulation, Another lawsuit</a:t>
            </a:r>
          </a:p>
          <a:p>
            <a:pPr>
              <a:spcBef>
                <a:spcPts val="0"/>
              </a:spcBef>
              <a:spcAft>
                <a:spcPts val="1200"/>
              </a:spcAft>
            </a:pPr>
            <a:r>
              <a:rPr lang="en-US" sz="2400" dirty="0"/>
              <a:t>In the Dodd-Frank Wall Street Reform and Consumer Protection Act, Congress directed the Bureau to adopt regulations governing the collection of small business lending data. </a:t>
            </a:r>
          </a:p>
          <a:p>
            <a:pPr>
              <a:spcBef>
                <a:spcPts val="0"/>
              </a:spcBef>
              <a:spcAft>
                <a:spcPts val="1200"/>
              </a:spcAft>
            </a:pPr>
            <a:r>
              <a:rPr lang="en-US" sz="2400" dirty="0"/>
              <a:t>Section 1071 of the Dodd-Frank Act amended the Equal Credit Opportunity Act (ECOA) to require financial institutions to compile, maintain, and submit to the Bureau certain data on applications for credit for women-owned, minority-owned, and small businesses.</a:t>
            </a:r>
          </a:p>
          <a:p>
            <a:pPr>
              <a:spcBef>
                <a:spcPts val="0"/>
              </a:spcBef>
              <a:spcAft>
                <a:spcPts val="1200"/>
              </a:spcAft>
            </a:pPr>
            <a:r>
              <a:rPr lang="en-US" sz="2400" dirty="0"/>
              <a:t>Congress enacted section 1071 for the purpose of:</a:t>
            </a:r>
          </a:p>
          <a:p>
            <a:pPr lvl="1">
              <a:spcBef>
                <a:spcPts val="0"/>
              </a:spcBef>
              <a:spcAft>
                <a:spcPts val="1200"/>
              </a:spcAft>
            </a:pPr>
            <a:r>
              <a:rPr lang="en-US" dirty="0"/>
              <a:t>Facilitating enforcement of fair lending laws</a:t>
            </a:r>
          </a:p>
          <a:p>
            <a:pPr lvl="1">
              <a:spcBef>
                <a:spcPts val="0"/>
              </a:spcBef>
              <a:spcAft>
                <a:spcPts val="1200"/>
              </a:spcAft>
            </a:pPr>
            <a:r>
              <a:rPr lang="en-US" dirty="0"/>
              <a:t>Enabling communities, governmental entities, and creditors to identify business and community development needs and opportunities for women-owned, minority-owned, and small businesses</a:t>
            </a:r>
          </a:p>
          <a:p>
            <a:pPr>
              <a:spcBef>
                <a:spcPts val="0"/>
              </a:spcBef>
              <a:spcAft>
                <a:spcPts val="1200"/>
              </a:spcAft>
            </a:pPr>
            <a:r>
              <a:rPr lang="en-US" sz="2400" dirty="0"/>
              <a:t>March 2023: The “1071 rule” was finalized by the CFPB (data collection to begin in October 2024)</a:t>
            </a:r>
          </a:p>
          <a:p>
            <a:pPr marL="0" indent="0">
              <a:spcBef>
                <a:spcPts val="0"/>
              </a:spcBef>
              <a:spcAft>
                <a:spcPts val="1200"/>
              </a:spcAft>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3989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Overview</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r>
              <a:rPr lang="en-US" dirty="0"/>
              <a:t>The Electronic Signatures in Global and National Commerce Act of 2000 (</a:t>
            </a:r>
            <a:r>
              <a:rPr lang="en-US" dirty="0" err="1"/>
              <a:t>ESign</a:t>
            </a:r>
            <a:r>
              <a:rPr lang="en-US" dirty="0"/>
              <a:t>) mandates that electronic signatures and records have the same legal validity and enforceability as paper records and handwritten signatures. </a:t>
            </a:r>
          </a:p>
          <a:p>
            <a:r>
              <a:rPr lang="en-US" dirty="0" err="1"/>
              <a:t>ESign</a:t>
            </a:r>
            <a:r>
              <a:rPr lang="en-US" dirty="0"/>
              <a:t> does not require or recommend the use of any particular technology for electronic records or signatures.</a:t>
            </a:r>
          </a:p>
          <a:p>
            <a:r>
              <a:rPr lang="en-US" dirty="0"/>
              <a:t>Under </a:t>
            </a:r>
            <a:r>
              <a:rPr lang="en-US" dirty="0" err="1"/>
              <a:t>ESign</a:t>
            </a:r>
            <a:r>
              <a:rPr lang="en-US" dirty="0"/>
              <a:t>, members must “affirmatively consent” or “opt in” to receive records in electronic form. </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414857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The CFPB Goes to Court</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spcBef>
                <a:spcPts val="0"/>
              </a:spcBef>
              <a:spcAft>
                <a:spcPts val="1200"/>
              </a:spcAft>
              <a:buNone/>
            </a:pPr>
            <a:r>
              <a:rPr lang="en-US" sz="1900" b="1" dirty="0"/>
              <a:t>Another Regulation, Another lawsuit</a:t>
            </a:r>
          </a:p>
          <a:p>
            <a:pPr>
              <a:spcBef>
                <a:spcPts val="0"/>
              </a:spcBef>
              <a:spcAft>
                <a:spcPts val="1200"/>
              </a:spcAft>
            </a:pPr>
            <a:r>
              <a:rPr lang="en-US" sz="1900" dirty="0"/>
              <a:t>April 2024: The Texas Bankers Association (TBA), American Bankers Association (ABA) and a small Texas bank sued, saying the CFPB had no authority to issue the rule because an appeals court found the regulator's funding structure unlawful.</a:t>
            </a:r>
          </a:p>
          <a:p>
            <a:pPr>
              <a:spcBef>
                <a:spcPts val="0"/>
              </a:spcBef>
              <a:spcAft>
                <a:spcPts val="1200"/>
              </a:spcAft>
            </a:pPr>
            <a:r>
              <a:rPr lang="en-US" sz="1900" dirty="0"/>
              <a:t>July 2024: U.S. District Court Judge Randy Crane in McAllen, Texas, granted a preliminary injunction blocking the CFPB from enforcing the rule against members of both groups and McAllen-based Rio Bank.</a:t>
            </a:r>
          </a:p>
          <a:p>
            <a:pPr>
              <a:spcBef>
                <a:spcPts val="0"/>
              </a:spcBef>
              <a:spcAft>
                <a:spcPts val="1200"/>
              </a:spcAft>
            </a:pPr>
            <a:r>
              <a:rPr lang="en-US" sz="1900" dirty="0"/>
              <a:t>August 2023: The Credit Union National Association (CUNA), the Cornerstone League (representing Texas credit unions), and Rally Credit Union (in Texas) filed a motion to intervene, then a joinder to an emergency motion for preliminary injunction to obtain parity for credit unions.</a:t>
            </a:r>
          </a:p>
          <a:p>
            <a:pPr>
              <a:spcBef>
                <a:spcPts val="0"/>
              </a:spcBef>
              <a:spcAft>
                <a:spcPts val="1200"/>
              </a:spcAft>
            </a:pPr>
            <a:r>
              <a:rPr lang="en-US" sz="1900" dirty="0"/>
              <a:t>October 26, 2023: The U.S. District Court for the Southern District of Texas issued an order expanding its initial injunctive relief Thursday, meaning the CFPB’s 1071 rule is stayed for all financial institutions covered by the rule.</a:t>
            </a:r>
          </a:p>
        </p:txBody>
      </p:sp>
    </p:spTree>
    <p:extLst>
      <p:ext uri="{BB962C8B-B14F-4D97-AF65-F5344CB8AC3E}">
        <p14:creationId xmlns:p14="http://schemas.microsoft.com/office/powerpoint/2010/main" val="3286077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The CFPB Goes to Court</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spcBef>
                <a:spcPts val="0"/>
              </a:spcBef>
              <a:spcAft>
                <a:spcPts val="1200"/>
              </a:spcAft>
              <a:buNone/>
            </a:pPr>
            <a:r>
              <a:rPr lang="en-US" sz="1900" b="1" dirty="0"/>
              <a:t>What Now?</a:t>
            </a:r>
          </a:p>
          <a:p>
            <a:pPr marL="0" indent="0">
              <a:spcBef>
                <a:spcPts val="0"/>
              </a:spcBef>
              <a:spcAft>
                <a:spcPts val="1200"/>
              </a:spcAft>
              <a:buNone/>
            </a:pPr>
            <a:r>
              <a:rPr lang="en-US" sz="1900" dirty="0"/>
              <a:t>We wait for the Supreme Court’s decision regarding the constitutionality of the CFPB’s funding.</a:t>
            </a:r>
          </a:p>
          <a:p>
            <a:pPr marL="0" indent="0">
              <a:spcBef>
                <a:spcPts val="0"/>
              </a:spcBef>
              <a:spcAft>
                <a:spcPts val="1200"/>
              </a:spcAft>
              <a:buNone/>
            </a:pPr>
            <a:endParaRPr lang="en-US" sz="2000" dirty="0">
              <a:latin typeface="Cambria" panose="02040503050406030204" pitchFamily="18" charset="0"/>
              <a:ea typeface="MS Mincho" panose="02020609040205080304" pitchFamily="49" charset="-128"/>
              <a:cs typeface="Times New Roman" panose="02020603050405020304" pitchFamily="18" charset="0"/>
            </a:endParaRPr>
          </a:p>
          <a:p>
            <a:pPr marL="0" indent="0">
              <a:spcBef>
                <a:spcPts val="0"/>
              </a:spcBef>
              <a:spcAft>
                <a:spcPts val="1200"/>
              </a:spcAft>
              <a:buNone/>
            </a:pPr>
            <a:r>
              <a:rPr lang="en-US" sz="1900" b="1" dirty="0"/>
              <a:t>And Then? No More Regulations, right?</a:t>
            </a:r>
          </a:p>
          <a:p>
            <a:pPr>
              <a:spcBef>
                <a:spcPts val="0"/>
              </a:spcBef>
              <a:spcAft>
                <a:spcPts val="1200"/>
              </a:spcAft>
            </a:pPr>
            <a:r>
              <a:rPr lang="en-US" sz="1900" dirty="0"/>
              <a:t>Not quite. Although the Payday Lending Rule and the Small Business Data Collection Rule may be temporarily delayed, they will both most likely come back under a restructured CFPB.</a:t>
            </a:r>
          </a:p>
          <a:p>
            <a:pPr>
              <a:spcBef>
                <a:spcPts val="0"/>
              </a:spcBef>
              <a:spcAft>
                <a:spcPts val="1200"/>
              </a:spcAft>
            </a:pPr>
            <a:r>
              <a:rPr lang="en-US" sz="1900" dirty="0"/>
              <a:t>Most regulations credit unions must comply with pre-date the CFPB</a:t>
            </a:r>
          </a:p>
        </p:txBody>
      </p:sp>
    </p:spTree>
    <p:extLst>
      <p:ext uri="{BB962C8B-B14F-4D97-AF65-F5344CB8AC3E}">
        <p14:creationId xmlns:p14="http://schemas.microsoft.com/office/powerpoint/2010/main" val="1481776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Small Business Data Collection and Reporting Rule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lnSpcReduction="10000"/>
          </a:bodyPr>
          <a:lstStyle/>
          <a:p>
            <a:pPr marL="0" indent="0">
              <a:buNone/>
            </a:pPr>
            <a:r>
              <a:rPr lang="en-US" b="1" dirty="0"/>
              <a:t>Background</a:t>
            </a:r>
          </a:p>
          <a:p>
            <a:r>
              <a:rPr lang="en-US" dirty="0"/>
              <a:t>Section 1071 of the Dodd-Frank Act (Section 1071) amended the Equal Credit Opportunity Act (ECOA) to require financial institutions to compile data regarding certain business credit applications and report that data to the CFPB. </a:t>
            </a:r>
          </a:p>
          <a:p>
            <a:r>
              <a:rPr lang="en-US" dirty="0"/>
              <a:t>Section 1071 specifies several data points that financial institutions are required to report and provides authority for the CFPB to require financial institutions to report additional data points that the CFPB determines would aid in fulfilling Section 1071’s purposes.</a:t>
            </a:r>
          </a:p>
        </p:txBody>
      </p:sp>
    </p:spTree>
    <p:extLst>
      <p:ext uri="{BB962C8B-B14F-4D97-AF65-F5344CB8AC3E}">
        <p14:creationId xmlns:p14="http://schemas.microsoft.com/office/powerpoint/2010/main" val="2249247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Small Business Data Collection and Reporting Rule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Purposes of Section 1071</a:t>
            </a:r>
          </a:p>
          <a:p>
            <a:r>
              <a:rPr lang="en-US" dirty="0"/>
              <a:t>Facilitating enforcement of fair lending laws </a:t>
            </a:r>
          </a:p>
          <a:p>
            <a:r>
              <a:rPr lang="en-US" dirty="0"/>
              <a:t>Enabling the identification of business and community development needs and opportunities for women-owned, minority-owned, and small businesses.</a:t>
            </a:r>
          </a:p>
        </p:txBody>
      </p:sp>
    </p:spTree>
    <p:extLst>
      <p:ext uri="{BB962C8B-B14F-4D97-AF65-F5344CB8AC3E}">
        <p14:creationId xmlns:p14="http://schemas.microsoft.com/office/powerpoint/2010/main" val="2961052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Small Business Data Collection and Reporting Rule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Institutional Coverage</a:t>
            </a:r>
          </a:p>
          <a:p>
            <a:r>
              <a:rPr lang="en-US" dirty="0"/>
              <a:t>The final rule applies to “covered financial institutions.”  </a:t>
            </a:r>
          </a:p>
          <a:p>
            <a:r>
              <a:rPr lang="en-US" dirty="0"/>
              <a:t>A “covered financial institution” is an entity that engages in any financial activity, and that originated at least 100 </a:t>
            </a:r>
            <a:r>
              <a:rPr lang="en-US" dirty="0">
                <a:solidFill>
                  <a:srgbClr val="FF0000"/>
                </a:solidFill>
              </a:rPr>
              <a:t>covered originations </a:t>
            </a:r>
            <a:r>
              <a:rPr lang="en-US" dirty="0"/>
              <a:t>in each of the two preceding calendar years. </a:t>
            </a:r>
          </a:p>
        </p:txBody>
      </p:sp>
    </p:spTree>
    <p:extLst>
      <p:ext uri="{BB962C8B-B14F-4D97-AF65-F5344CB8AC3E}">
        <p14:creationId xmlns:p14="http://schemas.microsoft.com/office/powerpoint/2010/main" val="1591285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Small Business Data Collection and Reporting Rule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92500" lnSpcReduction="10000"/>
          </a:bodyPr>
          <a:lstStyle/>
          <a:p>
            <a:pPr marL="0" indent="0">
              <a:buNone/>
            </a:pPr>
            <a:r>
              <a:rPr lang="en-US" b="1" dirty="0"/>
              <a:t>Covered Originations</a:t>
            </a:r>
          </a:p>
          <a:p>
            <a:r>
              <a:rPr lang="en-US" dirty="0"/>
              <a:t>Certain </a:t>
            </a:r>
            <a:r>
              <a:rPr lang="en-US" dirty="0">
                <a:solidFill>
                  <a:srgbClr val="FF0000"/>
                </a:solidFill>
              </a:rPr>
              <a:t>Covered Transactions</a:t>
            </a:r>
          </a:p>
          <a:p>
            <a:r>
              <a:rPr lang="en-US" dirty="0"/>
              <a:t>Originated to </a:t>
            </a:r>
            <a:r>
              <a:rPr lang="en-US" dirty="0">
                <a:solidFill>
                  <a:srgbClr val="FF0000"/>
                </a:solidFill>
              </a:rPr>
              <a:t>Small Businesses</a:t>
            </a:r>
          </a:p>
          <a:p>
            <a:endParaRPr lang="en-US" dirty="0"/>
          </a:p>
          <a:p>
            <a:pPr marL="0" indent="0">
              <a:buNone/>
            </a:pPr>
            <a:r>
              <a:rPr lang="en-US" b="1" dirty="0"/>
              <a:t>Small Business</a:t>
            </a:r>
          </a:p>
          <a:p>
            <a:r>
              <a:rPr lang="en-US" dirty="0"/>
              <a:t>The final rule’s definition of “small business” incorporates, in part, the Small Business Administration’s (SBA) definition of “small business concern.”  </a:t>
            </a:r>
          </a:p>
          <a:p>
            <a:r>
              <a:rPr lang="en-US" dirty="0"/>
              <a:t>Pursuant to the final rule, a “small business” is a small business concern that had $5 million or less in gross annual revenue for its preceding fiscal year.  </a:t>
            </a:r>
          </a:p>
        </p:txBody>
      </p:sp>
    </p:spTree>
    <p:extLst>
      <p:ext uri="{BB962C8B-B14F-4D97-AF65-F5344CB8AC3E}">
        <p14:creationId xmlns:p14="http://schemas.microsoft.com/office/powerpoint/2010/main" val="286572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Small Business Data Collection and Reporting Rule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85000" lnSpcReduction="20000"/>
          </a:bodyPr>
          <a:lstStyle/>
          <a:p>
            <a:pPr marL="0" indent="0">
              <a:buNone/>
            </a:pPr>
            <a:r>
              <a:rPr lang="en-US" b="1" dirty="0"/>
              <a:t>Not Considered Small Businesses</a:t>
            </a:r>
          </a:p>
          <a:p>
            <a:r>
              <a:rPr lang="en-US" dirty="0"/>
              <a:t>Non-profit organizations</a:t>
            </a:r>
          </a:p>
          <a:p>
            <a:r>
              <a:rPr lang="en-US" dirty="0"/>
              <a:t>Governmental entities</a:t>
            </a:r>
          </a:p>
          <a:p>
            <a:endParaRPr lang="en-US" dirty="0"/>
          </a:p>
          <a:p>
            <a:pPr marL="0" indent="0">
              <a:buNone/>
            </a:pPr>
            <a:r>
              <a:rPr lang="en-US" b="1" dirty="0"/>
              <a:t>Gross Annual Revenue</a:t>
            </a:r>
          </a:p>
          <a:p>
            <a:r>
              <a:rPr lang="en-US" dirty="0"/>
              <a:t>A financial institution is permitted to rely on an applicant’s representations regarding gross annual revenue (which may or may not include affiliate revenue) for purposes of determining small business status. </a:t>
            </a:r>
          </a:p>
          <a:p>
            <a:r>
              <a:rPr lang="en-US" dirty="0"/>
              <a:t>If a financial institution verifies applicant-provided gross annual revenue information or if an applicant provides updated gross annual revenue information, the financial institution must use the verified or updated information to determine small business status. </a:t>
            </a:r>
          </a:p>
        </p:txBody>
      </p:sp>
    </p:spTree>
    <p:extLst>
      <p:ext uri="{BB962C8B-B14F-4D97-AF65-F5344CB8AC3E}">
        <p14:creationId xmlns:p14="http://schemas.microsoft.com/office/powerpoint/2010/main" val="3561534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Small Business Data Collection and Reporting Rule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Covered Credit Transaction</a:t>
            </a:r>
          </a:p>
          <a:p>
            <a:r>
              <a:rPr lang="en-US" sz="2400" dirty="0"/>
              <a:t>A covered credit transaction is an extension of business credit under Regulation B.  </a:t>
            </a:r>
          </a:p>
          <a:p>
            <a:r>
              <a:rPr lang="en-US" sz="2400" dirty="0"/>
              <a:t>Covered credit transactions can include loans, lines of credit, credit cards, merchant cash advances, and credit products used for agricultural purposes. </a:t>
            </a:r>
          </a:p>
        </p:txBody>
      </p:sp>
    </p:spTree>
    <p:extLst>
      <p:ext uri="{BB962C8B-B14F-4D97-AF65-F5344CB8AC3E}">
        <p14:creationId xmlns:p14="http://schemas.microsoft.com/office/powerpoint/2010/main" val="571523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Small Business Data Collection and Reporting Rule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Not Covered Credit Transactions</a:t>
            </a:r>
          </a:p>
          <a:p>
            <a:r>
              <a:rPr lang="en-US" sz="2400" dirty="0"/>
              <a:t>Trade credit</a:t>
            </a:r>
          </a:p>
          <a:p>
            <a:r>
              <a:rPr lang="en-US" sz="2400" dirty="0"/>
              <a:t>HMDA reportable transactions</a:t>
            </a:r>
          </a:p>
          <a:p>
            <a:r>
              <a:rPr lang="en-US" sz="2400" dirty="0"/>
              <a:t>Insurance premium financing</a:t>
            </a:r>
          </a:p>
          <a:p>
            <a:r>
              <a:rPr lang="en-US" sz="2400" dirty="0"/>
              <a:t>Public utility credit</a:t>
            </a:r>
          </a:p>
          <a:p>
            <a:r>
              <a:rPr lang="en-US" sz="2400" dirty="0"/>
              <a:t>Securities credit</a:t>
            </a:r>
          </a:p>
          <a:p>
            <a:r>
              <a:rPr lang="en-US" sz="2400" dirty="0"/>
              <a:t>Incidental credit</a:t>
            </a:r>
          </a:p>
        </p:txBody>
      </p:sp>
    </p:spTree>
    <p:extLst>
      <p:ext uri="{BB962C8B-B14F-4D97-AF65-F5344CB8AC3E}">
        <p14:creationId xmlns:p14="http://schemas.microsoft.com/office/powerpoint/2010/main" val="3462782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Small Business Data Collection and Reporting Rule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Covered Originations</a:t>
            </a:r>
          </a:p>
          <a:p>
            <a:r>
              <a:rPr lang="en-US" sz="2400" dirty="0"/>
              <a:t>For purposes of determining institutional coverage and compliance date tier, financial institutions count covered originations.  </a:t>
            </a:r>
          </a:p>
          <a:p>
            <a:r>
              <a:rPr lang="en-US" sz="2400" dirty="0"/>
              <a:t>A covered origination is a covered credit transaction that the financial  institution originated to a small business.  </a:t>
            </a:r>
          </a:p>
          <a:p>
            <a:r>
              <a:rPr lang="en-US" sz="2400" dirty="0" err="1"/>
              <a:t>Refinancings</a:t>
            </a:r>
            <a:r>
              <a:rPr lang="en-US" sz="2400" dirty="0"/>
              <a:t> can be covered originations.  </a:t>
            </a:r>
          </a:p>
          <a:p>
            <a:r>
              <a:rPr lang="en-US" sz="2400" dirty="0"/>
              <a:t>However, extensions, renewals, and other amendments of existing transactions are not considered covered originations even if they increase the credit line or credit amount of the existing transaction. </a:t>
            </a:r>
          </a:p>
        </p:txBody>
      </p:sp>
    </p:spTree>
    <p:extLst>
      <p:ext uri="{BB962C8B-B14F-4D97-AF65-F5344CB8AC3E}">
        <p14:creationId xmlns:p14="http://schemas.microsoft.com/office/powerpoint/2010/main" val="131576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a:bodyPr>
          <a:lstStyle/>
          <a:p>
            <a:r>
              <a:rPr lang="en-US" sz="5400" b="1" dirty="0">
                <a:solidFill>
                  <a:srgbClr val="0067A1"/>
                </a:solidFill>
                <a:latin typeface="Avenir Next Demi Bold" panose="020B0503020202020204" pitchFamily="34" charset="0"/>
                <a:cs typeface="Calibri" panose="020F0502020204030204" pitchFamily="34" charset="0"/>
              </a:rPr>
              <a:t>Definitions</a:t>
            </a: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788567"/>
          </a:xfrm>
        </p:spPr>
        <p:txBody>
          <a:bodyPr lIns="0" tIns="0" rIns="0">
            <a:normAutofit/>
          </a:bodyPr>
          <a:lstStyle/>
          <a:p>
            <a:endParaRPr lang="en-US" sz="3600" dirty="0">
              <a:solidFill>
                <a:schemeClr val="tx1">
                  <a:lumMod val="50000"/>
                  <a:lumOff val="50000"/>
                </a:schemeClr>
              </a:solidFill>
              <a:latin typeface="Avenir Next" panose="020B0503020202020204" pitchFamily="34" charset="0"/>
            </a:endParaRP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4"/>
          <a:stretch>
            <a:fillRect/>
          </a:stretch>
        </p:blipFill>
        <p:spPr>
          <a:xfrm>
            <a:off x="9525000" y="0"/>
            <a:ext cx="2667000" cy="6858000"/>
          </a:xfrm>
          <a:prstGeom prst="rect">
            <a:avLst/>
          </a:prstGeom>
        </p:spPr>
      </p:pic>
    </p:spTree>
    <p:extLst>
      <p:ext uri="{BB962C8B-B14F-4D97-AF65-F5344CB8AC3E}">
        <p14:creationId xmlns:p14="http://schemas.microsoft.com/office/powerpoint/2010/main" val="3938932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Small Business Data Collection and Reporting Rule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endParaRPr lang="en-US" b="1" dirty="0"/>
          </a:p>
        </p:txBody>
      </p:sp>
      <p:graphicFrame>
        <p:nvGraphicFramePr>
          <p:cNvPr id="4" name="Table 3">
            <a:extLst>
              <a:ext uri="{FF2B5EF4-FFF2-40B4-BE49-F238E27FC236}">
                <a16:creationId xmlns:a16="http://schemas.microsoft.com/office/drawing/2014/main" id="{C80CCE1B-CBF4-3B9A-CF26-7E1801FCB514}"/>
              </a:ext>
            </a:extLst>
          </p:cNvPr>
          <p:cNvGraphicFramePr>
            <a:graphicFrameLocks noGrp="1"/>
          </p:cNvGraphicFramePr>
          <p:nvPr>
            <p:extLst>
              <p:ext uri="{D42A27DB-BD31-4B8C-83A1-F6EECF244321}">
                <p14:modId xmlns:p14="http://schemas.microsoft.com/office/powerpoint/2010/main" val="2425757954"/>
              </p:ext>
            </p:extLst>
          </p:nvPr>
        </p:nvGraphicFramePr>
        <p:xfrm>
          <a:off x="838200" y="1803399"/>
          <a:ext cx="9143082" cy="4557059"/>
        </p:xfrm>
        <a:graphic>
          <a:graphicData uri="http://schemas.openxmlformats.org/drawingml/2006/table">
            <a:tbl>
              <a:tblPr firstRow="1" firstCol="1" bandRow="1">
                <a:tableStyleId>{5C22544A-7EE6-4342-B048-85BDC9FD1C3A}</a:tableStyleId>
              </a:tblPr>
              <a:tblGrid>
                <a:gridCol w="1098176">
                  <a:extLst>
                    <a:ext uri="{9D8B030D-6E8A-4147-A177-3AD203B41FA5}">
                      <a16:colId xmlns:a16="http://schemas.microsoft.com/office/drawing/2014/main" val="4279259791"/>
                    </a:ext>
                  </a:extLst>
                </a:gridCol>
                <a:gridCol w="3096831">
                  <a:extLst>
                    <a:ext uri="{9D8B030D-6E8A-4147-A177-3AD203B41FA5}">
                      <a16:colId xmlns:a16="http://schemas.microsoft.com/office/drawing/2014/main" val="1771304107"/>
                    </a:ext>
                  </a:extLst>
                </a:gridCol>
                <a:gridCol w="2661816">
                  <a:extLst>
                    <a:ext uri="{9D8B030D-6E8A-4147-A177-3AD203B41FA5}">
                      <a16:colId xmlns:a16="http://schemas.microsoft.com/office/drawing/2014/main" val="3614436035"/>
                    </a:ext>
                  </a:extLst>
                </a:gridCol>
                <a:gridCol w="2286259">
                  <a:extLst>
                    <a:ext uri="{9D8B030D-6E8A-4147-A177-3AD203B41FA5}">
                      <a16:colId xmlns:a16="http://schemas.microsoft.com/office/drawing/2014/main" val="1361744826"/>
                    </a:ext>
                  </a:extLst>
                </a:gridCol>
              </a:tblGrid>
              <a:tr h="1139265">
                <a:tc>
                  <a:txBody>
                    <a:bodyPr/>
                    <a:lstStyle/>
                    <a:p>
                      <a:pPr marL="0" marR="0">
                        <a:spcBef>
                          <a:spcPts val="0"/>
                        </a:spcBef>
                        <a:spcAft>
                          <a:spcPts val="0"/>
                        </a:spcAft>
                      </a:pPr>
                      <a:r>
                        <a:rPr lang="en-US" sz="1500" kern="100" dirty="0">
                          <a:effectLst/>
                        </a:rPr>
                        <a:t>Compliance date tier</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500" kern="100" dirty="0">
                          <a:effectLst/>
                        </a:rPr>
                        <a:t>Origination threshold for the compliance date tier</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500" kern="100">
                          <a:effectLst/>
                        </a:rPr>
                        <a:t>Date that a covered financial institution begins collecting data and otherwise complying with the final rule</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500" kern="100">
                          <a:effectLst/>
                        </a:rPr>
                        <a:t>Deadline for a covered financial institution to report first year of data to the CFPB</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660480566"/>
                  </a:ext>
                </a:extLst>
              </a:tr>
              <a:tr h="759510">
                <a:tc>
                  <a:txBody>
                    <a:bodyPr/>
                    <a:lstStyle/>
                    <a:p>
                      <a:pPr marL="0" marR="0">
                        <a:spcBef>
                          <a:spcPts val="0"/>
                        </a:spcBef>
                        <a:spcAft>
                          <a:spcPts val="0"/>
                        </a:spcAft>
                      </a:pPr>
                      <a:r>
                        <a:rPr lang="en-US" sz="1500" kern="100" dirty="0">
                          <a:effectLst/>
                        </a:rPr>
                        <a:t>Tier 1</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500" kern="100">
                          <a:effectLst/>
                        </a:rPr>
                        <a:t>At least 2,500 covered originations in both 2022 and 2023</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500" kern="100" dirty="0">
                          <a:effectLst/>
                        </a:rPr>
                        <a:t>October 1, 2024</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500" kern="100">
                          <a:effectLst/>
                        </a:rPr>
                        <a:t>June 1, 2025</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2698032412"/>
                  </a:ext>
                </a:extLst>
              </a:tr>
              <a:tr h="1329142">
                <a:tc>
                  <a:txBody>
                    <a:bodyPr/>
                    <a:lstStyle/>
                    <a:p>
                      <a:pPr marL="0" marR="0">
                        <a:spcBef>
                          <a:spcPts val="0"/>
                        </a:spcBef>
                        <a:spcAft>
                          <a:spcPts val="0"/>
                        </a:spcAft>
                      </a:pPr>
                      <a:r>
                        <a:rPr lang="en-US" sz="1500" kern="100" dirty="0">
                          <a:effectLst/>
                        </a:rPr>
                        <a:t>Tier 2</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500" kern="100">
                          <a:effectLst/>
                        </a:rPr>
                        <a:t>At least 500 covered originations in both 2022 and 2023 but not 2,500 or more covered originations in both 2022 and 2023</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500" kern="100" dirty="0">
                          <a:effectLst/>
                        </a:rPr>
                        <a:t>April 1, 2025</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500" kern="100">
                          <a:effectLst/>
                        </a:rPr>
                        <a:t>June 1, 2026</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3532620808"/>
                  </a:ext>
                </a:extLst>
              </a:tr>
              <a:tr h="1329142">
                <a:tc>
                  <a:txBody>
                    <a:bodyPr/>
                    <a:lstStyle/>
                    <a:p>
                      <a:pPr marL="0" marR="0">
                        <a:spcBef>
                          <a:spcPts val="0"/>
                        </a:spcBef>
                        <a:spcAft>
                          <a:spcPts val="0"/>
                        </a:spcAft>
                      </a:pPr>
                      <a:r>
                        <a:rPr lang="en-US" sz="1500" kern="100" dirty="0">
                          <a:effectLst/>
                        </a:rPr>
                        <a:t>Tier 3</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500" kern="100" dirty="0">
                          <a:effectLst/>
                        </a:rPr>
                        <a:t>At least 100 covered originations in both 2022 and 2023 but not 500 or more covered originations in both 2022 and 2023</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500" kern="100" dirty="0">
                          <a:effectLst/>
                        </a:rPr>
                        <a:t>January 1, 2026</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tc>
                  <a:txBody>
                    <a:bodyPr/>
                    <a:lstStyle/>
                    <a:p>
                      <a:pPr marL="0" marR="0">
                        <a:spcBef>
                          <a:spcPts val="0"/>
                        </a:spcBef>
                        <a:spcAft>
                          <a:spcPts val="0"/>
                        </a:spcAft>
                      </a:pPr>
                      <a:r>
                        <a:rPr lang="en-US" sz="1500" kern="100" dirty="0">
                          <a:effectLst/>
                        </a:rPr>
                        <a:t>June 1, 2027</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990" marR="67990" marT="0" marB="0"/>
                </a:tc>
                <a:extLst>
                  <a:ext uri="{0D108BD9-81ED-4DB2-BD59-A6C34878D82A}">
                    <a16:rowId xmlns:a16="http://schemas.microsoft.com/office/drawing/2014/main" val="1973347239"/>
                  </a:ext>
                </a:extLst>
              </a:tr>
            </a:tbl>
          </a:graphicData>
        </a:graphic>
      </p:graphicFrame>
      <p:sp>
        <p:nvSpPr>
          <p:cNvPr id="6" name="Rectangle 1">
            <a:extLst>
              <a:ext uri="{FF2B5EF4-FFF2-40B4-BE49-F238E27FC236}">
                <a16:creationId xmlns:a16="http://schemas.microsoft.com/office/drawing/2014/main" id="{B79EF3A3-6A81-40E1-45A9-D84E88D25A0D}"/>
              </a:ext>
            </a:extLst>
          </p:cNvPr>
          <p:cNvSpPr>
            <a:spLocks noChangeArrowheads="1"/>
          </p:cNvSpPr>
          <p:nvPr/>
        </p:nvSpPr>
        <p:spPr bwMode="auto">
          <a:xfrm>
            <a:off x="3152775" y="1806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73761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Small Business Data Collection and Reporting Rule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Counting Originated Loans for Institutional Coverage and Compliance Date Tiers</a:t>
            </a:r>
          </a:p>
          <a:p>
            <a:pPr marL="514350" indent="-514350">
              <a:buFont typeface="+mj-lt"/>
              <a:buAutoNum type="arabicPeriod"/>
            </a:pPr>
            <a:r>
              <a:rPr lang="en-US" dirty="0"/>
              <a:t>Count all business loan originations including refinances</a:t>
            </a:r>
          </a:p>
          <a:p>
            <a:pPr marL="514350" indent="-514350">
              <a:buFont typeface="+mj-lt"/>
              <a:buAutoNum type="arabicPeriod"/>
            </a:pPr>
            <a:r>
              <a:rPr lang="en-US" dirty="0"/>
              <a:t>Subtract HMDA reportable loans (and other non-covered credit transactions)</a:t>
            </a:r>
          </a:p>
          <a:p>
            <a:pPr marL="514350" indent="-514350">
              <a:buFont typeface="+mj-lt"/>
              <a:buAutoNum type="arabicPeriod"/>
            </a:pPr>
            <a:r>
              <a:rPr lang="en-US" dirty="0"/>
              <a:t>Subtract loans made to non-profits and government entities</a:t>
            </a:r>
          </a:p>
          <a:p>
            <a:pPr marL="514350" indent="-514350">
              <a:buFont typeface="+mj-lt"/>
              <a:buAutoNum type="arabicPeriod"/>
            </a:pPr>
            <a:r>
              <a:rPr lang="en-US" dirty="0"/>
              <a:t>Subtract loans made to businesses with gross annual revenues above $5 million per year</a:t>
            </a:r>
          </a:p>
          <a:p>
            <a:pPr marL="514350" indent="-514350">
              <a:buFont typeface="+mj-lt"/>
              <a:buAutoNum type="arabicPeriod"/>
            </a:pPr>
            <a:endParaRPr lang="en-US" dirty="0"/>
          </a:p>
        </p:txBody>
      </p:sp>
      <p:sp>
        <p:nvSpPr>
          <p:cNvPr id="6" name="Rectangle 1">
            <a:extLst>
              <a:ext uri="{FF2B5EF4-FFF2-40B4-BE49-F238E27FC236}">
                <a16:creationId xmlns:a16="http://schemas.microsoft.com/office/drawing/2014/main" id="{B79EF3A3-6A81-40E1-45A9-D84E88D25A0D}"/>
              </a:ext>
            </a:extLst>
          </p:cNvPr>
          <p:cNvSpPr>
            <a:spLocks noChangeArrowheads="1"/>
          </p:cNvSpPr>
          <p:nvPr/>
        </p:nvSpPr>
        <p:spPr bwMode="auto">
          <a:xfrm>
            <a:off x="3152775" y="1806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82428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fontScale="90000"/>
          </a:bodyPr>
          <a:lstStyle/>
          <a:p>
            <a:r>
              <a:rPr lang="en-US" sz="5400" b="1" dirty="0">
                <a:solidFill>
                  <a:srgbClr val="0067A1"/>
                </a:solidFill>
                <a:latin typeface="Avenir Next Demi Bold" panose="020B0503020202020204" pitchFamily="34" charset="0"/>
              </a:rPr>
              <a:t>Small Business Data Collection and Reporting Rule</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Next Steps</a:t>
            </a:r>
          </a:p>
          <a:p>
            <a:pPr marL="514350" indent="-514350">
              <a:buFont typeface="+mj-lt"/>
              <a:buAutoNum type="arabicPeriod"/>
            </a:pPr>
            <a:r>
              <a:rPr lang="en-US" dirty="0"/>
              <a:t>Determine if your credit union is a covered institution or is close to being a covered institution</a:t>
            </a:r>
          </a:p>
          <a:p>
            <a:pPr marL="514350" indent="-514350">
              <a:buFont typeface="+mj-lt"/>
              <a:buAutoNum type="arabicPeriod"/>
            </a:pPr>
            <a:r>
              <a:rPr lang="en-US" dirty="0"/>
              <a:t>Determine to which compliance date tier your credit union belongs</a:t>
            </a:r>
          </a:p>
          <a:p>
            <a:pPr marL="514350" indent="-514350">
              <a:buFont typeface="+mj-lt"/>
              <a:buAutoNum type="arabicPeriod"/>
            </a:pPr>
            <a:r>
              <a:rPr lang="en-US" dirty="0"/>
              <a:t>Read compliance guides on the CFPB website to at least become familiar with what the rule entails</a:t>
            </a:r>
          </a:p>
          <a:p>
            <a:pPr marL="514350" indent="-514350">
              <a:buFont typeface="+mj-lt"/>
              <a:buAutoNum type="arabicPeriod"/>
            </a:pPr>
            <a:r>
              <a:rPr lang="en-US"/>
              <a:t>Wait</a:t>
            </a:r>
            <a:endParaRPr lang="en-US" dirty="0"/>
          </a:p>
        </p:txBody>
      </p:sp>
      <p:sp>
        <p:nvSpPr>
          <p:cNvPr id="6" name="Rectangle 1">
            <a:extLst>
              <a:ext uri="{FF2B5EF4-FFF2-40B4-BE49-F238E27FC236}">
                <a16:creationId xmlns:a16="http://schemas.microsoft.com/office/drawing/2014/main" id="{B79EF3A3-6A81-40E1-45A9-D84E88D25A0D}"/>
              </a:ext>
            </a:extLst>
          </p:cNvPr>
          <p:cNvSpPr>
            <a:spLocks noChangeArrowheads="1"/>
          </p:cNvSpPr>
          <p:nvPr/>
        </p:nvSpPr>
        <p:spPr bwMode="auto">
          <a:xfrm>
            <a:off x="3152775" y="1806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34419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a:bodyPr>
          <a:lstStyle/>
          <a:p>
            <a:r>
              <a:rPr lang="en-US" sz="5400" b="1" dirty="0">
                <a:solidFill>
                  <a:srgbClr val="0067A1"/>
                </a:solidFill>
                <a:latin typeface="Avenir Next Demi Bold" panose="020B0503020202020204" pitchFamily="34" charset="0"/>
                <a:cs typeface="Calibri" panose="020F0502020204030204" pitchFamily="34" charset="0"/>
              </a:rPr>
              <a:t>Questions?</a:t>
            </a: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1561112"/>
          </a:xfrm>
        </p:spPr>
        <p:txBody>
          <a:bodyPr lIns="0" tIns="0" rIns="0">
            <a:normAutofit fontScale="70000" lnSpcReduction="20000"/>
          </a:bodyPr>
          <a:lstStyle/>
          <a:p>
            <a:r>
              <a:rPr lang="en-US" sz="3600" dirty="0">
                <a:solidFill>
                  <a:schemeClr val="tx1">
                    <a:lumMod val="50000"/>
                    <a:lumOff val="50000"/>
                  </a:schemeClr>
                </a:solidFill>
                <a:latin typeface="Avenir Next" panose="020B0503020202020204" pitchFamily="34" charset="0"/>
              </a:rPr>
              <a:t>Heather Line</a:t>
            </a:r>
          </a:p>
          <a:p>
            <a:r>
              <a:rPr lang="en-US" sz="3600" dirty="0">
                <a:solidFill>
                  <a:schemeClr val="tx1">
                    <a:lumMod val="50000"/>
                    <a:lumOff val="50000"/>
                  </a:schemeClr>
                </a:solidFill>
                <a:latin typeface="Avenir Next" panose="020B0503020202020204" pitchFamily="34" charset="0"/>
              </a:rPr>
              <a:t>Compliance Specialist</a:t>
            </a:r>
          </a:p>
          <a:p>
            <a:r>
              <a:rPr lang="en-US" sz="3600" dirty="0">
                <a:solidFill>
                  <a:schemeClr val="tx1">
                    <a:lumMod val="50000"/>
                    <a:lumOff val="50000"/>
                  </a:schemeClr>
                </a:solidFill>
                <a:latin typeface="Avenir Next" panose="020B0503020202020204" pitchFamily="34" charset="0"/>
                <a:hlinkClick r:id="rId4"/>
              </a:rPr>
              <a:t>heather@utahscreditunions.org</a:t>
            </a:r>
            <a:endParaRPr lang="en-US" sz="3600" dirty="0">
              <a:solidFill>
                <a:schemeClr val="tx1">
                  <a:lumMod val="50000"/>
                  <a:lumOff val="50000"/>
                </a:schemeClr>
              </a:solidFill>
              <a:latin typeface="Avenir Next" panose="020B0503020202020204" pitchFamily="34" charset="0"/>
            </a:endParaRPr>
          </a:p>
          <a:p>
            <a:r>
              <a:rPr lang="en-US" sz="3600" dirty="0">
                <a:solidFill>
                  <a:schemeClr val="tx1">
                    <a:lumMod val="50000"/>
                    <a:lumOff val="50000"/>
                  </a:schemeClr>
                </a:solidFill>
                <a:latin typeface="Avenir Next" panose="020B0503020202020204" pitchFamily="34" charset="0"/>
              </a:rPr>
              <a:t>801-599-2168</a:t>
            </a: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5"/>
          <a:stretch>
            <a:fillRect/>
          </a:stretch>
        </p:blipFill>
        <p:spPr>
          <a:xfrm>
            <a:off x="9525000" y="0"/>
            <a:ext cx="2667000" cy="6858000"/>
          </a:xfrm>
          <a:prstGeom prst="rect">
            <a:avLst/>
          </a:prstGeom>
        </p:spPr>
      </p:pic>
    </p:spTree>
    <p:extLst>
      <p:ext uri="{BB962C8B-B14F-4D97-AF65-F5344CB8AC3E}">
        <p14:creationId xmlns:p14="http://schemas.microsoft.com/office/powerpoint/2010/main" val="174986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Definitions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E-Signature</a:t>
            </a:r>
          </a:p>
          <a:p>
            <a:pPr marL="0" indent="0">
              <a:buNone/>
            </a:pPr>
            <a:r>
              <a:rPr lang="en-US" dirty="0"/>
              <a:t>An “e-signature” is an electronic sound, symbol, or process, attached to or associated with a contract or other record that was executed by a person with the intent to sign the record. </a:t>
            </a:r>
          </a:p>
          <a:p>
            <a:pPr marL="0" indent="0">
              <a:buNone/>
            </a:pPr>
            <a:endParaRPr lang="en-US" dirty="0"/>
          </a:p>
          <a:p>
            <a:pPr marL="0" indent="0">
              <a:buNone/>
            </a:pPr>
            <a:r>
              <a:rPr lang="en-US" b="1" dirty="0"/>
              <a:t>Electronic Record</a:t>
            </a:r>
          </a:p>
          <a:p>
            <a:pPr marL="0" indent="0">
              <a:buNone/>
            </a:pPr>
            <a:r>
              <a:rPr lang="en-US" dirty="0"/>
              <a:t>An electronic record is a contract or other record created, generated, sent, communicated, received, or stored by electronic means.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5776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a:bodyPr>
          <a:lstStyle/>
          <a:p>
            <a:r>
              <a:rPr lang="en-US" sz="5400" b="1" dirty="0">
                <a:solidFill>
                  <a:srgbClr val="0067A1"/>
                </a:solidFill>
                <a:latin typeface="Avenir Next Demi Bold" panose="020B0503020202020204" pitchFamily="34" charset="0"/>
                <a:cs typeface="Calibri" panose="020F0502020204030204" pitchFamily="34" charset="0"/>
              </a:rPr>
              <a:t>Technical Requirements</a:t>
            </a: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788567"/>
          </a:xfrm>
        </p:spPr>
        <p:txBody>
          <a:bodyPr lIns="0" tIns="0" rIns="0">
            <a:normAutofit/>
          </a:bodyPr>
          <a:lstStyle/>
          <a:p>
            <a:endParaRPr lang="en-US" sz="3600" dirty="0">
              <a:solidFill>
                <a:schemeClr val="tx1">
                  <a:lumMod val="50000"/>
                  <a:lumOff val="50000"/>
                </a:schemeClr>
              </a:solidFill>
              <a:latin typeface="Avenir Next" panose="020B0503020202020204" pitchFamily="34" charset="0"/>
            </a:endParaRP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4"/>
          <a:stretch>
            <a:fillRect/>
          </a:stretch>
        </p:blipFill>
        <p:spPr>
          <a:xfrm>
            <a:off x="9525000" y="0"/>
            <a:ext cx="2667000" cy="6858000"/>
          </a:xfrm>
          <a:prstGeom prst="rect">
            <a:avLst/>
          </a:prstGeom>
        </p:spPr>
      </p:pic>
    </p:spTree>
    <p:extLst>
      <p:ext uri="{BB962C8B-B14F-4D97-AF65-F5344CB8AC3E}">
        <p14:creationId xmlns:p14="http://schemas.microsoft.com/office/powerpoint/2010/main" val="214318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Technical Requirements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fontScale="92500" lnSpcReduction="20000"/>
          </a:bodyPr>
          <a:lstStyle/>
          <a:p>
            <a:r>
              <a:rPr lang="en-US" dirty="0"/>
              <a:t>ESIGN does not specify any technical requirements for e-signatures or records. </a:t>
            </a:r>
          </a:p>
          <a:p>
            <a:r>
              <a:rPr lang="en-US" dirty="0"/>
              <a:t>Credit unions can use any number of different technologies to facilitate “e-contracts” with their members, including:</a:t>
            </a:r>
          </a:p>
          <a:p>
            <a:pPr lvl="1"/>
            <a:r>
              <a:rPr lang="en-US" dirty="0"/>
              <a:t>Digital signatures that link a person’s identity to an encrypted private key issued only to that individual (public key infrastructure or PKI)</a:t>
            </a:r>
          </a:p>
          <a:p>
            <a:pPr lvl="1"/>
            <a:r>
              <a:rPr lang="en-US" dirty="0"/>
              <a:t>Biometrics that use a person’s unique physical characteristics (such as face, voice and/or fingerprints) for authentication purposes</a:t>
            </a:r>
          </a:p>
          <a:p>
            <a:pPr lvl="1"/>
            <a:r>
              <a:rPr lang="en-US" dirty="0"/>
              <a:t>Smart cards – credit-card sized plastic cards with an embedded computer chip</a:t>
            </a:r>
          </a:p>
          <a:p>
            <a:r>
              <a:rPr lang="en-US" dirty="0"/>
              <a:t>Oral communication or a recording of an oral communication does not qualify as an electronic record, except as otherwise provided under applicable law.</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2139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10;&#10;Description automatically generated">
            <a:extLst>
              <a:ext uri="{FF2B5EF4-FFF2-40B4-BE49-F238E27FC236}">
                <a16:creationId xmlns:a16="http://schemas.microsoft.com/office/drawing/2014/main" id="{B4F80AA4-06D4-0C47-94B9-61123C9E4F43}"/>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95A615B-B203-A244-BB6D-DF7018AA6111}"/>
              </a:ext>
            </a:extLst>
          </p:cNvPr>
          <p:cNvSpPr>
            <a:spLocks noGrp="1"/>
          </p:cNvSpPr>
          <p:nvPr>
            <p:ph type="title"/>
          </p:nvPr>
        </p:nvSpPr>
        <p:spPr>
          <a:xfrm>
            <a:off x="831850" y="1141207"/>
            <a:ext cx="9596940" cy="911113"/>
          </a:xfrm>
        </p:spPr>
        <p:txBody>
          <a:bodyPr lIns="0" tIns="0" anchor="t" anchorCtr="0">
            <a:normAutofit/>
          </a:bodyPr>
          <a:lstStyle/>
          <a:p>
            <a:r>
              <a:rPr lang="en-US" sz="5400" b="1" dirty="0">
                <a:solidFill>
                  <a:srgbClr val="0067A1"/>
                </a:solidFill>
                <a:latin typeface="Avenir Next Demi Bold" panose="020B0503020202020204" pitchFamily="34" charset="0"/>
                <a:cs typeface="Calibri" panose="020F0502020204030204" pitchFamily="34" charset="0"/>
              </a:rPr>
              <a:t>Consumer Disclosures</a:t>
            </a:r>
          </a:p>
        </p:txBody>
      </p:sp>
      <p:sp>
        <p:nvSpPr>
          <p:cNvPr id="5" name="Text Placeholder 4">
            <a:extLst>
              <a:ext uri="{FF2B5EF4-FFF2-40B4-BE49-F238E27FC236}">
                <a16:creationId xmlns:a16="http://schemas.microsoft.com/office/drawing/2014/main" id="{91411CB2-872D-4947-8399-CC207F0CF24D}"/>
              </a:ext>
            </a:extLst>
          </p:cNvPr>
          <p:cNvSpPr>
            <a:spLocks noGrp="1"/>
          </p:cNvSpPr>
          <p:nvPr>
            <p:ph type="body" idx="1"/>
          </p:nvPr>
        </p:nvSpPr>
        <p:spPr>
          <a:xfrm>
            <a:off x="831850" y="2404960"/>
            <a:ext cx="9596940" cy="788567"/>
          </a:xfrm>
        </p:spPr>
        <p:txBody>
          <a:bodyPr lIns="0" tIns="0" rIns="0">
            <a:normAutofit/>
          </a:bodyPr>
          <a:lstStyle/>
          <a:p>
            <a:endParaRPr lang="en-US" sz="3600" dirty="0">
              <a:solidFill>
                <a:schemeClr val="tx1">
                  <a:lumMod val="50000"/>
                  <a:lumOff val="50000"/>
                </a:schemeClr>
              </a:solidFill>
              <a:latin typeface="Avenir Next" panose="020B0503020202020204" pitchFamily="34" charset="0"/>
            </a:endParaRPr>
          </a:p>
        </p:txBody>
      </p:sp>
      <p:pic>
        <p:nvPicPr>
          <p:cNvPr id="11" name="Picture 10" descr="A picture containing shape&#10;&#10;Description automatically generated">
            <a:extLst>
              <a:ext uri="{FF2B5EF4-FFF2-40B4-BE49-F238E27FC236}">
                <a16:creationId xmlns:a16="http://schemas.microsoft.com/office/drawing/2014/main" id="{6D1805A1-FBE0-3640-8445-A7E4BA8697A4}"/>
              </a:ext>
            </a:extLst>
          </p:cNvPr>
          <p:cNvPicPr>
            <a:picLocks noChangeAspect="1"/>
          </p:cNvPicPr>
          <p:nvPr/>
        </p:nvPicPr>
        <p:blipFill>
          <a:blip r:embed="rId4"/>
          <a:stretch>
            <a:fillRect/>
          </a:stretch>
        </p:blipFill>
        <p:spPr>
          <a:xfrm>
            <a:off x="9525000" y="0"/>
            <a:ext cx="2667000" cy="6858000"/>
          </a:xfrm>
          <a:prstGeom prst="rect">
            <a:avLst/>
          </a:prstGeom>
        </p:spPr>
      </p:pic>
    </p:spTree>
    <p:extLst>
      <p:ext uri="{BB962C8B-B14F-4D97-AF65-F5344CB8AC3E}">
        <p14:creationId xmlns:p14="http://schemas.microsoft.com/office/powerpoint/2010/main" val="352287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49B450D9-633B-764E-B688-E3ECDDCC3A56}"/>
              </a:ext>
            </a:extLst>
          </p:cNvPr>
          <p:cNvPicPr>
            <a:picLocks noChangeAspect="1"/>
          </p:cNvPicPr>
          <p:nvPr/>
        </p:nvPicPr>
        <p:blipFill>
          <a:blip r:embed="rId3"/>
          <a:stretch>
            <a:fillRect/>
          </a:stretch>
        </p:blipFill>
        <p:spPr>
          <a:xfrm>
            <a:off x="9525000" y="0"/>
            <a:ext cx="2667000" cy="6858000"/>
          </a:xfrm>
          <a:prstGeom prst="rect">
            <a:avLst/>
          </a:prstGeom>
        </p:spPr>
      </p:pic>
      <p:sp>
        <p:nvSpPr>
          <p:cNvPr id="2" name="Title 1">
            <a:extLst>
              <a:ext uri="{FF2B5EF4-FFF2-40B4-BE49-F238E27FC236}">
                <a16:creationId xmlns:a16="http://schemas.microsoft.com/office/drawing/2014/main" id="{E4CF73D5-F042-9444-A00C-E6601D4E29A9}"/>
              </a:ext>
            </a:extLst>
          </p:cNvPr>
          <p:cNvSpPr>
            <a:spLocks noGrp="1"/>
          </p:cNvSpPr>
          <p:nvPr>
            <p:ph type="title"/>
          </p:nvPr>
        </p:nvSpPr>
        <p:spPr>
          <a:xfrm>
            <a:off x="838200" y="365125"/>
            <a:ext cx="9143082" cy="1325563"/>
          </a:xfrm>
        </p:spPr>
        <p:txBody>
          <a:bodyPr>
            <a:normAutofit/>
          </a:bodyPr>
          <a:lstStyle/>
          <a:p>
            <a:r>
              <a:rPr lang="en-US" sz="5400" b="1" dirty="0">
                <a:solidFill>
                  <a:srgbClr val="0067A1"/>
                </a:solidFill>
                <a:latin typeface="Avenir Next Demi Bold" panose="020B0503020202020204" pitchFamily="34" charset="0"/>
              </a:rPr>
              <a:t>Consumer Disclosures</a:t>
            </a:r>
          </a:p>
        </p:txBody>
      </p:sp>
      <p:sp>
        <p:nvSpPr>
          <p:cNvPr id="3" name="Content Placeholder 2">
            <a:extLst>
              <a:ext uri="{FF2B5EF4-FFF2-40B4-BE49-F238E27FC236}">
                <a16:creationId xmlns:a16="http://schemas.microsoft.com/office/drawing/2014/main" id="{6D040D70-1609-B04C-BA9D-5691DAA10303}"/>
              </a:ext>
            </a:extLst>
          </p:cNvPr>
          <p:cNvSpPr>
            <a:spLocks noGrp="1"/>
          </p:cNvSpPr>
          <p:nvPr>
            <p:ph idx="1"/>
          </p:nvPr>
        </p:nvSpPr>
        <p:spPr>
          <a:xfrm>
            <a:off x="838200" y="1825625"/>
            <a:ext cx="9143082" cy="4351338"/>
          </a:xfrm>
        </p:spPr>
        <p:txBody>
          <a:bodyPr>
            <a:normAutofit/>
          </a:bodyPr>
          <a:lstStyle/>
          <a:p>
            <a:pPr marL="0" indent="0">
              <a:buNone/>
            </a:pPr>
            <a:r>
              <a:rPr lang="en-US" b="1" dirty="0"/>
              <a:t>Three Part Consent Process</a:t>
            </a:r>
          </a:p>
          <a:p>
            <a:pPr marL="514350" indent="-514350">
              <a:buFont typeface="+mj-lt"/>
              <a:buAutoNum type="arabicPeriod"/>
            </a:pPr>
            <a:r>
              <a:rPr lang="en-US" dirty="0"/>
              <a:t>Before any electronic transaction takes place, the credit union member must first agree to conduct business electronically.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22730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29158</TotalTime>
  <Words>2799</Words>
  <Application>Microsoft Macintosh PowerPoint</Application>
  <PresentationFormat>Widescreen</PresentationFormat>
  <Paragraphs>312</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Avenir Next</vt:lpstr>
      <vt:lpstr>Avenir Next Demi Bold</vt:lpstr>
      <vt:lpstr>Calibri</vt:lpstr>
      <vt:lpstr>Calibri Light</vt:lpstr>
      <vt:lpstr>Cambria</vt:lpstr>
      <vt:lpstr>Office Theme</vt:lpstr>
      <vt:lpstr>Compliance Essentials</vt:lpstr>
      <vt:lpstr>Overview</vt:lpstr>
      <vt:lpstr>Overview</vt:lpstr>
      <vt:lpstr>Definitions</vt:lpstr>
      <vt:lpstr>Definitions</vt:lpstr>
      <vt:lpstr>Technical Requirements</vt:lpstr>
      <vt:lpstr>Technical Requirements</vt:lpstr>
      <vt:lpstr>Consumer Disclosures</vt:lpstr>
      <vt:lpstr>Consumer Disclosures</vt:lpstr>
      <vt:lpstr>Consumer Disclosures</vt:lpstr>
      <vt:lpstr>Consumer Disclosures</vt:lpstr>
      <vt:lpstr>Consumer Disclosures</vt:lpstr>
      <vt:lpstr>Record Retention</vt:lpstr>
      <vt:lpstr>Disclosures NOT Subject to ESign</vt:lpstr>
      <vt:lpstr>Disclosures NOT Subject to Esign</vt:lpstr>
      <vt:lpstr>Disclosures NOT Subject to Esign</vt:lpstr>
      <vt:lpstr>Disclosures NOT Subject to Esign</vt:lpstr>
      <vt:lpstr>Disclosures NOT Subject to Esign</vt:lpstr>
      <vt:lpstr>Disclosures NOT Subject to Esign</vt:lpstr>
      <vt:lpstr>Compliance Crüe</vt:lpstr>
      <vt:lpstr>FinCEN Beneficial Ownership Information Reporting</vt:lpstr>
      <vt:lpstr>Beneficial Ownership</vt:lpstr>
      <vt:lpstr>Small Business Data Collection and Reporting Rule</vt:lpstr>
      <vt:lpstr>CFPB and its, uh, problems</vt:lpstr>
      <vt:lpstr>CFPB and its, uh, problems</vt:lpstr>
      <vt:lpstr>The CFPB Goes to Court</vt:lpstr>
      <vt:lpstr>The CFPB Goes to Court</vt:lpstr>
      <vt:lpstr>The CFPB Goes to Court</vt:lpstr>
      <vt:lpstr>The CFPB Goes to Court</vt:lpstr>
      <vt:lpstr>The CFPB Goes to Court</vt:lpstr>
      <vt:lpstr>The CFPB Goes to Court</vt:lpstr>
      <vt:lpstr>Small Business Data Collection and Reporting Rule</vt:lpstr>
      <vt:lpstr>Small Business Data Collection and Reporting Rule</vt:lpstr>
      <vt:lpstr>Small Business Data Collection and Reporting Rule</vt:lpstr>
      <vt:lpstr>Small Business Data Collection and Reporting Rule</vt:lpstr>
      <vt:lpstr>Small Business Data Collection and Reporting Rule</vt:lpstr>
      <vt:lpstr>Small Business Data Collection and Reporting Rule</vt:lpstr>
      <vt:lpstr>Small Business Data Collection and Reporting Rule</vt:lpstr>
      <vt:lpstr>Small Business Data Collection and Reporting Rule</vt:lpstr>
      <vt:lpstr>Small Business Data Collection and Reporting Rule</vt:lpstr>
      <vt:lpstr>Small Business Data Collection and Reporting Rule</vt:lpstr>
      <vt:lpstr>Small Business Data Collection and Reporting Rule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Nelson</dc:creator>
  <cp:lastModifiedBy>Heather Line</cp:lastModifiedBy>
  <cp:revision>134</cp:revision>
  <cp:lastPrinted>2023-09-21T05:38:58Z</cp:lastPrinted>
  <dcterms:created xsi:type="dcterms:W3CDTF">2021-08-13T16:44:24Z</dcterms:created>
  <dcterms:modified xsi:type="dcterms:W3CDTF">2023-11-16T04:40:11Z</dcterms:modified>
</cp:coreProperties>
</file>