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style3.xml" ContentType="application/vnd.ms-office.chartstyle+xml"/>
  <Override PartName="/ppt/charts/colors3.xml" ContentType="application/vnd.ms-office.chartcolorstyle+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charts/chart14.xml" ContentType="application/vnd.openxmlformats-officedocument.drawingml.chart+xml"/>
  <Override PartName="/ppt/charts/style5.xml" ContentType="application/vnd.ms-office.chartstyle+xml"/>
  <Override PartName="/ppt/charts/colors5.xml" ContentType="application/vnd.ms-office.chartcolorstyle+xml"/>
  <Override PartName="/ppt/charts/chart15.xml" ContentType="application/vnd.openxmlformats-officedocument.drawingml.chart+xml"/>
  <Override PartName="/ppt/charts/style6.xml" ContentType="application/vnd.ms-office.chartstyle+xml"/>
  <Override PartName="/ppt/charts/colors6.xml" ContentType="application/vnd.ms-office.chartcolorstyle+xml"/>
  <Override PartName="/ppt/charts/chart16.xml" ContentType="application/vnd.openxmlformats-officedocument.drawingml.chart+xml"/>
  <Override PartName="/ppt/charts/style7.xml" ContentType="application/vnd.ms-office.chartstyle+xml"/>
  <Override PartName="/ppt/charts/colors7.xml" ContentType="application/vnd.ms-office.chartcolorstyle+xml"/>
  <Override PartName="/ppt/charts/chart17.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2.xml" ContentType="application/vnd.openxmlformats-officedocument.presentationml.notesSlide+xml"/>
  <Override PartName="/ppt/charts/chart18.xml" ContentType="application/vnd.openxmlformats-officedocument.drawingml.chart+xml"/>
  <Override PartName="/ppt/charts/style9.xml" ContentType="application/vnd.ms-office.chartstyle+xml"/>
  <Override PartName="/ppt/charts/colors9.xml" ContentType="application/vnd.ms-office.chartcolorstyl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3.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6.xml" ContentType="application/vnd.openxmlformats-officedocument.drawingml.chart+xml"/>
  <Override PartName="/ppt/charts/style15.xml" ContentType="application/vnd.ms-office.chartstyle+xml"/>
  <Override PartName="/ppt/charts/colors1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notesMasterIdLst>
    <p:notesMasterId r:id="rId178"/>
  </p:notesMasterIdLst>
  <p:sldIdLst>
    <p:sldId id="256" r:id="rId2"/>
    <p:sldId id="453" r:id="rId3"/>
    <p:sldId id="454" r:id="rId4"/>
    <p:sldId id="455" r:id="rId5"/>
    <p:sldId id="456" r:id="rId6"/>
    <p:sldId id="4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4" r:id="rId23"/>
    <p:sldId id="288" r:id="rId24"/>
    <p:sldId id="449" r:id="rId25"/>
    <p:sldId id="393" r:id="rId26"/>
    <p:sldId id="396" r:id="rId27"/>
    <p:sldId id="394" r:id="rId28"/>
    <p:sldId id="395" r:id="rId29"/>
    <p:sldId id="290" r:id="rId30"/>
    <p:sldId id="400" r:id="rId31"/>
    <p:sldId id="397" r:id="rId32"/>
    <p:sldId id="398" r:id="rId33"/>
    <p:sldId id="399" r:id="rId34"/>
    <p:sldId id="388" r:id="rId35"/>
    <p:sldId id="291" r:id="rId36"/>
    <p:sldId id="405" r:id="rId37"/>
    <p:sldId id="406" r:id="rId38"/>
    <p:sldId id="407" r:id="rId39"/>
    <p:sldId id="410" r:id="rId40"/>
    <p:sldId id="408" r:id="rId41"/>
    <p:sldId id="409" r:id="rId42"/>
    <p:sldId id="411" r:id="rId43"/>
    <p:sldId id="292" r:id="rId44"/>
    <p:sldId id="402" r:id="rId45"/>
    <p:sldId id="403" r:id="rId46"/>
    <p:sldId id="412" r:id="rId47"/>
    <p:sldId id="413" r:id="rId48"/>
    <p:sldId id="414" r:id="rId49"/>
    <p:sldId id="415" r:id="rId50"/>
    <p:sldId id="416" r:id="rId51"/>
    <p:sldId id="417" r:id="rId52"/>
    <p:sldId id="418" r:id="rId53"/>
    <p:sldId id="419" r:id="rId54"/>
    <p:sldId id="275" r:id="rId55"/>
    <p:sldId id="276" r:id="rId56"/>
    <p:sldId id="277" r:id="rId57"/>
    <p:sldId id="278" r:id="rId58"/>
    <p:sldId id="279" r:id="rId59"/>
    <p:sldId id="280" r:id="rId60"/>
    <p:sldId id="281" r:id="rId61"/>
    <p:sldId id="282" r:id="rId62"/>
    <p:sldId id="283" r:id="rId63"/>
    <p:sldId id="284" r:id="rId64"/>
    <p:sldId id="285" r:id="rId65"/>
    <p:sldId id="286" r:id="rId66"/>
    <p:sldId id="293" r:id="rId67"/>
    <p:sldId id="421" r:id="rId68"/>
    <p:sldId id="294" r:id="rId69"/>
    <p:sldId id="423" r:id="rId70"/>
    <p:sldId id="424" r:id="rId71"/>
    <p:sldId id="425" r:id="rId72"/>
    <p:sldId id="427" r:id="rId73"/>
    <p:sldId id="428" r:id="rId74"/>
    <p:sldId id="429" r:id="rId75"/>
    <p:sldId id="430" r:id="rId76"/>
    <p:sldId id="431" r:id="rId77"/>
    <p:sldId id="432" r:id="rId78"/>
    <p:sldId id="433" r:id="rId79"/>
    <p:sldId id="434" r:id="rId80"/>
    <p:sldId id="435" r:id="rId81"/>
    <p:sldId id="436" r:id="rId82"/>
    <p:sldId id="437" r:id="rId83"/>
    <p:sldId id="273" r:id="rId84"/>
    <p:sldId id="446" r:id="rId85"/>
    <p:sldId id="447" r:id="rId86"/>
    <p:sldId id="448" r:id="rId87"/>
    <p:sldId id="450" r:id="rId88"/>
    <p:sldId id="451" r:id="rId89"/>
    <p:sldId id="452" r:id="rId90"/>
    <p:sldId id="287" r:id="rId91"/>
    <p:sldId id="297" r:id="rId92"/>
    <p:sldId id="304" r:id="rId93"/>
    <p:sldId id="438" r:id="rId94"/>
    <p:sldId id="310" r:id="rId95"/>
    <p:sldId id="440" r:id="rId96"/>
    <p:sldId id="441" r:id="rId97"/>
    <p:sldId id="442" r:id="rId98"/>
    <p:sldId id="443" r:id="rId99"/>
    <p:sldId id="312" r:id="rId100"/>
    <p:sldId id="313" r:id="rId101"/>
    <p:sldId id="314" r:id="rId102"/>
    <p:sldId id="444" r:id="rId103"/>
    <p:sldId id="316" r:id="rId104"/>
    <p:sldId id="317" r:id="rId105"/>
    <p:sldId id="318" r:id="rId106"/>
    <p:sldId id="319" r:id="rId107"/>
    <p:sldId id="445" r:id="rId108"/>
    <p:sldId id="321" r:id="rId109"/>
    <p:sldId id="322" r:id="rId110"/>
    <p:sldId id="323" r:id="rId111"/>
    <p:sldId id="324" r:id="rId112"/>
    <p:sldId id="325" r:id="rId113"/>
    <p:sldId id="326" r:id="rId114"/>
    <p:sldId id="327" r:id="rId115"/>
    <p:sldId id="328" r:id="rId116"/>
    <p:sldId id="329" r:id="rId117"/>
    <p:sldId id="330" r:id="rId118"/>
    <p:sldId id="458" r:id="rId119"/>
    <p:sldId id="331" r:id="rId120"/>
    <p:sldId id="332" r:id="rId121"/>
    <p:sldId id="333" r:id="rId122"/>
    <p:sldId id="334" r:id="rId123"/>
    <p:sldId id="335" r:id="rId124"/>
    <p:sldId id="336" r:id="rId125"/>
    <p:sldId id="338" r:id="rId126"/>
    <p:sldId id="339" r:id="rId127"/>
    <p:sldId id="340" r:id="rId128"/>
    <p:sldId id="341" r:id="rId129"/>
    <p:sldId id="342" r:id="rId130"/>
    <p:sldId id="343" r:id="rId131"/>
    <p:sldId id="344" r:id="rId132"/>
    <p:sldId id="345" r:id="rId133"/>
    <p:sldId id="346" r:id="rId134"/>
    <p:sldId id="347" r:id="rId135"/>
    <p:sldId id="348" r:id="rId136"/>
    <p:sldId id="349" r:id="rId137"/>
    <p:sldId id="350" r:id="rId138"/>
    <p:sldId id="351" r:id="rId139"/>
    <p:sldId id="352" r:id="rId140"/>
    <p:sldId id="353" r:id="rId141"/>
    <p:sldId id="354" r:id="rId142"/>
    <p:sldId id="355" r:id="rId143"/>
    <p:sldId id="356" r:id="rId144"/>
    <p:sldId id="357" r:id="rId145"/>
    <p:sldId id="358" r:id="rId146"/>
    <p:sldId id="359" r:id="rId147"/>
    <p:sldId id="360" r:id="rId148"/>
    <p:sldId id="361" r:id="rId149"/>
    <p:sldId id="362" r:id="rId150"/>
    <p:sldId id="363" r:id="rId151"/>
    <p:sldId id="364" r:id="rId152"/>
    <p:sldId id="365" r:id="rId153"/>
    <p:sldId id="459" r:id="rId154"/>
    <p:sldId id="366" r:id="rId155"/>
    <p:sldId id="367" r:id="rId156"/>
    <p:sldId id="368" r:id="rId157"/>
    <p:sldId id="369" r:id="rId158"/>
    <p:sldId id="371" r:id="rId159"/>
    <p:sldId id="372" r:id="rId160"/>
    <p:sldId id="373" r:id="rId161"/>
    <p:sldId id="374" r:id="rId162"/>
    <p:sldId id="460" r:id="rId163"/>
    <p:sldId id="461" r:id="rId164"/>
    <p:sldId id="375" r:id="rId165"/>
    <p:sldId id="376" r:id="rId166"/>
    <p:sldId id="377" r:id="rId167"/>
    <p:sldId id="378" r:id="rId168"/>
    <p:sldId id="379" r:id="rId169"/>
    <p:sldId id="380" r:id="rId170"/>
    <p:sldId id="381" r:id="rId171"/>
    <p:sldId id="382" r:id="rId172"/>
    <p:sldId id="383" r:id="rId173"/>
    <p:sldId id="384" r:id="rId174"/>
    <p:sldId id="385" r:id="rId175"/>
    <p:sldId id="386" r:id="rId176"/>
    <p:sldId id="387" r:id="rId177"/>
  </p:sldIdLst>
  <p:sldSz cx="24384000" cy="1371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D6D6D">
              <a:alpha val="41000"/>
            </a:srgbClr>
          </a:solidFill>
        </a:fill>
      </a:tcStyle>
    </a:wholeTbl>
    <a:band2H>
      <a:tcTxStyle/>
      <a:tcStyle>
        <a:tcBdr/>
        <a:fill>
          <a:solidFill>
            <a:srgbClr val="4E4E4E">
              <a:alpha val="41000"/>
            </a:srgbClr>
          </a:solidFill>
        </a:fill>
      </a:tcStyle>
    </a:band2H>
    <a:firstCol>
      <a:tcTxStyle b="off" i="off">
        <a:font>
          <a:latin typeface="Helvetica Neue Medium"/>
          <a:ea typeface="Helvetica Neue Medium"/>
          <a:cs typeface="Helvetica Neue Medium"/>
        </a:font>
        <a:srgbClr val="FFFFFF"/>
      </a:tcTxStyle>
      <a:tcStyle>
        <a:tcBdr>
          <a:left>
            <a:ln w="12700" cap="flat">
              <a:solidFill>
                <a:srgbClr val="F0F0F0"/>
              </a:solidFill>
              <a:prstDash val="solid"/>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656565">
              <a:alpha val="75000"/>
            </a:srgb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0F0F0"/>
              </a:solidFill>
              <a:prstDash val="solid"/>
              <a:miter lim="400000"/>
            </a:ln>
          </a:top>
          <a:bottom>
            <a:ln w="25400" cap="flat">
              <a:solidFill>
                <a:srgbClr val="F0F0F0"/>
              </a:solidFill>
              <a:prstDash val="solid"/>
              <a:miter lim="400000"/>
            </a:ln>
          </a:bottom>
          <a:insideH>
            <a:ln w="12700" cap="flat">
              <a:solidFill>
                <a:srgbClr val="F3F1DF"/>
              </a:solidFill>
              <a:prstDash val="solid"/>
              <a:miter lim="400000"/>
            </a:ln>
          </a:insideH>
          <a:insideV>
            <a:ln w="12700" cap="flat">
              <a:noFill/>
              <a:miter lim="400000"/>
            </a:ln>
          </a:insideV>
        </a:tcBdr>
        <a:fill>
          <a:solidFill>
            <a:srgbClr val="1861A1">
              <a:alpha val="80000"/>
            </a:srgbClr>
          </a:solidFill>
        </a:fill>
      </a:tcStyle>
    </a:firstRow>
  </a:tblStyle>
  <a:tblStyle styleId="{C7B018BB-80A7-4F77-B60F-C8B233D01FF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D6D6D">
              <a:alpha val="41000"/>
            </a:srgbClr>
          </a:solidFill>
        </a:fill>
      </a:tcStyle>
    </a:wholeTbl>
    <a:band2H>
      <a:tcTxStyle/>
      <a:tcStyle>
        <a:tcBdr/>
        <a:fill>
          <a:solidFill>
            <a:srgbClr val="909090">
              <a:alpha val="41000"/>
            </a:srgbClr>
          </a:solidFill>
        </a:fill>
      </a:tcStyle>
    </a:band2H>
    <a:firstCol>
      <a:tcTxStyle b="off" i="off">
        <a:font>
          <a:latin typeface="Helvetica Neue Medium"/>
          <a:ea typeface="Helvetica Neue Medium"/>
          <a:cs typeface="Helvetica Neue Medium"/>
        </a:font>
        <a:srgbClr val="FFFFFF"/>
      </a:tcTxStyle>
      <a:tcStyle>
        <a:tcBdr>
          <a:left>
            <a:ln w="6350" cap="flat">
              <a:solidFill>
                <a:srgbClr val="484745"/>
              </a:solidFill>
              <a:prstDash val="solid"/>
              <a:miter lim="400000"/>
            </a:ln>
          </a:left>
          <a:right>
            <a:ln w="6350" cap="flat">
              <a:solidFill>
                <a:srgbClr val="5E5D5B"/>
              </a:solidFill>
              <a:prstDash val="solid"/>
              <a:miter lim="400000"/>
            </a:ln>
          </a:right>
          <a:top>
            <a:ln w="12700" cap="flat">
              <a:noFill/>
              <a:miter lim="400000"/>
            </a:ln>
          </a:top>
          <a:bottom>
            <a:ln w="12700" cap="flat">
              <a:noFill/>
              <a:miter lim="400000"/>
            </a:ln>
          </a:bottom>
          <a:insideH>
            <a:ln w="12700" cap="flat">
              <a:noFill/>
              <a:miter lim="400000"/>
            </a:ln>
          </a:insideH>
          <a:insideV>
            <a:ln w="6350" cap="flat">
              <a:solidFill>
                <a:srgbClr val="5E5D5B"/>
              </a:solidFill>
              <a:prstDash val="solid"/>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5E5D5B"/>
              </a:solidFill>
              <a:prstDash val="solid"/>
              <a:miter lim="400000"/>
            </a:ln>
          </a:top>
          <a:bottom>
            <a:ln w="6350" cap="flat">
              <a:solidFill>
                <a:srgbClr val="484745"/>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solidFill>
                <a:srgbClr val="714717"/>
              </a:solidFill>
              <a:prstDash val="solid"/>
              <a:miter lim="400000"/>
            </a:ln>
          </a:left>
          <a:right>
            <a:ln w="12700" cap="flat">
              <a:solidFill>
                <a:srgbClr val="714717"/>
              </a:solidFill>
              <a:prstDash val="solid"/>
              <a:miter lim="400000"/>
            </a:ln>
          </a:right>
          <a:top>
            <a:ln w="6350" cap="flat">
              <a:solidFill>
                <a:srgbClr val="484745"/>
              </a:solidFill>
              <a:prstDash val="solid"/>
              <a:miter lim="400000"/>
            </a:ln>
          </a:top>
          <a:bottom>
            <a:ln w="6350" cap="flat">
              <a:solidFill>
                <a:srgbClr val="5E5D5B"/>
              </a:solidFill>
              <a:prstDash val="solid"/>
              <a:miter lim="400000"/>
            </a:ln>
          </a:bottom>
          <a:insideH>
            <a:ln w="12700" cap="flat">
              <a:solidFill>
                <a:srgbClr val="714717"/>
              </a:solidFill>
              <a:prstDash val="solid"/>
              <a:miter lim="400000"/>
            </a:ln>
          </a:insideH>
          <a:insideV>
            <a:ln w="12700" cap="flat">
              <a:solidFill>
                <a:srgbClr val="714717"/>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3F1DF"/>
              </a:solidFill>
              <a:custDash>
                <a:ds d="200000" sp="200000"/>
              </a:custDash>
              <a:miter lim="400000"/>
            </a:ln>
          </a:top>
          <a:bottom>
            <a:ln w="12700" cap="flat">
              <a:solidFill>
                <a:srgbClr val="F3F1DF"/>
              </a:solidFill>
              <a:custDash>
                <a:ds d="200000" sp="200000"/>
              </a:custDash>
              <a:miter lim="400000"/>
            </a:ln>
          </a:bottom>
          <a:insideH>
            <a:ln w="12700" cap="flat">
              <a:solidFill>
                <a:srgbClr val="F3F1DF"/>
              </a:solidFill>
              <a:custDash>
                <a:ds d="200000" sp="200000"/>
              </a:custDash>
              <a:miter lim="400000"/>
            </a:ln>
          </a:insideH>
          <a:insideV>
            <a:ln w="12700" cap="flat">
              <a:noFill/>
              <a:miter lim="400000"/>
            </a:ln>
          </a:insideV>
        </a:tcBdr>
        <a:fill>
          <a:solidFill>
            <a:srgbClr val="4D4D4D"/>
          </a:solidFill>
        </a:fill>
      </a:tcStyle>
    </a:wholeTbl>
    <a:band2H>
      <a:tcTxStyle/>
      <a:tcStyle>
        <a:tcBdr/>
        <a:fill>
          <a:solidFill>
            <a:srgbClr val="5A5A5A"/>
          </a:solidFill>
        </a:fill>
      </a:tcStyle>
    </a:band2H>
    <a:firstCol>
      <a:tcTxStyle b="off" i="off">
        <a:font>
          <a:latin typeface="Helvetica Neue Medium"/>
          <a:ea typeface="Helvetica Neue Medium"/>
          <a:cs typeface="Helvetica Neue Medium"/>
        </a:font>
        <a:srgbClr val="FFFFFF"/>
      </a:tcTxStyle>
      <a:tcStyle>
        <a:tcBdr>
          <a:left>
            <a:ln w="12700" cap="flat">
              <a:solidFill>
                <a:srgbClr val="F3F1DF"/>
              </a:solidFill>
              <a:prstDash val="solid"/>
              <a:miter lim="400000"/>
            </a:ln>
          </a:left>
          <a:right>
            <a:ln w="12700" cap="flat">
              <a:solidFill>
                <a:srgbClr val="F3F1DF"/>
              </a:solidFill>
              <a:prstDash val="solid"/>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solidFill>
                <a:srgbClr val="F3F1DF"/>
              </a:solidFill>
              <a:prstDash val="solid"/>
              <a:miter lim="400000"/>
            </a:ln>
          </a:insideV>
        </a:tcBdr>
        <a:fill>
          <a:solidFill>
            <a:schemeClr val="accent3">
              <a:hueOff val="-1022246"/>
              <a:satOff val="34289"/>
              <a:lumOff val="-18384"/>
            </a:schemeClr>
          </a:solid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3F1DF"/>
              </a:solidFill>
              <a:prstDash val="solid"/>
              <a:miter lim="400000"/>
            </a:ln>
          </a:top>
          <a:bottom>
            <a:ln w="12700" cap="flat">
              <a:solidFill>
                <a:srgbClr val="F3F1DF"/>
              </a:solidFill>
              <a:prstDash val="solid"/>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custDash>
                <a:ds d="200000" sp="200000"/>
              </a:custDash>
              <a:miter lim="400000"/>
            </a:ln>
          </a:top>
          <a:bottom>
            <a:ln w="12700" cap="flat">
              <a:solidFill>
                <a:srgbClr val="FFFFFF"/>
              </a:solidFill>
              <a:custDash>
                <a:ds d="200000" sp="200000"/>
              </a:custDash>
              <a:miter lim="400000"/>
            </a:ln>
          </a:bottom>
          <a:insideH>
            <a:ln w="12700" cap="flat">
              <a:solidFill>
                <a:srgbClr val="FFFFFF"/>
              </a:solidFill>
              <a:custDash>
                <a:ds d="200000" sp="200000"/>
              </a:custDash>
              <a:miter lim="400000"/>
            </a:ln>
          </a:insideH>
          <a:insideV>
            <a:ln w="12700" cap="flat">
              <a:noFill/>
              <a:miter lim="400000"/>
            </a:ln>
          </a:insideV>
        </a:tcBdr>
        <a:fill>
          <a:solidFill>
            <a:srgbClr val="6D6D6D"/>
          </a:solidFill>
        </a:fill>
      </a:tcStyle>
    </a:wholeTbl>
    <a:band2H>
      <a:tcTxStyle/>
      <a:tcStyle>
        <a:tcBdr/>
        <a:fill>
          <a:solidFill>
            <a:srgbClr val="7D7D7D"/>
          </a:solidFill>
        </a:fill>
      </a:tcStyle>
    </a:band2H>
    <a:firstCol>
      <a:tcTxStyle b="off" i="off">
        <a:font>
          <a:latin typeface="Helvetica Neue Medium"/>
          <a:ea typeface="Helvetica Neue Medium"/>
          <a:cs typeface="Helvetica Neue Medium"/>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C0C0C0"/>
              </a:solidFill>
              <a:prstDash val="solid"/>
              <a:miter lim="400000"/>
            </a:ln>
          </a:top>
          <a:bottom>
            <a:ln w="12700" cap="flat">
              <a:solidFill>
                <a:srgbClr val="C0C0C0"/>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5C5C5B"/>
          </a:solidFill>
        </a:fill>
      </a:tcStyle>
    </a:firstCol>
    <a:lastRow>
      <a:tcTxStyle b="off" i="off">
        <a:font>
          <a:latin typeface="Helvetica Neue Medium"/>
          <a:ea typeface="Helvetica Neue Medium"/>
          <a:cs typeface="Helvetica Neue Medium"/>
        </a:font>
        <a:srgbClr val="282828"/>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rgbClr val="A2A7A9"/>
          </a:solid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C0C0C0"/>
              </a:solidFill>
              <a:prstDash val="solid"/>
              <a:miter lim="400000"/>
            </a:ln>
          </a:insideH>
          <a:insideV>
            <a:ln w="12700" cap="flat">
              <a:noFill/>
              <a:miter lim="400000"/>
            </a:ln>
          </a:insideV>
        </a:tcBdr>
        <a:fill>
          <a:solidFill>
            <a:schemeClr val="accent5">
              <a:hueOff val="103245"/>
              <a:satOff val="-16002"/>
              <a:lumOff val="2831"/>
            </a:scheme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5D5D5D"/>
          </a:solidFill>
        </a:fill>
      </a:tcStyle>
    </a:wholeTbl>
    <a:band2H>
      <a:tcTxStyle/>
      <a:tcStyle>
        <a:tcBdr/>
        <a:fill>
          <a:solidFill>
            <a:srgbClr val="696969"/>
          </a:solidFill>
        </a:fill>
      </a:tcStyle>
    </a:band2H>
    <a:firstCol>
      <a:tcTxStyle b="off" i="off">
        <a:fontRef idx="minor">
          <a:srgbClr val="FFFFFF"/>
        </a:fontRef>
        <a:srgbClr val="FFFFFF"/>
      </a:tcTxStyle>
      <a:tcStyle>
        <a:tcBdr>
          <a:left>
            <a:ln w="12700" cap="flat">
              <a:solidFill>
                <a:srgbClr val="FFFFFF"/>
              </a:solidFill>
              <a:prstDash val="solid"/>
              <a:miter lim="400000"/>
            </a:ln>
          </a:left>
          <a:right>
            <a:ln w="6350" cap="flat">
              <a:solidFill>
                <a:srgbClr val="FFFFFF"/>
              </a:solidFill>
              <a:prstDash val="solid"/>
              <a:miter lim="400000"/>
            </a:ln>
          </a:right>
          <a:top>
            <a:ln w="6350" cap="flat">
              <a:solidFill>
                <a:srgbClr val="FFFFFF"/>
              </a:solidFill>
              <a:prstDash val="solid"/>
              <a:miter lim="400000"/>
            </a:ln>
          </a:top>
          <a:bottom>
            <a:ln w="6350" cap="flat">
              <a:solidFill>
                <a:srgbClr val="FFFFFF"/>
              </a:solidFill>
              <a:prstDash val="solid"/>
              <a:miter lim="400000"/>
            </a:ln>
          </a:bottom>
          <a:insideH>
            <a:ln w="6350" cap="flat">
              <a:solidFill>
                <a:srgbClr val="FFFFFF"/>
              </a:solidFill>
              <a:prstDash val="solid"/>
              <a:miter lim="400000"/>
            </a:ln>
          </a:insideH>
          <a:insideV>
            <a:ln w="6350" cap="flat">
              <a:solidFill>
                <a:srgbClr val="FFFFFF"/>
              </a:solidFill>
              <a:prstDash val="solid"/>
              <a:miter lim="400000"/>
            </a:ln>
          </a:insideV>
        </a:tcBdr>
        <a:fill>
          <a:solidFill>
            <a:srgbClr val="78787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6350" cap="flat">
              <a:solidFill>
                <a:srgbClr val="FFFFFF"/>
              </a:solidFill>
              <a:prstDash val="solid"/>
              <a:miter lim="400000"/>
            </a:ln>
          </a:insideH>
          <a:insideV>
            <a:ln w="12700" cap="flat">
              <a:noFill/>
              <a:miter lim="400000"/>
            </a:ln>
          </a:insideV>
        </a:tcBdr>
        <a:fill>
          <a:solidFill>
            <a:srgbClr val="787878"/>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solidFill>
            <a:srgbClr val="000000">
              <a:alpha val="10000"/>
            </a:srgbClr>
          </a:solidFill>
        </a:fill>
      </a:tcStyle>
    </a:wholeTbl>
    <a:band2H>
      <a:tcTxStyle/>
      <a:tcStyle>
        <a:tcBdr/>
        <a:fill>
          <a:solidFill>
            <a:srgbClr val="888888">
              <a:alpha val="10000"/>
            </a:srgbClr>
          </a:solidFill>
        </a:fill>
      </a:tcStyle>
    </a:band2H>
    <a:firstCol>
      <a:tcTxStyle b="off" i="off">
        <a:font>
          <a:latin typeface="Helvetica Neue Medium"/>
          <a:ea typeface="Helvetica Neue Medium"/>
          <a:cs typeface="Helvetica Neue Medium"/>
        </a:font>
        <a:srgbClr val="FFFFFF"/>
      </a:tcTxStyle>
      <a:tcStyle>
        <a:tcBdr>
          <a:left>
            <a:ln w="12700" cap="flat">
              <a:noFill/>
              <a:miter lim="400000"/>
            </a:ln>
          </a:left>
          <a:right>
            <a:ln w="25400" cap="flat">
              <a:solidFill>
                <a:srgbClr val="F0F0F0"/>
              </a:solidFill>
              <a:prstDash val="solid"/>
              <a:miter lim="400000"/>
            </a:ln>
          </a:right>
          <a:top>
            <a:ln w="6350" cap="flat">
              <a:solidFill>
                <a:srgbClr val="F0F0F0"/>
              </a:solidFill>
              <a:prstDash val="solid"/>
              <a:miter lim="400000"/>
            </a:ln>
          </a:top>
          <a:bottom>
            <a:ln w="635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Col>
    <a:la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25400" cap="flat">
              <a:solidFill>
                <a:srgbClr val="F0F0F0"/>
              </a:solidFill>
              <a:prstDash val="solid"/>
              <a:miter lim="400000"/>
            </a:ln>
          </a:top>
          <a:bottom>
            <a:ln w="12700" cap="flat">
              <a:noFill/>
              <a:miter lim="400000"/>
            </a:ln>
          </a:bottom>
          <a:insideH>
            <a:ln w="6350" cap="flat">
              <a:solidFill>
                <a:srgbClr val="F0F0F0"/>
              </a:solidFill>
              <a:prstDash val="solid"/>
              <a:miter lim="400000"/>
            </a:ln>
          </a:insideH>
          <a:insideV>
            <a:ln w="12700" cap="flat">
              <a:noFill/>
              <a:miter lim="400000"/>
            </a:ln>
          </a:insideV>
        </a:tcBdr>
        <a:fill>
          <a:noFill/>
        </a:fill>
      </a:tcStyle>
    </a:lastRow>
    <a:firstRow>
      <a:tcTxStyle b="off" i="off">
        <a:font>
          <a:latin typeface="Helvetica Neue Medium"/>
          <a:ea typeface="Helvetica Neue Medium"/>
          <a:cs typeface="Helvetica Neue Medium"/>
        </a:font>
        <a:srgbClr val="FFFFFF"/>
      </a:tcTxStyle>
      <a:tcStyle>
        <a:tcBdr>
          <a:left>
            <a:ln w="12700" cap="flat">
              <a:noFill/>
              <a:miter lim="400000"/>
            </a:ln>
          </a:left>
          <a:right>
            <a:ln w="12700" cap="flat">
              <a:noFill/>
              <a:miter lim="400000"/>
            </a:ln>
          </a:right>
          <a:top>
            <a:ln w="12700" cap="flat">
              <a:noFill/>
              <a:miter lim="400000"/>
            </a:ln>
          </a:top>
          <a:bottom>
            <a:ln w="25400" cap="flat">
              <a:solidFill>
                <a:srgbClr val="F0F0F0"/>
              </a:solidFill>
              <a:prstDash val="solid"/>
              <a:miter lim="400000"/>
            </a:ln>
          </a:bottom>
          <a:insideH>
            <a:ln w="6350" cap="flat">
              <a:solidFill>
                <a:srgbClr val="F0F0F0"/>
              </a:solidFill>
              <a:prstDash val="solid"/>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389"/>
    <p:restoredTop sz="94719"/>
  </p:normalViewPr>
  <p:slideViewPr>
    <p:cSldViewPr snapToGrid="0">
      <p:cViewPr varScale="1">
        <p:scale>
          <a:sx n="72" d="100"/>
          <a:sy n="72" d="100"/>
        </p:scale>
        <p:origin x="584" y="21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tableStyles" Target="tableStyle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viewProps" Target="view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s>
</file>

<file path=ppt/charts/_rels/chart1.xml.rels><?xml version="1.0" encoding="UTF-8" standalone="yes"?>
<Relationships xmlns="http://schemas.openxmlformats.org/package/2006/relationships"><Relationship Id="rId3" Type="http://schemas.openxmlformats.org/officeDocument/2006/relationships/oleObject" Target="file:////Users/stephennelson/Downloads/Asset_Composition%20(1).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stephennelson/Downloads/Net_Worth_to_Assets%20(6).xlsx"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1" Type="http://schemas.openxmlformats.org/officeDocument/2006/relationships/oleObject" Target="file:////Users/stephennelson/Downloads/Net_worth_by_assets.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Users/stephennelson/Downloads/Return_on_Assets%20(9).xlsx" TargetMode="External"/><Relationship Id="rId2" Type="http://schemas.microsoft.com/office/2011/relationships/chartColorStyle" Target="colors3.xml"/><Relationship Id="rId1" Type="http://schemas.microsoft.com/office/2011/relationships/chartStyle" Target="style3.xml"/></Relationships>
</file>

<file path=ppt/charts/_rels/chart13.xml.rels><?xml version="1.0" encoding="UTF-8" standalone="yes"?>
<Relationships xmlns="http://schemas.openxmlformats.org/package/2006/relationships"><Relationship Id="rId3" Type="http://schemas.openxmlformats.org/officeDocument/2006/relationships/oleObject" Target="file:////Users/stephennelson/Downloads/Total_Net_ChargeOffs%20(10).xlsx" TargetMode="External"/><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3" Type="http://schemas.openxmlformats.org/officeDocument/2006/relationships/oleObject" Target="file:////Users/stephennelson/Downloads/Total_Delinquency%20(6).xlsx" TargetMode="External"/><Relationship Id="rId2" Type="http://schemas.microsoft.com/office/2011/relationships/chartColorStyle" Target="colors5.xml"/><Relationship Id="rId1" Type="http://schemas.microsoft.com/office/2011/relationships/chartStyle" Target="style5.xml"/></Relationships>
</file>

<file path=ppt/charts/_rels/chart15.xml.rels><?xml version="1.0" encoding="UTF-8" standalone="yes"?>
<Relationships xmlns="http://schemas.openxmlformats.org/package/2006/relationships"><Relationship Id="rId3" Type="http://schemas.openxmlformats.org/officeDocument/2006/relationships/oleObject" Target="file:////Users/stephennelson/Downloads/Operating_Expense_to_Aver%20(6).xlsx" TargetMode="External"/><Relationship Id="rId2" Type="http://schemas.microsoft.com/office/2011/relationships/chartColorStyle" Target="colors6.xml"/><Relationship Id="rId1" Type="http://schemas.microsoft.com/office/2011/relationships/chartStyle" Target="style6.xml"/></Relationships>
</file>

<file path=ppt/charts/_rels/chart16.xml.rels><?xml version="1.0" encoding="UTF-8" standalone="yes"?>
<Relationships xmlns="http://schemas.openxmlformats.org/package/2006/relationships"><Relationship Id="rId3" Type="http://schemas.openxmlformats.org/officeDocument/2006/relationships/oleObject" Target="file:////Users/stephennelson/Downloads/Operating_Expense_to_Tota%20(1).xlsx" TargetMode="External"/><Relationship Id="rId2" Type="http://schemas.microsoft.com/office/2011/relationships/chartColorStyle" Target="colors7.xml"/><Relationship Id="rId1" Type="http://schemas.microsoft.com/office/2011/relationships/chartStyle" Target="style7.xml"/></Relationships>
</file>

<file path=ppt/charts/_rels/chart17.xml.rels><?xml version="1.0" encoding="UTF-8" standalone="yes"?>
<Relationships xmlns="http://schemas.openxmlformats.org/package/2006/relationships"><Relationship Id="rId3" Type="http://schemas.openxmlformats.org/officeDocument/2006/relationships/oleObject" Target="file:////Users/stephennelson/Downloads/Net_Interest_Margin%20(6).xlsx" TargetMode="External"/><Relationship Id="rId2" Type="http://schemas.microsoft.com/office/2011/relationships/chartColorStyle" Target="colors8.xml"/><Relationship Id="rId1" Type="http://schemas.microsoft.com/office/2011/relationships/chartStyle" Target="style8.xml"/></Relationships>
</file>

<file path=ppt/charts/_rels/chart18.xml.rels><?xml version="1.0" encoding="UTF-8" standalone="yes"?>
<Relationships xmlns="http://schemas.openxmlformats.org/package/2006/relationships"><Relationship Id="rId3" Type="http://schemas.openxmlformats.org/officeDocument/2006/relationships/oleObject" Target="file:////Users/stephennelson/Downloads/Average_Cost_of_Funds.xlsx" TargetMode="External"/><Relationship Id="rId2" Type="http://schemas.microsoft.com/office/2011/relationships/chartColorStyle" Target="colors9.xml"/><Relationship Id="rId1" Type="http://schemas.microsoft.com/office/2011/relationships/chartStyle" Target="style9.xml"/></Relationships>
</file>

<file path=ppt/charts/_rels/chart19.xml.rels><?xml version="1.0" encoding="UTF-8" standalone="yes"?>
<Relationships xmlns="http://schemas.openxmlformats.org/package/2006/relationships"><Relationship Id="rId1" Type="http://schemas.openxmlformats.org/officeDocument/2006/relationships/oleObject" Target="file:////Users/stephennelson/Downloads/Share_Composition%20(23).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Users/stephennelson/Downloads/Asset_Composition%20(2).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Users/stephennelson/Downloads/Share_Composition%20(24).xlsx" TargetMode="External"/></Relationships>
</file>

<file path=ppt/charts/_rels/chart21.xml.rels><?xml version="1.0" encoding="UTF-8" standalone="yes"?>
<Relationships xmlns="http://schemas.openxmlformats.org/package/2006/relationships"><Relationship Id="rId3" Type="http://schemas.openxmlformats.org/officeDocument/2006/relationships/oleObject" Target="file:////Users/stephennelson/Downloads/Loans_to_Shares%20(5).xlsx" TargetMode="External"/><Relationship Id="rId2" Type="http://schemas.microsoft.com/office/2011/relationships/chartColorStyle" Target="colors10.xml"/><Relationship Id="rId1" Type="http://schemas.microsoft.com/office/2011/relationships/chartStyle" Target="style10.xml"/></Relationships>
</file>

<file path=ppt/charts/_rels/chart22.xml.rels><?xml version="1.0" encoding="UTF-8" standalone="yes"?>
<Relationships xmlns="http://schemas.openxmlformats.org/package/2006/relationships"><Relationship Id="rId3" Type="http://schemas.openxmlformats.org/officeDocument/2006/relationships/oleObject" Target="file:////Users/stephennelson/Downloads/Loan_Growth%20(9).xlsx" TargetMode="External"/><Relationship Id="rId2" Type="http://schemas.microsoft.com/office/2011/relationships/chartColorStyle" Target="colors11.xml"/><Relationship Id="rId1" Type="http://schemas.microsoft.com/office/2011/relationships/chartStyle" Target="style11.xml"/></Relationships>
</file>

<file path=ppt/charts/_rels/chart23.xml.rels><?xml version="1.0" encoding="UTF-8" standalone="yes"?>
<Relationships xmlns="http://schemas.openxmlformats.org/package/2006/relationships"><Relationship Id="rId3" Type="http://schemas.openxmlformats.org/officeDocument/2006/relationships/oleObject" Target="file:////Users/stephennelson/Downloads/Fee_Income_per_Member%20(1).xlsx" TargetMode="External"/><Relationship Id="rId2" Type="http://schemas.microsoft.com/office/2011/relationships/chartColorStyle" Target="colors12.xml"/><Relationship Id="rId1" Type="http://schemas.microsoft.com/office/2011/relationships/chartStyle" Target="style12.xml"/></Relationships>
</file>

<file path=ppt/charts/_rels/chart24.xml.rels><?xml version="1.0" encoding="UTF-8" standalone="yes"?>
<Relationships xmlns="http://schemas.openxmlformats.org/package/2006/relationships"><Relationship Id="rId3" Type="http://schemas.openxmlformats.org/officeDocument/2006/relationships/oleObject" Target="file:////Users/stephennelson/Downloads/Average_Member_Relationsh%20(5).xlsx" TargetMode="External"/><Relationship Id="rId2" Type="http://schemas.microsoft.com/office/2011/relationships/chartColorStyle" Target="colors13.xml"/><Relationship Id="rId1" Type="http://schemas.microsoft.com/office/2011/relationships/chartStyle" Target="style13.xml"/></Relationships>
</file>

<file path=ppt/charts/_rels/chart25.xml.rels><?xml version="1.0" encoding="UTF-8" standalone="yes"?>
<Relationships xmlns="http://schemas.openxmlformats.org/package/2006/relationships"><Relationship Id="rId3" Type="http://schemas.openxmlformats.org/officeDocument/2006/relationships/oleObject" Target="file:////Users/stephennelson/Downloads/Average_Member_Relationsh%20(6).xlsx" TargetMode="External"/><Relationship Id="rId2" Type="http://schemas.microsoft.com/office/2011/relationships/chartColorStyle" Target="colors14.xml"/><Relationship Id="rId1" Type="http://schemas.microsoft.com/office/2011/relationships/chartStyle" Target="style14.xml"/></Relationships>
</file>

<file path=ppt/charts/_rels/chart26.xml.rels><?xml version="1.0" encoding="UTF-8" standalone="yes"?>
<Relationships xmlns="http://schemas.openxmlformats.org/package/2006/relationships"><Relationship Id="rId3" Type="http://schemas.openxmlformats.org/officeDocument/2006/relationships/oleObject" Target="file:////Users/stephennelson/Downloads/Share_Draft_Penetration%20(5).xlsx" TargetMode="External"/><Relationship Id="rId2" Type="http://schemas.microsoft.com/office/2011/relationships/chartColorStyle" Target="colors15.xml"/><Relationship Id="rId1" Type="http://schemas.microsoft.com/office/2011/relationships/chartStyle" Target="style15.xml"/></Relationships>
</file>

<file path=ppt/charts/_rels/chart3.xml.rels><?xml version="1.0" encoding="UTF-8" standalone="yes"?>
<Relationships xmlns="http://schemas.openxmlformats.org/package/2006/relationships"><Relationship Id="rId1" Type="http://schemas.openxmlformats.org/officeDocument/2006/relationships/oleObject" Target="file:////Users/stephennelson/Downloads/Share_Composition%20(21).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Users/stephennelson/Downloads/Share_Composition%20(22).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Users/stephennelson/Downloads/Income_composition%20(3).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Users/stephennelson/Downloads/Income_composition%20(4).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Users/stephennelson/Downloads/Income_composition%20(2).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Users/stephennelson/Downloads/Income_composition%20(5).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Users/stephennelson/Downloads/Operating_Expense_Composi%20(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5000" b="0" i="0" u="none" strike="noStrike" kern="1200" spc="0" baseline="0">
                <a:solidFill>
                  <a:schemeClr val="tx1">
                    <a:lumMod val="65000"/>
                    <a:lumOff val="35000"/>
                  </a:schemeClr>
                </a:solidFill>
                <a:latin typeface="+mn-lt"/>
                <a:ea typeface="+mn-ea"/>
                <a:cs typeface="+mn-cs"/>
              </a:defRPr>
            </a:pPr>
            <a:r>
              <a:rPr lang="en-US" sz="5000"/>
              <a:t>CUs under</a:t>
            </a:r>
            <a:r>
              <a:rPr lang="en-US" sz="5000" baseline="0"/>
              <a:t> $20 million</a:t>
            </a:r>
            <a:endParaRPr lang="en-US" sz="5000"/>
          </a:p>
        </c:rich>
      </c:tx>
      <c:overlay val="0"/>
      <c:spPr>
        <a:noFill/>
        <a:ln>
          <a:noFill/>
        </a:ln>
        <a:effectLst/>
      </c:spPr>
      <c:txPr>
        <a:bodyPr rot="0" spcFirstLastPara="1" vertOverflow="ellipsis" vert="horz" wrap="square" anchor="ctr" anchorCtr="1"/>
        <a:lstStyle/>
        <a:p>
          <a:pPr>
            <a:defRPr sz="5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dLbls>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a:t>Net Worth to Assets</a:t>
            </a:r>
          </a:p>
        </c:rich>
      </c:tx>
      <c:overlay val="0"/>
      <c:spPr>
        <a:noFill/>
        <a:ln>
          <a:noFill/>
        </a:ln>
        <a:effectLst/>
      </c:spPr>
      <c:txPr>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Report: USA under 20m (PG)</c:v>
          </c:tx>
          <c:spPr>
            <a:ln w="31750" cap="rnd">
              <a:solidFill>
                <a:schemeClr val="accent1"/>
              </a:solidFill>
              <a:round/>
            </a:ln>
            <a:effectLst/>
          </c:spPr>
          <c:marker>
            <c:symbol val="none"/>
          </c:marker>
          <c:cat>
            <c:strRef>
              <c:f>'Net Worth to Assets-Data'!$A$2:$A$37</c:f>
              <c:strCache>
                <c:ptCount val="36"/>
                <c:pt idx="0">
                  <c:v>Mar-2015</c:v>
                </c:pt>
                <c:pt idx="1">
                  <c:v>Jun-2015</c:v>
                </c:pt>
                <c:pt idx="2">
                  <c:v>Sep-2015</c:v>
                </c:pt>
                <c:pt idx="3">
                  <c:v>Dec-2015</c:v>
                </c:pt>
                <c:pt idx="4">
                  <c:v>Mar-2016</c:v>
                </c:pt>
                <c:pt idx="5">
                  <c:v>Jun-2016</c:v>
                </c:pt>
                <c:pt idx="6">
                  <c:v>Sep-2016</c:v>
                </c:pt>
                <c:pt idx="7">
                  <c:v>Dec-2016</c:v>
                </c:pt>
                <c:pt idx="8">
                  <c:v>Mar-2017</c:v>
                </c:pt>
                <c:pt idx="9">
                  <c:v>Jun-2017</c:v>
                </c:pt>
                <c:pt idx="10">
                  <c:v>Sep-2017</c:v>
                </c:pt>
                <c:pt idx="11">
                  <c:v>Dec-2017</c:v>
                </c:pt>
                <c:pt idx="12">
                  <c:v>Mar-2018</c:v>
                </c:pt>
                <c:pt idx="13">
                  <c:v>Jun-2018</c:v>
                </c:pt>
                <c:pt idx="14">
                  <c:v>Sep-2018</c:v>
                </c:pt>
                <c:pt idx="15">
                  <c:v>Dec-2018</c:v>
                </c:pt>
                <c:pt idx="16">
                  <c:v>Mar-2019</c:v>
                </c:pt>
                <c:pt idx="17">
                  <c:v>Jun-2019</c:v>
                </c:pt>
                <c:pt idx="18">
                  <c:v>Sep-2019</c:v>
                </c:pt>
                <c:pt idx="19">
                  <c:v>Dec-2019</c:v>
                </c:pt>
                <c:pt idx="20">
                  <c:v>Mar-2020</c:v>
                </c:pt>
                <c:pt idx="21">
                  <c:v>Jun-2020</c:v>
                </c:pt>
                <c:pt idx="22">
                  <c:v>Sep-2020</c:v>
                </c:pt>
                <c:pt idx="23">
                  <c:v>Dec-2020</c:v>
                </c:pt>
                <c:pt idx="24">
                  <c:v>Mar-2021</c:v>
                </c:pt>
                <c:pt idx="25">
                  <c:v>Jun-2021</c:v>
                </c:pt>
                <c:pt idx="26">
                  <c:v>Sep-2021</c:v>
                </c:pt>
                <c:pt idx="27">
                  <c:v>Dec-2021</c:v>
                </c:pt>
                <c:pt idx="28">
                  <c:v>Mar-2022</c:v>
                </c:pt>
                <c:pt idx="29">
                  <c:v>Jun-2022</c:v>
                </c:pt>
                <c:pt idx="30">
                  <c:v>Sep-2022</c:v>
                </c:pt>
                <c:pt idx="31">
                  <c:v>Dec-2022</c:v>
                </c:pt>
                <c:pt idx="32">
                  <c:v>Mar-2023</c:v>
                </c:pt>
                <c:pt idx="33">
                  <c:v>Jun-2023</c:v>
                </c:pt>
                <c:pt idx="34">
                  <c:v>Sep-2023</c:v>
                </c:pt>
                <c:pt idx="35">
                  <c:v>Dec-2023</c:v>
                </c:pt>
              </c:strCache>
            </c:strRef>
          </c:cat>
          <c:val>
            <c:numRef>
              <c:f>'Net Worth to Assets-Data'!$B$2:$B$37</c:f>
              <c:numCache>
                <c:formatCode>##,##0.00%</c:formatCode>
                <c:ptCount val="36"/>
                <c:pt idx="0">
                  <c:v>0.140774711397751</c:v>
                </c:pt>
                <c:pt idx="1">
                  <c:v>0.14195031357337901</c:v>
                </c:pt>
                <c:pt idx="2">
                  <c:v>0.14335493643514499</c:v>
                </c:pt>
                <c:pt idx="3">
                  <c:v>0.14337985556281299</c:v>
                </c:pt>
                <c:pt idx="4">
                  <c:v>0.140820560967061</c:v>
                </c:pt>
                <c:pt idx="5">
                  <c:v>0.141732503614764</c:v>
                </c:pt>
                <c:pt idx="6">
                  <c:v>0.14210819850644299</c:v>
                </c:pt>
                <c:pt idx="7">
                  <c:v>0.14290021696880301</c:v>
                </c:pt>
                <c:pt idx="8">
                  <c:v>0.13982485643107601</c:v>
                </c:pt>
                <c:pt idx="9">
                  <c:v>0.14096414044098399</c:v>
                </c:pt>
                <c:pt idx="10">
                  <c:v>0.14375838564837901</c:v>
                </c:pt>
                <c:pt idx="11">
                  <c:v>0.145030831504744</c:v>
                </c:pt>
                <c:pt idx="12">
                  <c:v>0.14257061385124301</c:v>
                </c:pt>
                <c:pt idx="13">
                  <c:v>0.14447907918050501</c:v>
                </c:pt>
                <c:pt idx="14">
                  <c:v>0.14785352854337799</c:v>
                </c:pt>
                <c:pt idx="15">
                  <c:v>0.14985073879583499</c:v>
                </c:pt>
                <c:pt idx="16">
                  <c:v>0.14759363580002099</c:v>
                </c:pt>
                <c:pt idx="17">
                  <c:v>0.14970209830423001</c:v>
                </c:pt>
                <c:pt idx="18">
                  <c:v>0.15194376450184499</c:v>
                </c:pt>
                <c:pt idx="19">
                  <c:v>0.15267901966756101</c:v>
                </c:pt>
                <c:pt idx="20">
                  <c:v>0.149836555476239</c:v>
                </c:pt>
                <c:pt idx="21">
                  <c:v>0.14326898784647299</c:v>
                </c:pt>
                <c:pt idx="22">
                  <c:v>0.14250430822716101</c:v>
                </c:pt>
                <c:pt idx="23">
                  <c:v>0.14044887002530501</c:v>
                </c:pt>
                <c:pt idx="24">
                  <c:v>0.13470393050950399</c:v>
                </c:pt>
                <c:pt idx="25">
                  <c:v>0.13455994843967001</c:v>
                </c:pt>
                <c:pt idx="26">
                  <c:v>0.13568658317651699</c:v>
                </c:pt>
                <c:pt idx="27">
                  <c:v>0.13609867862032099</c:v>
                </c:pt>
                <c:pt idx="28">
                  <c:v>0.13417883599122099</c:v>
                </c:pt>
                <c:pt idx="29">
                  <c:v>0.13674058602630601</c:v>
                </c:pt>
                <c:pt idx="30">
                  <c:v>0.13902070229133501</c:v>
                </c:pt>
                <c:pt idx="31">
                  <c:v>0.141673634711344</c:v>
                </c:pt>
                <c:pt idx="32">
                  <c:v>0.14331111369924701</c:v>
                </c:pt>
                <c:pt idx="33">
                  <c:v>0.150645032195631</c:v>
                </c:pt>
                <c:pt idx="34">
                  <c:v>0.15482770390131601</c:v>
                </c:pt>
                <c:pt idx="35">
                  <c:v>0.157686756435618</c:v>
                </c:pt>
              </c:numCache>
            </c:numRef>
          </c:val>
          <c:smooth val="0"/>
          <c:extLst>
            <c:ext xmlns:c16="http://schemas.microsoft.com/office/drawing/2014/chart" uri="{C3380CC4-5D6E-409C-BE32-E72D297353CC}">
              <c16:uniqueId val="{00000000-7650-F746-80C7-A3BF95A00DFD}"/>
            </c:ext>
          </c:extLst>
        </c:ser>
        <c:ser>
          <c:idx val="1"/>
          <c:order val="1"/>
          <c:tx>
            <c:v>Report: USA 20m-50m (PG)</c:v>
          </c:tx>
          <c:spPr>
            <a:ln w="31750" cap="rnd">
              <a:solidFill>
                <a:schemeClr val="accent2"/>
              </a:solidFill>
              <a:round/>
            </a:ln>
            <a:effectLst/>
          </c:spPr>
          <c:marker>
            <c:symbol val="none"/>
          </c:marker>
          <c:cat>
            <c:strRef>
              <c:f>'Net Worth to Assets-Data'!$A$2:$A$37</c:f>
              <c:strCache>
                <c:ptCount val="36"/>
                <c:pt idx="0">
                  <c:v>Mar-2015</c:v>
                </c:pt>
                <c:pt idx="1">
                  <c:v>Jun-2015</c:v>
                </c:pt>
                <c:pt idx="2">
                  <c:v>Sep-2015</c:v>
                </c:pt>
                <c:pt idx="3">
                  <c:v>Dec-2015</c:v>
                </c:pt>
                <c:pt idx="4">
                  <c:v>Mar-2016</c:v>
                </c:pt>
                <c:pt idx="5">
                  <c:v>Jun-2016</c:v>
                </c:pt>
                <c:pt idx="6">
                  <c:v>Sep-2016</c:v>
                </c:pt>
                <c:pt idx="7">
                  <c:v>Dec-2016</c:v>
                </c:pt>
                <c:pt idx="8">
                  <c:v>Mar-2017</c:v>
                </c:pt>
                <c:pt idx="9">
                  <c:v>Jun-2017</c:v>
                </c:pt>
                <c:pt idx="10">
                  <c:v>Sep-2017</c:v>
                </c:pt>
                <c:pt idx="11">
                  <c:v>Dec-2017</c:v>
                </c:pt>
                <c:pt idx="12">
                  <c:v>Mar-2018</c:v>
                </c:pt>
                <c:pt idx="13">
                  <c:v>Jun-2018</c:v>
                </c:pt>
                <c:pt idx="14">
                  <c:v>Sep-2018</c:v>
                </c:pt>
                <c:pt idx="15">
                  <c:v>Dec-2018</c:v>
                </c:pt>
                <c:pt idx="16">
                  <c:v>Mar-2019</c:v>
                </c:pt>
                <c:pt idx="17">
                  <c:v>Jun-2019</c:v>
                </c:pt>
                <c:pt idx="18">
                  <c:v>Sep-2019</c:v>
                </c:pt>
                <c:pt idx="19">
                  <c:v>Dec-2019</c:v>
                </c:pt>
                <c:pt idx="20">
                  <c:v>Mar-2020</c:v>
                </c:pt>
                <c:pt idx="21">
                  <c:v>Jun-2020</c:v>
                </c:pt>
                <c:pt idx="22">
                  <c:v>Sep-2020</c:v>
                </c:pt>
                <c:pt idx="23">
                  <c:v>Dec-2020</c:v>
                </c:pt>
                <c:pt idx="24">
                  <c:v>Mar-2021</c:v>
                </c:pt>
                <c:pt idx="25">
                  <c:v>Jun-2021</c:v>
                </c:pt>
                <c:pt idx="26">
                  <c:v>Sep-2021</c:v>
                </c:pt>
                <c:pt idx="27">
                  <c:v>Dec-2021</c:v>
                </c:pt>
                <c:pt idx="28">
                  <c:v>Mar-2022</c:v>
                </c:pt>
                <c:pt idx="29">
                  <c:v>Jun-2022</c:v>
                </c:pt>
                <c:pt idx="30">
                  <c:v>Sep-2022</c:v>
                </c:pt>
                <c:pt idx="31">
                  <c:v>Dec-2022</c:v>
                </c:pt>
                <c:pt idx="32">
                  <c:v>Mar-2023</c:v>
                </c:pt>
                <c:pt idx="33">
                  <c:v>Jun-2023</c:v>
                </c:pt>
                <c:pt idx="34">
                  <c:v>Sep-2023</c:v>
                </c:pt>
                <c:pt idx="35">
                  <c:v>Dec-2023</c:v>
                </c:pt>
              </c:strCache>
            </c:strRef>
          </c:cat>
          <c:val>
            <c:numRef>
              <c:f>'Net Worth to Assets-Data'!$C$2:$C$37</c:f>
              <c:numCache>
                <c:formatCode>##,##0.00%</c:formatCode>
                <c:ptCount val="36"/>
                <c:pt idx="0">
                  <c:v>0.12212260919980999</c:v>
                </c:pt>
                <c:pt idx="1">
                  <c:v>0.12332181556879999</c:v>
                </c:pt>
                <c:pt idx="2">
                  <c:v>0.12497797169059</c:v>
                </c:pt>
                <c:pt idx="3">
                  <c:v>0.12409378324756599</c:v>
                </c:pt>
                <c:pt idx="4">
                  <c:v>0.12240973196154301</c:v>
                </c:pt>
                <c:pt idx="5">
                  <c:v>0.122913794970962</c:v>
                </c:pt>
                <c:pt idx="6">
                  <c:v>0.123086302780824</c:v>
                </c:pt>
                <c:pt idx="7">
                  <c:v>0.123276625725707</c:v>
                </c:pt>
                <c:pt idx="8">
                  <c:v>0.120610488100361</c:v>
                </c:pt>
                <c:pt idx="9">
                  <c:v>0.121501194111584</c:v>
                </c:pt>
                <c:pt idx="10">
                  <c:v>0.12313979532649701</c:v>
                </c:pt>
                <c:pt idx="11">
                  <c:v>0.12415414495046501</c:v>
                </c:pt>
                <c:pt idx="12">
                  <c:v>0.12211728568043199</c:v>
                </c:pt>
                <c:pt idx="13">
                  <c:v>0.123593328829117</c:v>
                </c:pt>
                <c:pt idx="14">
                  <c:v>0.12665882324754299</c:v>
                </c:pt>
                <c:pt idx="15">
                  <c:v>0.12826259635989801</c:v>
                </c:pt>
                <c:pt idx="16">
                  <c:v>0.126525839979823</c:v>
                </c:pt>
                <c:pt idx="17">
                  <c:v>0.12826453398694401</c:v>
                </c:pt>
                <c:pt idx="18">
                  <c:v>0.13100752397281301</c:v>
                </c:pt>
                <c:pt idx="19">
                  <c:v>0.13113509676135099</c:v>
                </c:pt>
                <c:pt idx="20">
                  <c:v>0.12874511683319501</c:v>
                </c:pt>
                <c:pt idx="21">
                  <c:v>0.12108282203475999</c:v>
                </c:pt>
                <c:pt idx="22">
                  <c:v>0.120710810187088</c:v>
                </c:pt>
                <c:pt idx="23">
                  <c:v>0.118176165365164</c:v>
                </c:pt>
                <c:pt idx="24">
                  <c:v>0.112627084411805</c:v>
                </c:pt>
                <c:pt idx="25">
                  <c:v>0.11299539900207201</c:v>
                </c:pt>
                <c:pt idx="26">
                  <c:v>0.1142348548248</c:v>
                </c:pt>
                <c:pt idx="27">
                  <c:v>0.113948931877999</c:v>
                </c:pt>
                <c:pt idx="28">
                  <c:v>0.112277258558417</c:v>
                </c:pt>
                <c:pt idx="29">
                  <c:v>0.113436218632862</c:v>
                </c:pt>
                <c:pt idx="30">
                  <c:v>0.115015219062943</c:v>
                </c:pt>
                <c:pt idx="31">
                  <c:v>0.117778959149953</c:v>
                </c:pt>
                <c:pt idx="32">
                  <c:v>0.118801856365156</c:v>
                </c:pt>
                <c:pt idx="33">
                  <c:v>0.122369131721485</c:v>
                </c:pt>
                <c:pt idx="34">
                  <c:v>0.12577135057797101</c:v>
                </c:pt>
                <c:pt idx="35">
                  <c:v>0.12748104861148399</c:v>
                </c:pt>
              </c:numCache>
            </c:numRef>
          </c:val>
          <c:smooth val="0"/>
          <c:extLst>
            <c:ext xmlns:c16="http://schemas.microsoft.com/office/drawing/2014/chart" uri="{C3380CC4-5D6E-409C-BE32-E72D297353CC}">
              <c16:uniqueId val="{00000001-7650-F746-80C7-A3BF95A00DFD}"/>
            </c:ext>
          </c:extLst>
        </c:ser>
        <c:ser>
          <c:idx val="2"/>
          <c:order val="2"/>
          <c:tx>
            <c:v>Report: USA 50m-100m (PG)</c:v>
          </c:tx>
          <c:spPr>
            <a:ln w="31750" cap="rnd">
              <a:solidFill>
                <a:schemeClr val="accent3"/>
              </a:solidFill>
              <a:round/>
            </a:ln>
            <a:effectLst/>
          </c:spPr>
          <c:marker>
            <c:symbol val="none"/>
          </c:marker>
          <c:cat>
            <c:strRef>
              <c:f>'Net Worth to Assets-Data'!$A$2:$A$37</c:f>
              <c:strCache>
                <c:ptCount val="36"/>
                <c:pt idx="0">
                  <c:v>Mar-2015</c:v>
                </c:pt>
                <c:pt idx="1">
                  <c:v>Jun-2015</c:v>
                </c:pt>
                <c:pt idx="2">
                  <c:v>Sep-2015</c:v>
                </c:pt>
                <c:pt idx="3">
                  <c:v>Dec-2015</c:v>
                </c:pt>
                <c:pt idx="4">
                  <c:v>Mar-2016</c:v>
                </c:pt>
                <c:pt idx="5">
                  <c:v>Jun-2016</c:v>
                </c:pt>
                <c:pt idx="6">
                  <c:v>Sep-2016</c:v>
                </c:pt>
                <c:pt idx="7">
                  <c:v>Dec-2016</c:v>
                </c:pt>
                <c:pt idx="8">
                  <c:v>Mar-2017</c:v>
                </c:pt>
                <c:pt idx="9">
                  <c:v>Jun-2017</c:v>
                </c:pt>
                <c:pt idx="10">
                  <c:v>Sep-2017</c:v>
                </c:pt>
                <c:pt idx="11">
                  <c:v>Dec-2017</c:v>
                </c:pt>
                <c:pt idx="12">
                  <c:v>Mar-2018</c:v>
                </c:pt>
                <c:pt idx="13">
                  <c:v>Jun-2018</c:v>
                </c:pt>
                <c:pt idx="14">
                  <c:v>Sep-2018</c:v>
                </c:pt>
                <c:pt idx="15">
                  <c:v>Dec-2018</c:v>
                </c:pt>
                <c:pt idx="16">
                  <c:v>Mar-2019</c:v>
                </c:pt>
                <c:pt idx="17">
                  <c:v>Jun-2019</c:v>
                </c:pt>
                <c:pt idx="18">
                  <c:v>Sep-2019</c:v>
                </c:pt>
                <c:pt idx="19">
                  <c:v>Dec-2019</c:v>
                </c:pt>
                <c:pt idx="20">
                  <c:v>Mar-2020</c:v>
                </c:pt>
                <c:pt idx="21">
                  <c:v>Jun-2020</c:v>
                </c:pt>
                <c:pt idx="22">
                  <c:v>Sep-2020</c:v>
                </c:pt>
                <c:pt idx="23">
                  <c:v>Dec-2020</c:v>
                </c:pt>
                <c:pt idx="24">
                  <c:v>Mar-2021</c:v>
                </c:pt>
                <c:pt idx="25">
                  <c:v>Jun-2021</c:v>
                </c:pt>
                <c:pt idx="26">
                  <c:v>Sep-2021</c:v>
                </c:pt>
                <c:pt idx="27">
                  <c:v>Dec-2021</c:v>
                </c:pt>
                <c:pt idx="28">
                  <c:v>Mar-2022</c:v>
                </c:pt>
                <c:pt idx="29">
                  <c:v>Jun-2022</c:v>
                </c:pt>
                <c:pt idx="30">
                  <c:v>Sep-2022</c:v>
                </c:pt>
                <c:pt idx="31">
                  <c:v>Dec-2022</c:v>
                </c:pt>
                <c:pt idx="32">
                  <c:v>Mar-2023</c:v>
                </c:pt>
                <c:pt idx="33">
                  <c:v>Jun-2023</c:v>
                </c:pt>
                <c:pt idx="34">
                  <c:v>Sep-2023</c:v>
                </c:pt>
                <c:pt idx="35">
                  <c:v>Dec-2023</c:v>
                </c:pt>
              </c:strCache>
            </c:strRef>
          </c:cat>
          <c:val>
            <c:numRef>
              <c:f>'Net Worth to Assets-Data'!$D$2:$D$37</c:f>
              <c:numCache>
                <c:formatCode>##,##0.00%</c:formatCode>
                <c:ptCount val="36"/>
                <c:pt idx="0">
                  <c:v>0.118798649845497</c:v>
                </c:pt>
                <c:pt idx="1">
                  <c:v>0.120055507879541</c:v>
                </c:pt>
                <c:pt idx="2">
                  <c:v>0.121629071824725</c:v>
                </c:pt>
                <c:pt idx="3">
                  <c:v>0.121004522481298</c:v>
                </c:pt>
                <c:pt idx="4">
                  <c:v>0.119280198465311</c:v>
                </c:pt>
                <c:pt idx="5">
                  <c:v>0.120231051185169</c:v>
                </c:pt>
                <c:pt idx="6">
                  <c:v>0.120147442816844</c:v>
                </c:pt>
                <c:pt idx="7">
                  <c:v>0.120503213462197</c:v>
                </c:pt>
                <c:pt idx="8">
                  <c:v>0.117940046009195</c:v>
                </c:pt>
                <c:pt idx="9">
                  <c:v>0.118956189224856</c:v>
                </c:pt>
                <c:pt idx="10">
                  <c:v>0.120632258621571</c:v>
                </c:pt>
                <c:pt idx="11">
                  <c:v>0.121759284488673</c:v>
                </c:pt>
                <c:pt idx="12">
                  <c:v>0.119765685762939</c:v>
                </c:pt>
                <c:pt idx="13">
                  <c:v>0.121264812609659</c:v>
                </c:pt>
                <c:pt idx="14">
                  <c:v>0.124171097461969</c:v>
                </c:pt>
                <c:pt idx="15">
                  <c:v>0.12600952803051199</c:v>
                </c:pt>
                <c:pt idx="16">
                  <c:v>0.124196020548243</c:v>
                </c:pt>
                <c:pt idx="17">
                  <c:v>0.126089555640716</c:v>
                </c:pt>
                <c:pt idx="18">
                  <c:v>0.128408670573321</c:v>
                </c:pt>
                <c:pt idx="19">
                  <c:v>0.12886945273546799</c:v>
                </c:pt>
                <c:pt idx="20">
                  <c:v>0.12613478107515799</c:v>
                </c:pt>
                <c:pt idx="21">
                  <c:v>0.118746902466236</c:v>
                </c:pt>
                <c:pt idx="22">
                  <c:v>0.118654278695113</c:v>
                </c:pt>
                <c:pt idx="23">
                  <c:v>0.116204584980141</c:v>
                </c:pt>
                <c:pt idx="24">
                  <c:v>0.11059111437373199</c:v>
                </c:pt>
                <c:pt idx="25">
                  <c:v>0.111346054725575</c:v>
                </c:pt>
                <c:pt idx="26">
                  <c:v>0.112397278111144</c:v>
                </c:pt>
                <c:pt idx="27">
                  <c:v>0.11191601762345101</c:v>
                </c:pt>
                <c:pt idx="28">
                  <c:v>0.110653619627836</c:v>
                </c:pt>
                <c:pt idx="29">
                  <c:v>0.112415782024819</c:v>
                </c:pt>
                <c:pt idx="30">
                  <c:v>0.11407177036704599</c:v>
                </c:pt>
                <c:pt idx="31">
                  <c:v>0.116892807394162</c:v>
                </c:pt>
                <c:pt idx="32">
                  <c:v>0.11794708084673799</c:v>
                </c:pt>
                <c:pt idx="33">
                  <c:v>0.12163392110928201</c:v>
                </c:pt>
                <c:pt idx="34">
                  <c:v>0.12456730959823201</c:v>
                </c:pt>
                <c:pt idx="35">
                  <c:v>0.126349956762037</c:v>
                </c:pt>
              </c:numCache>
            </c:numRef>
          </c:val>
          <c:smooth val="0"/>
          <c:extLst>
            <c:ext xmlns:c16="http://schemas.microsoft.com/office/drawing/2014/chart" uri="{C3380CC4-5D6E-409C-BE32-E72D297353CC}">
              <c16:uniqueId val="{00000002-7650-F746-80C7-A3BF95A00DFD}"/>
            </c:ext>
          </c:extLst>
        </c:ser>
        <c:ser>
          <c:idx val="3"/>
          <c:order val="3"/>
          <c:tx>
            <c:v>Report: USA 100m-250m (PG)</c:v>
          </c:tx>
          <c:spPr>
            <a:ln w="31750" cap="rnd">
              <a:solidFill>
                <a:schemeClr val="accent4"/>
              </a:solidFill>
              <a:round/>
            </a:ln>
            <a:effectLst/>
          </c:spPr>
          <c:marker>
            <c:symbol val="none"/>
          </c:marker>
          <c:cat>
            <c:strRef>
              <c:f>'Net Worth to Assets-Data'!$A$2:$A$37</c:f>
              <c:strCache>
                <c:ptCount val="36"/>
                <c:pt idx="0">
                  <c:v>Mar-2015</c:v>
                </c:pt>
                <c:pt idx="1">
                  <c:v>Jun-2015</c:v>
                </c:pt>
                <c:pt idx="2">
                  <c:v>Sep-2015</c:v>
                </c:pt>
                <c:pt idx="3">
                  <c:v>Dec-2015</c:v>
                </c:pt>
                <c:pt idx="4">
                  <c:v>Mar-2016</c:v>
                </c:pt>
                <c:pt idx="5">
                  <c:v>Jun-2016</c:v>
                </c:pt>
                <c:pt idx="6">
                  <c:v>Sep-2016</c:v>
                </c:pt>
                <c:pt idx="7">
                  <c:v>Dec-2016</c:v>
                </c:pt>
                <c:pt idx="8">
                  <c:v>Mar-2017</c:v>
                </c:pt>
                <c:pt idx="9">
                  <c:v>Jun-2017</c:v>
                </c:pt>
                <c:pt idx="10">
                  <c:v>Sep-2017</c:v>
                </c:pt>
                <c:pt idx="11">
                  <c:v>Dec-2017</c:v>
                </c:pt>
                <c:pt idx="12">
                  <c:v>Mar-2018</c:v>
                </c:pt>
                <c:pt idx="13">
                  <c:v>Jun-2018</c:v>
                </c:pt>
                <c:pt idx="14">
                  <c:v>Sep-2018</c:v>
                </c:pt>
                <c:pt idx="15">
                  <c:v>Dec-2018</c:v>
                </c:pt>
                <c:pt idx="16">
                  <c:v>Mar-2019</c:v>
                </c:pt>
                <c:pt idx="17">
                  <c:v>Jun-2019</c:v>
                </c:pt>
                <c:pt idx="18">
                  <c:v>Sep-2019</c:v>
                </c:pt>
                <c:pt idx="19">
                  <c:v>Dec-2019</c:v>
                </c:pt>
                <c:pt idx="20">
                  <c:v>Mar-2020</c:v>
                </c:pt>
                <c:pt idx="21">
                  <c:v>Jun-2020</c:v>
                </c:pt>
                <c:pt idx="22">
                  <c:v>Sep-2020</c:v>
                </c:pt>
                <c:pt idx="23">
                  <c:v>Dec-2020</c:v>
                </c:pt>
                <c:pt idx="24">
                  <c:v>Mar-2021</c:v>
                </c:pt>
                <c:pt idx="25">
                  <c:v>Jun-2021</c:v>
                </c:pt>
                <c:pt idx="26">
                  <c:v>Sep-2021</c:v>
                </c:pt>
                <c:pt idx="27">
                  <c:v>Dec-2021</c:v>
                </c:pt>
                <c:pt idx="28">
                  <c:v>Mar-2022</c:v>
                </c:pt>
                <c:pt idx="29">
                  <c:v>Jun-2022</c:v>
                </c:pt>
                <c:pt idx="30">
                  <c:v>Sep-2022</c:v>
                </c:pt>
                <c:pt idx="31">
                  <c:v>Dec-2022</c:v>
                </c:pt>
                <c:pt idx="32">
                  <c:v>Mar-2023</c:v>
                </c:pt>
                <c:pt idx="33">
                  <c:v>Jun-2023</c:v>
                </c:pt>
                <c:pt idx="34">
                  <c:v>Sep-2023</c:v>
                </c:pt>
                <c:pt idx="35">
                  <c:v>Dec-2023</c:v>
                </c:pt>
              </c:strCache>
            </c:strRef>
          </c:cat>
          <c:val>
            <c:numRef>
              <c:f>'Net Worth to Assets-Data'!$E$2:$E$37</c:f>
              <c:numCache>
                <c:formatCode>##,##0.00%</c:formatCode>
                <c:ptCount val="36"/>
                <c:pt idx="0">
                  <c:v>0.10942998460763299</c:v>
                </c:pt>
                <c:pt idx="1">
                  <c:v>0.110870756306338</c:v>
                </c:pt>
                <c:pt idx="2">
                  <c:v>0.112339145779027</c:v>
                </c:pt>
                <c:pt idx="3">
                  <c:v>0.111724658595982</c:v>
                </c:pt>
                <c:pt idx="4">
                  <c:v>0.110184302462444</c:v>
                </c:pt>
                <c:pt idx="5">
                  <c:v>0.11121845124370799</c:v>
                </c:pt>
                <c:pt idx="6">
                  <c:v>0.11130400362712101</c:v>
                </c:pt>
                <c:pt idx="7">
                  <c:v>0.11186498922103499</c:v>
                </c:pt>
                <c:pt idx="8">
                  <c:v>0.109349289400199</c:v>
                </c:pt>
                <c:pt idx="9">
                  <c:v>0.110404100156901</c:v>
                </c:pt>
                <c:pt idx="10">
                  <c:v>0.11189387091443299</c:v>
                </c:pt>
                <c:pt idx="11">
                  <c:v>0.11292742909406001</c:v>
                </c:pt>
                <c:pt idx="12">
                  <c:v>0.111313157430579</c:v>
                </c:pt>
                <c:pt idx="13">
                  <c:v>0.11290197195639699</c:v>
                </c:pt>
                <c:pt idx="14">
                  <c:v>0.115480775536316</c:v>
                </c:pt>
                <c:pt idx="15">
                  <c:v>0.116519298952353</c:v>
                </c:pt>
                <c:pt idx="16">
                  <c:v>0.114693843560182</c:v>
                </c:pt>
                <c:pt idx="17">
                  <c:v>0.116383764394742</c:v>
                </c:pt>
                <c:pt idx="18">
                  <c:v>0.11862317074419799</c:v>
                </c:pt>
                <c:pt idx="19">
                  <c:v>0.118875100511391</c:v>
                </c:pt>
                <c:pt idx="20">
                  <c:v>0.11618980057459399</c:v>
                </c:pt>
                <c:pt idx="21">
                  <c:v>0.10942942137015201</c:v>
                </c:pt>
                <c:pt idx="22">
                  <c:v>0.10933824023697</c:v>
                </c:pt>
                <c:pt idx="23">
                  <c:v>0.10740006362270101</c:v>
                </c:pt>
                <c:pt idx="24">
                  <c:v>0.10253447067202</c:v>
                </c:pt>
                <c:pt idx="25">
                  <c:v>0.103483008267586</c:v>
                </c:pt>
                <c:pt idx="26">
                  <c:v>0.104660695020746</c:v>
                </c:pt>
                <c:pt idx="27">
                  <c:v>0.104547149487023</c:v>
                </c:pt>
                <c:pt idx="28">
                  <c:v>0.10375099471101901</c:v>
                </c:pt>
                <c:pt idx="29">
                  <c:v>0.105897913525574</c:v>
                </c:pt>
                <c:pt idx="30">
                  <c:v>0.10764749290872699</c:v>
                </c:pt>
                <c:pt idx="31">
                  <c:v>0.110083565140186</c:v>
                </c:pt>
                <c:pt idx="32">
                  <c:v>0.11061618078780799</c:v>
                </c:pt>
                <c:pt idx="33">
                  <c:v>0.113435185129515</c:v>
                </c:pt>
                <c:pt idx="34">
                  <c:v>0.115921826220829</c:v>
                </c:pt>
                <c:pt idx="35">
                  <c:v>0.116929755749863</c:v>
                </c:pt>
              </c:numCache>
            </c:numRef>
          </c:val>
          <c:smooth val="0"/>
          <c:extLst>
            <c:ext xmlns:c16="http://schemas.microsoft.com/office/drawing/2014/chart" uri="{C3380CC4-5D6E-409C-BE32-E72D297353CC}">
              <c16:uniqueId val="{00000003-7650-F746-80C7-A3BF95A00DFD}"/>
            </c:ext>
          </c:extLst>
        </c:ser>
        <c:ser>
          <c:idx val="4"/>
          <c:order val="4"/>
          <c:tx>
            <c:v>Report: USA 250m-500m (PG)</c:v>
          </c:tx>
          <c:spPr>
            <a:ln w="31750" cap="rnd">
              <a:solidFill>
                <a:schemeClr val="accent5"/>
              </a:solidFill>
              <a:round/>
            </a:ln>
            <a:effectLst/>
          </c:spPr>
          <c:marker>
            <c:symbol val="none"/>
          </c:marker>
          <c:cat>
            <c:strRef>
              <c:f>'Net Worth to Assets-Data'!$A$2:$A$37</c:f>
              <c:strCache>
                <c:ptCount val="36"/>
                <c:pt idx="0">
                  <c:v>Mar-2015</c:v>
                </c:pt>
                <c:pt idx="1">
                  <c:v>Jun-2015</c:v>
                </c:pt>
                <c:pt idx="2">
                  <c:v>Sep-2015</c:v>
                </c:pt>
                <c:pt idx="3">
                  <c:v>Dec-2015</c:v>
                </c:pt>
                <c:pt idx="4">
                  <c:v>Mar-2016</c:v>
                </c:pt>
                <c:pt idx="5">
                  <c:v>Jun-2016</c:v>
                </c:pt>
                <c:pt idx="6">
                  <c:v>Sep-2016</c:v>
                </c:pt>
                <c:pt idx="7">
                  <c:v>Dec-2016</c:v>
                </c:pt>
                <c:pt idx="8">
                  <c:v>Mar-2017</c:v>
                </c:pt>
                <c:pt idx="9">
                  <c:v>Jun-2017</c:v>
                </c:pt>
                <c:pt idx="10">
                  <c:v>Sep-2017</c:v>
                </c:pt>
                <c:pt idx="11">
                  <c:v>Dec-2017</c:v>
                </c:pt>
                <c:pt idx="12">
                  <c:v>Mar-2018</c:v>
                </c:pt>
                <c:pt idx="13">
                  <c:v>Jun-2018</c:v>
                </c:pt>
                <c:pt idx="14">
                  <c:v>Sep-2018</c:v>
                </c:pt>
                <c:pt idx="15">
                  <c:v>Dec-2018</c:v>
                </c:pt>
                <c:pt idx="16">
                  <c:v>Mar-2019</c:v>
                </c:pt>
                <c:pt idx="17">
                  <c:v>Jun-2019</c:v>
                </c:pt>
                <c:pt idx="18">
                  <c:v>Sep-2019</c:v>
                </c:pt>
                <c:pt idx="19">
                  <c:v>Dec-2019</c:v>
                </c:pt>
                <c:pt idx="20">
                  <c:v>Mar-2020</c:v>
                </c:pt>
                <c:pt idx="21">
                  <c:v>Jun-2020</c:v>
                </c:pt>
                <c:pt idx="22">
                  <c:v>Sep-2020</c:v>
                </c:pt>
                <c:pt idx="23">
                  <c:v>Dec-2020</c:v>
                </c:pt>
                <c:pt idx="24">
                  <c:v>Mar-2021</c:v>
                </c:pt>
                <c:pt idx="25">
                  <c:v>Jun-2021</c:v>
                </c:pt>
                <c:pt idx="26">
                  <c:v>Sep-2021</c:v>
                </c:pt>
                <c:pt idx="27">
                  <c:v>Dec-2021</c:v>
                </c:pt>
                <c:pt idx="28">
                  <c:v>Mar-2022</c:v>
                </c:pt>
                <c:pt idx="29">
                  <c:v>Jun-2022</c:v>
                </c:pt>
                <c:pt idx="30">
                  <c:v>Sep-2022</c:v>
                </c:pt>
                <c:pt idx="31">
                  <c:v>Dec-2022</c:v>
                </c:pt>
                <c:pt idx="32">
                  <c:v>Mar-2023</c:v>
                </c:pt>
                <c:pt idx="33">
                  <c:v>Jun-2023</c:v>
                </c:pt>
                <c:pt idx="34">
                  <c:v>Sep-2023</c:v>
                </c:pt>
                <c:pt idx="35">
                  <c:v>Dec-2023</c:v>
                </c:pt>
              </c:strCache>
            </c:strRef>
          </c:cat>
          <c:val>
            <c:numRef>
              <c:f>'Net Worth to Assets-Data'!$F$2:$F$37</c:f>
              <c:numCache>
                <c:formatCode>##,##0.00%</c:formatCode>
                <c:ptCount val="36"/>
                <c:pt idx="0">
                  <c:v>0.106993855571798</c:v>
                </c:pt>
                <c:pt idx="1">
                  <c:v>0.10844427990250199</c:v>
                </c:pt>
                <c:pt idx="2">
                  <c:v>0.10986824560410401</c:v>
                </c:pt>
                <c:pt idx="3">
                  <c:v>0.10919185947763101</c:v>
                </c:pt>
                <c:pt idx="4">
                  <c:v>0.10765293714688</c:v>
                </c:pt>
                <c:pt idx="5">
                  <c:v>0.108581408530388</c:v>
                </c:pt>
                <c:pt idx="6">
                  <c:v>0.108649233102489</c:v>
                </c:pt>
                <c:pt idx="7">
                  <c:v>0.10896568656184701</c:v>
                </c:pt>
                <c:pt idx="8">
                  <c:v>0.106725076515541</c:v>
                </c:pt>
                <c:pt idx="9">
                  <c:v>0.10778472551897</c:v>
                </c:pt>
                <c:pt idx="10">
                  <c:v>0.10915089244361199</c:v>
                </c:pt>
                <c:pt idx="11">
                  <c:v>0.10986203631409799</c:v>
                </c:pt>
                <c:pt idx="12">
                  <c:v>0.108423724574941</c:v>
                </c:pt>
                <c:pt idx="13">
                  <c:v>0.109868406867717</c:v>
                </c:pt>
                <c:pt idx="14">
                  <c:v>0.11222323920220401</c:v>
                </c:pt>
                <c:pt idx="15">
                  <c:v>0.113265457241639</c:v>
                </c:pt>
                <c:pt idx="16">
                  <c:v>0.111288087212134</c:v>
                </c:pt>
                <c:pt idx="17">
                  <c:v>0.113005118151336</c:v>
                </c:pt>
                <c:pt idx="18">
                  <c:v>0.11475682507974699</c:v>
                </c:pt>
                <c:pt idx="19">
                  <c:v>0.114802536764328</c:v>
                </c:pt>
                <c:pt idx="20">
                  <c:v>0.11203153990671399</c:v>
                </c:pt>
                <c:pt idx="21">
                  <c:v>0.10547191507506699</c:v>
                </c:pt>
                <c:pt idx="22">
                  <c:v>0.10534155067637101</c:v>
                </c:pt>
                <c:pt idx="23">
                  <c:v>0.103617238904689</c:v>
                </c:pt>
                <c:pt idx="24">
                  <c:v>9.9313596343643007E-2</c:v>
                </c:pt>
                <c:pt idx="25">
                  <c:v>0.100308005429465</c:v>
                </c:pt>
                <c:pt idx="26">
                  <c:v>0.10126815864332001</c:v>
                </c:pt>
                <c:pt idx="27">
                  <c:v>0.101347919739379</c:v>
                </c:pt>
                <c:pt idx="28">
                  <c:v>0.10093202660708001</c:v>
                </c:pt>
                <c:pt idx="29">
                  <c:v>0.102983968798948</c:v>
                </c:pt>
                <c:pt idx="30">
                  <c:v>0.10458449331650101</c:v>
                </c:pt>
                <c:pt idx="31">
                  <c:v>0.106528360929158</c:v>
                </c:pt>
                <c:pt idx="32">
                  <c:v>0.106682349738313</c:v>
                </c:pt>
                <c:pt idx="33">
                  <c:v>0.109097412091196</c:v>
                </c:pt>
                <c:pt idx="34">
                  <c:v>0.110908669225142</c:v>
                </c:pt>
                <c:pt idx="35">
                  <c:v>0.111027265855927</c:v>
                </c:pt>
              </c:numCache>
            </c:numRef>
          </c:val>
          <c:smooth val="0"/>
          <c:extLst>
            <c:ext xmlns:c16="http://schemas.microsoft.com/office/drawing/2014/chart" uri="{C3380CC4-5D6E-409C-BE32-E72D297353CC}">
              <c16:uniqueId val="{00000004-7650-F746-80C7-A3BF95A00DFD}"/>
            </c:ext>
          </c:extLst>
        </c:ser>
        <c:ser>
          <c:idx val="5"/>
          <c:order val="5"/>
          <c:tx>
            <c:v>Report: USA 500m-1b (PG)</c:v>
          </c:tx>
          <c:spPr>
            <a:ln w="31750" cap="rnd">
              <a:solidFill>
                <a:schemeClr val="accent6"/>
              </a:solidFill>
              <a:round/>
            </a:ln>
            <a:effectLst/>
          </c:spPr>
          <c:marker>
            <c:symbol val="none"/>
          </c:marker>
          <c:cat>
            <c:strRef>
              <c:f>'Net Worth to Assets-Data'!$A$2:$A$37</c:f>
              <c:strCache>
                <c:ptCount val="36"/>
                <c:pt idx="0">
                  <c:v>Mar-2015</c:v>
                </c:pt>
                <c:pt idx="1">
                  <c:v>Jun-2015</c:v>
                </c:pt>
                <c:pt idx="2">
                  <c:v>Sep-2015</c:v>
                </c:pt>
                <c:pt idx="3">
                  <c:v>Dec-2015</c:v>
                </c:pt>
                <c:pt idx="4">
                  <c:v>Mar-2016</c:v>
                </c:pt>
                <c:pt idx="5">
                  <c:v>Jun-2016</c:v>
                </c:pt>
                <c:pt idx="6">
                  <c:v>Sep-2016</c:v>
                </c:pt>
                <c:pt idx="7">
                  <c:v>Dec-2016</c:v>
                </c:pt>
                <c:pt idx="8">
                  <c:v>Mar-2017</c:v>
                </c:pt>
                <c:pt idx="9">
                  <c:v>Jun-2017</c:v>
                </c:pt>
                <c:pt idx="10">
                  <c:v>Sep-2017</c:v>
                </c:pt>
                <c:pt idx="11">
                  <c:v>Dec-2017</c:v>
                </c:pt>
                <c:pt idx="12">
                  <c:v>Mar-2018</c:v>
                </c:pt>
                <c:pt idx="13">
                  <c:v>Jun-2018</c:v>
                </c:pt>
                <c:pt idx="14">
                  <c:v>Sep-2018</c:v>
                </c:pt>
                <c:pt idx="15">
                  <c:v>Dec-2018</c:v>
                </c:pt>
                <c:pt idx="16">
                  <c:v>Mar-2019</c:v>
                </c:pt>
                <c:pt idx="17">
                  <c:v>Jun-2019</c:v>
                </c:pt>
                <c:pt idx="18">
                  <c:v>Sep-2019</c:v>
                </c:pt>
                <c:pt idx="19">
                  <c:v>Dec-2019</c:v>
                </c:pt>
                <c:pt idx="20">
                  <c:v>Mar-2020</c:v>
                </c:pt>
                <c:pt idx="21">
                  <c:v>Jun-2020</c:v>
                </c:pt>
                <c:pt idx="22">
                  <c:v>Sep-2020</c:v>
                </c:pt>
                <c:pt idx="23">
                  <c:v>Dec-2020</c:v>
                </c:pt>
                <c:pt idx="24">
                  <c:v>Mar-2021</c:v>
                </c:pt>
                <c:pt idx="25">
                  <c:v>Jun-2021</c:v>
                </c:pt>
                <c:pt idx="26">
                  <c:v>Sep-2021</c:v>
                </c:pt>
                <c:pt idx="27">
                  <c:v>Dec-2021</c:v>
                </c:pt>
                <c:pt idx="28">
                  <c:v>Mar-2022</c:v>
                </c:pt>
                <c:pt idx="29">
                  <c:v>Jun-2022</c:v>
                </c:pt>
                <c:pt idx="30">
                  <c:v>Sep-2022</c:v>
                </c:pt>
                <c:pt idx="31">
                  <c:v>Dec-2022</c:v>
                </c:pt>
                <c:pt idx="32">
                  <c:v>Mar-2023</c:v>
                </c:pt>
                <c:pt idx="33">
                  <c:v>Jun-2023</c:v>
                </c:pt>
                <c:pt idx="34">
                  <c:v>Sep-2023</c:v>
                </c:pt>
                <c:pt idx="35">
                  <c:v>Dec-2023</c:v>
                </c:pt>
              </c:strCache>
            </c:strRef>
          </c:cat>
          <c:val>
            <c:numRef>
              <c:f>'Net Worth to Assets-Data'!$G$2:$G$37</c:f>
              <c:numCache>
                <c:formatCode>##,##0.00%</c:formatCode>
                <c:ptCount val="36"/>
                <c:pt idx="0">
                  <c:v>0.10591490743330401</c:v>
                </c:pt>
                <c:pt idx="1">
                  <c:v>0.10756931765064499</c:v>
                </c:pt>
                <c:pt idx="2">
                  <c:v>0.108595068976871</c:v>
                </c:pt>
                <c:pt idx="3">
                  <c:v>0.107719947438658</c:v>
                </c:pt>
                <c:pt idx="4">
                  <c:v>0.106268350566604</c:v>
                </c:pt>
                <c:pt idx="5">
                  <c:v>0.107071497520974</c:v>
                </c:pt>
                <c:pt idx="6">
                  <c:v>0.10706361979045501</c:v>
                </c:pt>
                <c:pt idx="7">
                  <c:v>0.107537233318901</c:v>
                </c:pt>
                <c:pt idx="8">
                  <c:v>0.105375134623566</c:v>
                </c:pt>
                <c:pt idx="9">
                  <c:v>0.10652694116360201</c:v>
                </c:pt>
                <c:pt idx="10">
                  <c:v>0.10777286375476799</c:v>
                </c:pt>
                <c:pt idx="11">
                  <c:v>0.108492022551528</c:v>
                </c:pt>
                <c:pt idx="12">
                  <c:v>0.10749701485077701</c:v>
                </c:pt>
                <c:pt idx="13">
                  <c:v>0.108686383052783</c:v>
                </c:pt>
                <c:pt idx="14">
                  <c:v>0.110435064693061</c:v>
                </c:pt>
                <c:pt idx="15">
                  <c:v>0.111400898390562</c:v>
                </c:pt>
                <c:pt idx="16">
                  <c:v>0.10970791607834</c:v>
                </c:pt>
                <c:pt idx="17">
                  <c:v>0.11129487154057099</c:v>
                </c:pt>
                <c:pt idx="18">
                  <c:v>0.11281331518677901</c:v>
                </c:pt>
                <c:pt idx="19">
                  <c:v>0.112536484982731</c:v>
                </c:pt>
                <c:pt idx="20">
                  <c:v>0.109700117448003</c:v>
                </c:pt>
                <c:pt idx="21">
                  <c:v>0.10324986047676001</c:v>
                </c:pt>
                <c:pt idx="22">
                  <c:v>0.103323131526392</c:v>
                </c:pt>
                <c:pt idx="23">
                  <c:v>0.10204073653080099</c:v>
                </c:pt>
                <c:pt idx="24">
                  <c:v>9.8240791757900195E-2</c:v>
                </c:pt>
                <c:pt idx="25">
                  <c:v>9.93422403576152E-2</c:v>
                </c:pt>
                <c:pt idx="26">
                  <c:v>0.10011745205481801</c:v>
                </c:pt>
                <c:pt idx="27">
                  <c:v>0.100420573108485</c:v>
                </c:pt>
                <c:pt idx="28">
                  <c:v>9.98119448238209E-2</c:v>
                </c:pt>
                <c:pt idx="29">
                  <c:v>0.102655723817883</c:v>
                </c:pt>
                <c:pt idx="30">
                  <c:v>0.10417569237402</c:v>
                </c:pt>
                <c:pt idx="31">
                  <c:v>0.105816275923103</c:v>
                </c:pt>
                <c:pt idx="32">
                  <c:v>0.10583751984531301</c:v>
                </c:pt>
                <c:pt idx="33">
                  <c:v>0.10740919179743701</c:v>
                </c:pt>
                <c:pt idx="34">
                  <c:v>0.108704595240912</c:v>
                </c:pt>
                <c:pt idx="35">
                  <c:v>0.108442241848711</c:v>
                </c:pt>
              </c:numCache>
            </c:numRef>
          </c:val>
          <c:smooth val="0"/>
          <c:extLst>
            <c:ext xmlns:c16="http://schemas.microsoft.com/office/drawing/2014/chart" uri="{C3380CC4-5D6E-409C-BE32-E72D297353CC}">
              <c16:uniqueId val="{00000005-7650-F746-80C7-A3BF95A00DFD}"/>
            </c:ext>
          </c:extLst>
        </c:ser>
        <c:ser>
          <c:idx val="6"/>
          <c:order val="6"/>
          <c:tx>
            <c:v>Report: USA 1b+ (PG)</c:v>
          </c:tx>
          <c:spPr>
            <a:ln w="31750" cap="rnd">
              <a:solidFill>
                <a:schemeClr val="accent1">
                  <a:lumMod val="60000"/>
                </a:schemeClr>
              </a:solidFill>
              <a:round/>
            </a:ln>
            <a:effectLst/>
          </c:spPr>
          <c:marker>
            <c:symbol val="none"/>
          </c:marker>
          <c:cat>
            <c:strRef>
              <c:f>'Net Worth to Assets-Data'!$A$2:$A$37</c:f>
              <c:strCache>
                <c:ptCount val="36"/>
                <c:pt idx="0">
                  <c:v>Mar-2015</c:v>
                </c:pt>
                <c:pt idx="1">
                  <c:v>Jun-2015</c:v>
                </c:pt>
                <c:pt idx="2">
                  <c:v>Sep-2015</c:v>
                </c:pt>
                <c:pt idx="3">
                  <c:v>Dec-2015</c:v>
                </c:pt>
                <c:pt idx="4">
                  <c:v>Mar-2016</c:v>
                </c:pt>
                <c:pt idx="5">
                  <c:v>Jun-2016</c:v>
                </c:pt>
                <c:pt idx="6">
                  <c:v>Sep-2016</c:v>
                </c:pt>
                <c:pt idx="7">
                  <c:v>Dec-2016</c:v>
                </c:pt>
                <c:pt idx="8">
                  <c:v>Mar-2017</c:v>
                </c:pt>
                <c:pt idx="9">
                  <c:v>Jun-2017</c:v>
                </c:pt>
                <c:pt idx="10">
                  <c:v>Sep-2017</c:v>
                </c:pt>
                <c:pt idx="11">
                  <c:v>Dec-2017</c:v>
                </c:pt>
                <c:pt idx="12">
                  <c:v>Mar-2018</c:v>
                </c:pt>
                <c:pt idx="13">
                  <c:v>Jun-2018</c:v>
                </c:pt>
                <c:pt idx="14">
                  <c:v>Sep-2018</c:v>
                </c:pt>
                <c:pt idx="15">
                  <c:v>Dec-2018</c:v>
                </c:pt>
                <c:pt idx="16">
                  <c:v>Mar-2019</c:v>
                </c:pt>
                <c:pt idx="17">
                  <c:v>Jun-2019</c:v>
                </c:pt>
                <c:pt idx="18">
                  <c:v>Sep-2019</c:v>
                </c:pt>
                <c:pt idx="19">
                  <c:v>Dec-2019</c:v>
                </c:pt>
                <c:pt idx="20">
                  <c:v>Mar-2020</c:v>
                </c:pt>
                <c:pt idx="21">
                  <c:v>Jun-2020</c:v>
                </c:pt>
                <c:pt idx="22">
                  <c:v>Sep-2020</c:v>
                </c:pt>
                <c:pt idx="23">
                  <c:v>Dec-2020</c:v>
                </c:pt>
                <c:pt idx="24">
                  <c:v>Mar-2021</c:v>
                </c:pt>
                <c:pt idx="25">
                  <c:v>Jun-2021</c:v>
                </c:pt>
                <c:pt idx="26">
                  <c:v>Sep-2021</c:v>
                </c:pt>
                <c:pt idx="27">
                  <c:v>Dec-2021</c:v>
                </c:pt>
                <c:pt idx="28">
                  <c:v>Mar-2022</c:v>
                </c:pt>
                <c:pt idx="29">
                  <c:v>Jun-2022</c:v>
                </c:pt>
                <c:pt idx="30">
                  <c:v>Sep-2022</c:v>
                </c:pt>
                <c:pt idx="31">
                  <c:v>Dec-2022</c:v>
                </c:pt>
                <c:pt idx="32">
                  <c:v>Mar-2023</c:v>
                </c:pt>
                <c:pt idx="33">
                  <c:v>Jun-2023</c:v>
                </c:pt>
                <c:pt idx="34">
                  <c:v>Sep-2023</c:v>
                </c:pt>
                <c:pt idx="35">
                  <c:v>Dec-2023</c:v>
                </c:pt>
              </c:strCache>
            </c:strRef>
          </c:cat>
          <c:val>
            <c:numRef>
              <c:f>'Net Worth to Assets-Data'!$H$2:$H$37</c:f>
              <c:numCache>
                <c:formatCode>##,##0.00%</c:formatCode>
                <c:ptCount val="36"/>
                <c:pt idx="0">
                  <c:v>0.106553566408557</c:v>
                </c:pt>
                <c:pt idx="1">
                  <c:v>0.107616176904717</c:v>
                </c:pt>
                <c:pt idx="2">
                  <c:v>0.108134725297827</c:v>
                </c:pt>
                <c:pt idx="3">
                  <c:v>0.107693282135341</c:v>
                </c:pt>
                <c:pt idx="4">
                  <c:v>0.106419759821562</c:v>
                </c:pt>
                <c:pt idx="5">
                  <c:v>0.107122260976767</c:v>
                </c:pt>
                <c:pt idx="6">
                  <c:v>0.10714355256121399</c:v>
                </c:pt>
                <c:pt idx="7">
                  <c:v>0.10767498998066199</c:v>
                </c:pt>
                <c:pt idx="8">
                  <c:v>0.105909814936931</c:v>
                </c:pt>
                <c:pt idx="9">
                  <c:v>0.10704840249318499</c:v>
                </c:pt>
                <c:pt idx="10">
                  <c:v>0.108057043376854</c:v>
                </c:pt>
                <c:pt idx="11">
                  <c:v>0.10868765073284201</c:v>
                </c:pt>
                <c:pt idx="12">
                  <c:v>0.108360666143099</c:v>
                </c:pt>
                <c:pt idx="13">
                  <c:v>0.10960924959137</c:v>
                </c:pt>
                <c:pt idx="14">
                  <c:v>0.11102382586147801</c:v>
                </c:pt>
                <c:pt idx="15">
                  <c:v>0.111891641487033</c:v>
                </c:pt>
                <c:pt idx="16">
                  <c:v>0.110293573595266</c:v>
                </c:pt>
                <c:pt idx="17">
                  <c:v>0.111531665845625</c:v>
                </c:pt>
                <c:pt idx="18">
                  <c:v>0.11241691816187201</c:v>
                </c:pt>
                <c:pt idx="19">
                  <c:v>0.112317409395639</c:v>
                </c:pt>
                <c:pt idx="20">
                  <c:v>0.10829899044018899</c:v>
                </c:pt>
                <c:pt idx="21">
                  <c:v>0.10323572572494</c:v>
                </c:pt>
                <c:pt idx="22">
                  <c:v>0.102983414284591</c:v>
                </c:pt>
                <c:pt idx="23">
                  <c:v>0.101968667322307</c:v>
                </c:pt>
                <c:pt idx="24">
                  <c:v>9.9510713110131502E-2</c:v>
                </c:pt>
                <c:pt idx="25">
                  <c:v>0.101202028482824</c:v>
                </c:pt>
                <c:pt idx="26">
                  <c:v>0.101782527666372</c:v>
                </c:pt>
                <c:pt idx="27">
                  <c:v>0.102213636557104</c:v>
                </c:pt>
                <c:pt idx="28">
                  <c:v>0.10176264759414499</c:v>
                </c:pt>
                <c:pt idx="29">
                  <c:v>0.103752384603708</c:v>
                </c:pt>
                <c:pt idx="30">
                  <c:v>0.10554834081006501</c:v>
                </c:pt>
                <c:pt idx="31">
                  <c:v>0.106864828319685</c:v>
                </c:pt>
                <c:pt idx="32">
                  <c:v>0.106676332490272</c:v>
                </c:pt>
                <c:pt idx="33">
                  <c:v>0.1080499887265</c:v>
                </c:pt>
                <c:pt idx="34">
                  <c:v>0.109030682678395</c:v>
                </c:pt>
                <c:pt idx="35">
                  <c:v>0.107653868692587</c:v>
                </c:pt>
              </c:numCache>
            </c:numRef>
          </c:val>
          <c:smooth val="0"/>
          <c:extLst>
            <c:ext xmlns:c16="http://schemas.microsoft.com/office/drawing/2014/chart" uri="{C3380CC4-5D6E-409C-BE32-E72D297353CC}">
              <c16:uniqueId val="{00000006-7650-F746-80C7-A3BF95A00DFD}"/>
            </c:ext>
          </c:extLst>
        </c:ser>
        <c:dLbls>
          <c:showLegendKey val="0"/>
          <c:showVal val="0"/>
          <c:showCatName val="0"/>
          <c:showSerName val="0"/>
          <c:showPercent val="0"/>
          <c:showBubbleSize val="0"/>
        </c:dLbls>
        <c:smooth val="0"/>
        <c:axId val="89057175"/>
        <c:axId val="89057176"/>
      </c:lineChart>
      <c:catAx>
        <c:axId val="890571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76"/>
        <c:crosses val="autoZero"/>
        <c:auto val="1"/>
        <c:lblAlgn val="ctr"/>
        <c:lblOffset val="100"/>
        <c:noMultiLvlLbl val="0"/>
      </c:catAx>
      <c:valAx>
        <c:axId val="89057176"/>
        <c:scaling>
          <c:orientation val="minMax"/>
          <c:max val="0.17"/>
          <c:min val="0.09"/>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a:t>Net worth by assets</a:t>
            </a:r>
          </a:p>
        </c:rich>
      </c:tx>
      <c:overlay val="0"/>
      <c:spPr>
        <a:noFill/>
        <a:ln>
          <a:noFill/>
        </a:ln>
        <a:effectLst/>
      </c:spPr>
    </c:title>
    <c:autoTitleDeleted val="0"/>
    <c:plotArea>
      <c:layout/>
      <c:scatterChart>
        <c:scatterStyle val="lineMarker"/>
        <c:varyColors val="0"/>
        <c:ser>
          <c:idx val="0"/>
          <c:order val="0"/>
          <c:tx>
            <c:v>Report: USA under 20m (PG)</c:v>
          </c:tx>
          <c:spPr>
            <a:ln w="31750" cap="rnd">
              <a:noFill/>
              <a:round/>
            </a:ln>
            <a:effectLst/>
          </c:spPr>
          <c:marker>
            <c:symbol val="circle"/>
            <c:size val="5"/>
          </c:marker>
          <c:xVal>
            <c:numRef>
              <c:f>'Net worth by assets-Data'!$B$2</c:f>
              <c:numCache>
                <c:formatCode>\$##,##0</c:formatCode>
                <c:ptCount val="1"/>
                <c:pt idx="0">
                  <c:v>1003135</c:v>
                </c:pt>
              </c:numCache>
            </c:numRef>
          </c:xVal>
          <c:yVal>
            <c:numRef>
              <c:f>'Net worth by assets-Data'!$C$2</c:f>
              <c:numCache>
                <c:formatCode>##,##0.00%</c:formatCode>
                <c:ptCount val="1"/>
                <c:pt idx="0">
                  <c:v>7.6399999999999996E-2</c:v>
                </c:pt>
              </c:numCache>
            </c:numRef>
          </c:yVal>
          <c:smooth val="0"/>
          <c:extLst>
            <c:ext xmlns:c16="http://schemas.microsoft.com/office/drawing/2014/chart" uri="{C3380CC4-5D6E-409C-BE32-E72D297353CC}">
              <c16:uniqueId val="{00000000-5800-204A-AEF3-12ADA327F251}"/>
            </c:ext>
          </c:extLst>
        </c:ser>
        <c:ser>
          <c:idx val="1"/>
          <c:order val="1"/>
          <c:tx>
            <c:v>Other Institutions</c:v>
          </c:tx>
          <c:spPr>
            <a:ln w="31750" cap="rnd">
              <a:noFill/>
              <a:round/>
            </a:ln>
            <a:effectLst/>
          </c:spPr>
          <c:marker>
            <c:symbol val="circle"/>
            <c:size val="5"/>
          </c:marker>
          <c:trendline>
            <c:trendlineType val="log"/>
            <c:dispRSqr val="0"/>
            <c:dispEq val="0"/>
          </c:trendline>
          <c:xVal>
            <c:numRef>
              <c:f>'Net worth by assets-Data'!$B$3:$B$4711</c:f>
              <c:numCache>
                <c:formatCode>\$##,##0</c:formatCode>
                <c:ptCount val="4709"/>
                <c:pt idx="0">
                  <c:v>1004930</c:v>
                </c:pt>
                <c:pt idx="1">
                  <c:v>1012652</c:v>
                </c:pt>
                <c:pt idx="2">
                  <c:v>1014583</c:v>
                </c:pt>
                <c:pt idx="3">
                  <c:v>1025789</c:v>
                </c:pt>
                <c:pt idx="4">
                  <c:v>1032655</c:v>
                </c:pt>
                <c:pt idx="5">
                  <c:v>1037710</c:v>
                </c:pt>
                <c:pt idx="6">
                  <c:v>1042892</c:v>
                </c:pt>
                <c:pt idx="7">
                  <c:v>1054249</c:v>
                </c:pt>
                <c:pt idx="8">
                  <c:v>1065292</c:v>
                </c:pt>
                <c:pt idx="9">
                  <c:v>1065862</c:v>
                </c:pt>
                <c:pt idx="10">
                  <c:v>1080911</c:v>
                </c:pt>
                <c:pt idx="11">
                  <c:v>1089100</c:v>
                </c:pt>
                <c:pt idx="12">
                  <c:v>1102849</c:v>
                </c:pt>
                <c:pt idx="13">
                  <c:v>1116152</c:v>
                </c:pt>
                <c:pt idx="14">
                  <c:v>1119763</c:v>
                </c:pt>
                <c:pt idx="15">
                  <c:v>1130693</c:v>
                </c:pt>
                <c:pt idx="16">
                  <c:v>1146329</c:v>
                </c:pt>
                <c:pt idx="17">
                  <c:v>1149983</c:v>
                </c:pt>
                <c:pt idx="18">
                  <c:v>1170886</c:v>
                </c:pt>
                <c:pt idx="19">
                  <c:v>1177090</c:v>
                </c:pt>
                <c:pt idx="20">
                  <c:v>1182360</c:v>
                </c:pt>
                <c:pt idx="21">
                  <c:v>1188587</c:v>
                </c:pt>
                <c:pt idx="22">
                  <c:v>1200257</c:v>
                </c:pt>
                <c:pt idx="23">
                  <c:v>1208850</c:v>
                </c:pt>
                <c:pt idx="24">
                  <c:v>1212455</c:v>
                </c:pt>
                <c:pt idx="25">
                  <c:v>1216044</c:v>
                </c:pt>
                <c:pt idx="26">
                  <c:v>1217733</c:v>
                </c:pt>
                <c:pt idx="27">
                  <c:v>1225757</c:v>
                </c:pt>
                <c:pt idx="28">
                  <c:v>1229844</c:v>
                </c:pt>
                <c:pt idx="29">
                  <c:v>1234887</c:v>
                </c:pt>
                <c:pt idx="30">
                  <c:v>1238221</c:v>
                </c:pt>
                <c:pt idx="31">
                  <c:v>1253537</c:v>
                </c:pt>
                <c:pt idx="32">
                  <c:v>1258757</c:v>
                </c:pt>
                <c:pt idx="33">
                  <c:v>1268475</c:v>
                </c:pt>
                <c:pt idx="34">
                  <c:v>1271262</c:v>
                </c:pt>
                <c:pt idx="35">
                  <c:v>1285175</c:v>
                </c:pt>
                <c:pt idx="36">
                  <c:v>1301621</c:v>
                </c:pt>
                <c:pt idx="37">
                  <c:v>1302510</c:v>
                </c:pt>
                <c:pt idx="38">
                  <c:v>1304799</c:v>
                </c:pt>
                <c:pt idx="39">
                  <c:v>1306767</c:v>
                </c:pt>
                <c:pt idx="40">
                  <c:v>1315744</c:v>
                </c:pt>
                <c:pt idx="41">
                  <c:v>1317565</c:v>
                </c:pt>
                <c:pt idx="42">
                  <c:v>1321097</c:v>
                </c:pt>
                <c:pt idx="43">
                  <c:v>1323298</c:v>
                </c:pt>
                <c:pt idx="44">
                  <c:v>1340637</c:v>
                </c:pt>
                <c:pt idx="45">
                  <c:v>1341212</c:v>
                </c:pt>
                <c:pt idx="46">
                  <c:v>1341302</c:v>
                </c:pt>
                <c:pt idx="47">
                  <c:v>1349657</c:v>
                </c:pt>
                <c:pt idx="48">
                  <c:v>1355090</c:v>
                </c:pt>
                <c:pt idx="49">
                  <c:v>1362279</c:v>
                </c:pt>
                <c:pt idx="50">
                  <c:v>1377474</c:v>
                </c:pt>
                <c:pt idx="51">
                  <c:v>1382113</c:v>
                </c:pt>
                <c:pt idx="52">
                  <c:v>1382917</c:v>
                </c:pt>
                <c:pt idx="53">
                  <c:v>1409005</c:v>
                </c:pt>
                <c:pt idx="54">
                  <c:v>1411271</c:v>
                </c:pt>
                <c:pt idx="55">
                  <c:v>1417072</c:v>
                </c:pt>
                <c:pt idx="56">
                  <c:v>1418789</c:v>
                </c:pt>
                <c:pt idx="57">
                  <c:v>1418834</c:v>
                </c:pt>
                <c:pt idx="58">
                  <c:v>1459469</c:v>
                </c:pt>
                <c:pt idx="59">
                  <c:v>1476234</c:v>
                </c:pt>
                <c:pt idx="60">
                  <c:v>1488650</c:v>
                </c:pt>
                <c:pt idx="61">
                  <c:v>1496350</c:v>
                </c:pt>
                <c:pt idx="62">
                  <c:v>1505865</c:v>
                </c:pt>
                <c:pt idx="63">
                  <c:v>1511524</c:v>
                </c:pt>
                <c:pt idx="64">
                  <c:v>1572254</c:v>
                </c:pt>
                <c:pt idx="65">
                  <c:v>1573715</c:v>
                </c:pt>
                <c:pt idx="66">
                  <c:v>1584304</c:v>
                </c:pt>
                <c:pt idx="67">
                  <c:v>1592106</c:v>
                </c:pt>
                <c:pt idx="68">
                  <c:v>1596271</c:v>
                </c:pt>
                <c:pt idx="69">
                  <c:v>1614915</c:v>
                </c:pt>
                <c:pt idx="70">
                  <c:v>1615731</c:v>
                </c:pt>
                <c:pt idx="71">
                  <c:v>1623320</c:v>
                </c:pt>
                <c:pt idx="72">
                  <c:v>1645804</c:v>
                </c:pt>
                <c:pt idx="73">
                  <c:v>1649322</c:v>
                </c:pt>
                <c:pt idx="74">
                  <c:v>1656395</c:v>
                </c:pt>
                <c:pt idx="75">
                  <c:v>1659485</c:v>
                </c:pt>
                <c:pt idx="76">
                  <c:v>1688240</c:v>
                </c:pt>
                <c:pt idx="77">
                  <c:v>1690671</c:v>
                </c:pt>
                <c:pt idx="78">
                  <c:v>1695571</c:v>
                </c:pt>
                <c:pt idx="79">
                  <c:v>1701044</c:v>
                </c:pt>
                <c:pt idx="80">
                  <c:v>1711214</c:v>
                </c:pt>
                <c:pt idx="81">
                  <c:v>1721635</c:v>
                </c:pt>
                <c:pt idx="82">
                  <c:v>1735891</c:v>
                </c:pt>
                <c:pt idx="83">
                  <c:v>1744859</c:v>
                </c:pt>
                <c:pt idx="84">
                  <c:v>1755140</c:v>
                </c:pt>
                <c:pt idx="85">
                  <c:v>1763791</c:v>
                </c:pt>
                <c:pt idx="86">
                  <c:v>1791177</c:v>
                </c:pt>
                <c:pt idx="87">
                  <c:v>1792006</c:v>
                </c:pt>
                <c:pt idx="88">
                  <c:v>1799276</c:v>
                </c:pt>
                <c:pt idx="89">
                  <c:v>1801294</c:v>
                </c:pt>
                <c:pt idx="90">
                  <c:v>1803282</c:v>
                </c:pt>
                <c:pt idx="91">
                  <c:v>1810399</c:v>
                </c:pt>
                <c:pt idx="92">
                  <c:v>1814454</c:v>
                </c:pt>
                <c:pt idx="93">
                  <c:v>1834529</c:v>
                </c:pt>
                <c:pt idx="94">
                  <c:v>1849336</c:v>
                </c:pt>
                <c:pt idx="95">
                  <c:v>1857216</c:v>
                </c:pt>
                <c:pt idx="96">
                  <c:v>1857647</c:v>
                </c:pt>
                <c:pt idx="97">
                  <c:v>1865344</c:v>
                </c:pt>
                <c:pt idx="98">
                  <c:v>1876836</c:v>
                </c:pt>
                <c:pt idx="99">
                  <c:v>1889520</c:v>
                </c:pt>
                <c:pt idx="100">
                  <c:v>1921375</c:v>
                </c:pt>
                <c:pt idx="101">
                  <c:v>1953785</c:v>
                </c:pt>
                <c:pt idx="102">
                  <c:v>1967825</c:v>
                </c:pt>
                <c:pt idx="103">
                  <c:v>1986164</c:v>
                </c:pt>
                <c:pt idx="104">
                  <c:v>2000147</c:v>
                </c:pt>
                <c:pt idx="105">
                  <c:v>2000778</c:v>
                </c:pt>
                <c:pt idx="106">
                  <c:v>2001313</c:v>
                </c:pt>
                <c:pt idx="107">
                  <c:v>2001807</c:v>
                </c:pt>
                <c:pt idx="108">
                  <c:v>2003832</c:v>
                </c:pt>
                <c:pt idx="109">
                  <c:v>2007975</c:v>
                </c:pt>
                <c:pt idx="110">
                  <c:v>2018428</c:v>
                </c:pt>
                <c:pt idx="111">
                  <c:v>2036311</c:v>
                </c:pt>
                <c:pt idx="112">
                  <c:v>2039246</c:v>
                </c:pt>
                <c:pt idx="113">
                  <c:v>2039872</c:v>
                </c:pt>
                <c:pt idx="114">
                  <c:v>2052573</c:v>
                </c:pt>
                <c:pt idx="115">
                  <c:v>2068345</c:v>
                </c:pt>
                <c:pt idx="116">
                  <c:v>2079641</c:v>
                </c:pt>
                <c:pt idx="117">
                  <c:v>2081117</c:v>
                </c:pt>
                <c:pt idx="118">
                  <c:v>2085063</c:v>
                </c:pt>
                <c:pt idx="119">
                  <c:v>2090553</c:v>
                </c:pt>
                <c:pt idx="120">
                  <c:v>2100208</c:v>
                </c:pt>
                <c:pt idx="121">
                  <c:v>2101608</c:v>
                </c:pt>
                <c:pt idx="122">
                  <c:v>2110489</c:v>
                </c:pt>
                <c:pt idx="123">
                  <c:v>2128755</c:v>
                </c:pt>
                <c:pt idx="124">
                  <c:v>2135642</c:v>
                </c:pt>
                <c:pt idx="125">
                  <c:v>2143579</c:v>
                </c:pt>
                <c:pt idx="126">
                  <c:v>2167901</c:v>
                </c:pt>
                <c:pt idx="127">
                  <c:v>2187281</c:v>
                </c:pt>
                <c:pt idx="128">
                  <c:v>2233572</c:v>
                </c:pt>
                <c:pt idx="129">
                  <c:v>2236939</c:v>
                </c:pt>
                <c:pt idx="130">
                  <c:v>2261335</c:v>
                </c:pt>
                <c:pt idx="131">
                  <c:v>2262008</c:v>
                </c:pt>
                <c:pt idx="132">
                  <c:v>2263877</c:v>
                </c:pt>
                <c:pt idx="133">
                  <c:v>2267635</c:v>
                </c:pt>
                <c:pt idx="134">
                  <c:v>2269493</c:v>
                </c:pt>
                <c:pt idx="135">
                  <c:v>2280430</c:v>
                </c:pt>
                <c:pt idx="136">
                  <c:v>2282339</c:v>
                </c:pt>
                <c:pt idx="137">
                  <c:v>2302822</c:v>
                </c:pt>
                <c:pt idx="138">
                  <c:v>2309770</c:v>
                </c:pt>
                <c:pt idx="139">
                  <c:v>2321725</c:v>
                </c:pt>
                <c:pt idx="140">
                  <c:v>2324632</c:v>
                </c:pt>
                <c:pt idx="141">
                  <c:v>2335279</c:v>
                </c:pt>
                <c:pt idx="142">
                  <c:v>2361691</c:v>
                </c:pt>
                <c:pt idx="143">
                  <c:v>2362425</c:v>
                </c:pt>
                <c:pt idx="144">
                  <c:v>2367020</c:v>
                </c:pt>
                <c:pt idx="145">
                  <c:v>2368143</c:v>
                </c:pt>
                <c:pt idx="146">
                  <c:v>2383354</c:v>
                </c:pt>
                <c:pt idx="147">
                  <c:v>2390860</c:v>
                </c:pt>
                <c:pt idx="148">
                  <c:v>2400241</c:v>
                </c:pt>
                <c:pt idx="149">
                  <c:v>2417932</c:v>
                </c:pt>
                <c:pt idx="150">
                  <c:v>2430277</c:v>
                </c:pt>
                <c:pt idx="151">
                  <c:v>2455312</c:v>
                </c:pt>
                <c:pt idx="152">
                  <c:v>2481058</c:v>
                </c:pt>
                <c:pt idx="153">
                  <c:v>2483062</c:v>
                </c:pt>
                <c:pt idx="154">
                  <c:v>2500283</c:v>
                </c:pt>
                <c:pt idx="155">
                  <c:v>2503294</c:v>
                </c:pt>
                <c:pt idx="156">
                  <c:v>2521544</c:v>
                </c:pt>
                <c:pt idx="157">
                  <c:v>2521662</c:v>
                </c:pt>
                <c:pt idx="158">
                  <c:v>2521970</c:v>
                </c:pt>
                <c:pt idx="159">
                  <c:v>2525544</c:v>
                </c:pt>
                <c:pt idx="160">
                  <c:v>2536703</c:v>
                </c:pt>
                <c:pt idx="161">
                  <c:v>2536766</c:v>
                </c:pt>
                <c:pt idx="162">
                  <c:v>2559587</c:v>
                </c:pt>
                <c:pt idx="163">
                  <c:v>2560212</c:v>
                </c:pt>
                <c:pt idx="164">
                  <c:v>2571280</c:v>
                </c:pt>
                <c:pt idx="165">
                  <c:v>2581899</c:v>
                </c:pt>
                <c:pt idx="166">
                  <c:v>2592627</c:v>
                </c:pt>
                <c:pt idx="167">
                  <c:v>2600777</c:v>
                </c:pt>
                <c:pt idx="168">
                  <c:v>2615981</c:v>
                </c:pt>
                <c:pt idx="169">
                  <c:v>2623671</c:v>
                </c:pt>
                <c:pt idx="170">
                  <c:v>2644989</c:v>
                </c:pt>
                <c:pt idx="171">
                  <c:v>2678912</c:v>
                </c:pt>
                <c:pt idx="172">
                  <c:v>2680272</c:v>
                </c:pt>
                <c:pt idx="173">
                  <c:v>2703357</c:v>
                </c:pt>
                <c:pt idx="174">
                  <c:v>2703732</c:v>
                </c:pt>
                <c:pt idx="175">
                  <c:v>2704847</c:v>
                </c:pt>
                <c:pt idx="176">
                  <c:v>2705862</c:v>
                </c:pt>
                <c:pt idx="177">
                  <c:v>2708235</c:v>
                </c:pt>
                <c:pt idx="178">
                  <c:v>2752317</c:v>
                </c:pt>
                <c:pt idx="179">
                  <c:v>2762041</c:v>
                </c:pt>
                <c:pt idx="180">
                  <c:v>2765452</c:v>
                </c:pt>
                <c:pt idx="181">
                  <c:v>2770547</c:v>
                </c:pt>
                <c:pt idx="182">
                  <c:v>2776204</c:v>
                </c:pt>
                <c:pt idx="183">
                  <c:v>2780471</c:v>
                </c:pt>
                <c:pt idx="184">
                  <c:v>2788630</c:v>
                </c:pt>
                <c:pt idx="185">
                  <c:v>2808493</c:v>
                </c:pt>
                <c:pt idx="186">
                  <c:v>2818371</c:v>
                </c:pt>
                <c:pt idx="187">
                  <c:v>2820683</c:v>
                </c:pt>
                <c:pt idx="188">
                  <c:v>2840105</c:v>
                </c:pt>
                <c:pt idx="189">
                  <c:v>2852653</c:v>
                </c:pt>
                <c:pt idx="190">
                  <c:v>2879548</c:v>
                </c:pt>
                <c:pt idx="191">
                  <c:v>2889662</c:v>
                </c:pt>
                <c:pt idx="192">
                  <c:v>2889744</c:v>
                </c:pt>
                <c:pt idx="193">
                  <c:v>2932399</c:v>
                </c:pt>
                <c:pt idx="194">
                  <c:v>2935556</c:v>
                </c:pt>
                <c:pt idx="195">
                  <c:v>2957123</c:v>
                </c:pt>
                <c:pt idx="196">
                  <c:v>2971573</c:v>
                </c:pt>
                <c:pt idx="197">
                  <c:v>2976882</c:v>
                </c:pt>
                <c:pt idx="198">
                  <c:v>2987033</c:v>
                </c:pt>
                <c:pt idx="199">
                  <c:v>3020783</c:v>
                </c:pt>
                <c:pt idx="200">
                  <c:v>3022319</c:v>
                </c:pt>
                <c:pt idx="201">
                  <c:v>3051524</c:v>
                </c:pt>
                <c:pt idx="202">
                  <c:v>3053158</c:v>
                </c:pt>
                <c:pt idx="203">
                  <c:v>3086656</c:v>
                </c:pt>
                <c:pt idx="204">
                  <c:v>3086871</c:v>
                </c:pt>
                <c:pt idx="205">
                  <c:v>3094050</c:v>
                </c:pt>
                <c:pt idx="206">
                  <c:v>3094874</c:v>
                </c:pt>
                <c:pt idx="207">
                  <c:v>3097065</c:v>
                </c:pt>
                <c:pt idx="208">
                  <c:v>3098253</c:v>
                </c:pt>
                <c:pt idx="209">
                  <c:v>3100550</c:v>
                </c:pt>
                <c:pt idx="210">
                  <c:v>3106684</c:v>
                </c:pt>
                <c:pt idx="211">
                  <c:v>3127116</c:v>
                </c:pt>
                <c:pt idx="212">
                  <c:v>3130048</c:v>
                </c:pt>
                <c:pt idx="213">
                  <c:v>3135627</c:v>
                </c:pt>
                <c:pt idx="214">
                  <c:v>3146143</c:v>
                </c:pt>
                <c:pt idx="215">
                  <c:v>3158714</c:v>
                </c:pt>
                <c:pt idx="216">
                  <c:v>3161732</c:v>
                </c:pt>
                <c:pt idx="217">
                  <c:v>3189160</c:v>
                </c:pt>
                <c:pt idx="218">
                  <c:v>3189538</c:v>
                </c:pt>
                <c:pt idx="219">
                  <c:v>3205115</c:v>
                </c:pt>
                <c:pt idx="220">
                  <c:v>3210769</c:v>
                </c:pt>
                <c:pt idx="221">
                  <c:v>3217569</c:v>
                </c:pt>
                <c:pt idx="222">
                  <c:v>3220764</c:v>
                </c:pt>
                <c:pt idx="223">
                  <c:v>3259780</c:v>
                </c:pt>
                <c:pt idx="224">
                  <c:v>3262856</c:v>
                </c:pt>
                <c:pt idx="225">
                  <c:v>3274688</c:v>
                </c:pt>
                <c:pt idx="226">
                  <c:v>3299526</c:v>
                </c:pt>
                <c:pt idx="227">
                  <c:v>3314317</c:v>
                </c:pt>
                <c:pt idx="228">
                  <c:v>3317503</c:v>
                </c:pt>
                <c:pt idx="229">
                  <c:v>3320441</c:v>
                </c:pt>
                <c:pt idx="230">
                  <c:v>3391708</c:v>
                </c:pt>
                <c:pt idx="231">
                  <c:v>3396504</c:v>
                </c:pt>
                <c:pt idx="232">
                  <c:v>3402915</c:v>
                </c:pt>
                <c:pt idx="233">
                  <c:v>3403692</c:v>
                </c:pt>
                <c:pt idx="234">
                  <c:v>3411212</c:v>
                </c:pt>
                <c:pt idx="235">
                  <c:v>3421089</c:v>
                </c:pt>
                <c:pt idx="236">
                  <c:v>3425396</c:v>
                </c:pt>
                <c:pt idx="237">
                  <c:v>3449205</c:v>
                </c:pt>
                <c:pt idx="238">
                  <c:v>3460698</c:v>
                </c:pt>
                <c:pt idx="239">
                  <c:v>3464256</c:v>
                </c:pt>
                <c:pt idx="240">
                  <c:v>3478170</c:v>
                </c:pt>
                <c:pt idx="241">
                  <c:v>3492087</c:v>
                </c:pt>
                <c:pt idx="242">
                  <c:v>3493068</c:v>
                </c:pt>
                <c:pt idx="243">
                  <c:v>3512448</c:v>
                </c:pt>
                <c:pt idx="244">
                  <c:v>3531697</c:v>
                </c:pt>
                <c:pt idx="245">
                  <c:v>3536484</c:v>
                </c:pt>
                <c:pt idx="246">
                  <c:v>3551445</c:v>
                </c:pt>
                <c:pt idx="247">
                  <c:v>3557998</c:v>
                </c:pt>
                <c:pt idx="248">
                  <c:v>3580372</c:v>
                </c:pt>
                <c:pt idx="249">
                  <c:v>3586961</c:v>
                </c:pt>
                <c:pt idx="250">
                  <c:v>3588214</c:v>
                </c:pt>
                <c:pt idx="251">
                  <c:v>3603872</c:v>
                </c:pt>
                <c:pt idx="252">
                  <c:v>3610117</c:v>
                </c:pt>
                <c:pt idx="253">
                  <c:v>3659396</c:v>
                </c:pt>
                <c:pt idx="254">
                  <c:v>3664918</c:v>
                </c:pt>
                <c:pt idx="255">
                  <c:v>3669137</c:v>
                </c:pt>
                <c:pt idx="256">
                  <c:v>3688847</c:v>
                </c:pt>
                <c:pt idx="257">
                  <c:v>3697814</c:v>
                </c:pt>
                <c:pt idx="258">
                  <c:v>3715210</c:v>
                </c:pt>
                <c:pt idx="259">
                  <c:v>3735713</c:v>
                </c:pt>
                <c:pt idx="260">
                  <c:v>3759795</c:v>
                </c:pt>
                <c:pt idx="261">
                  <c:v>3760015</c:v>
                </c:pt>
                <c:pt idx="262">
                  <c:v>3766092</c:v>
                </c:pt>
                <c:pt idx="263">
                  <c:v>3794793</c:v>
                </c:pt>
                <c:pt idx="264">
                  <c:v>3823613</c:v>
                </c:pt>
                <c:pt idx="265">
                  <c:v>3828397</c:v>
                </c:pt>
                <c:pt idx="266">
                  <c:v>3849661</c:v>
                </c:pt>
                <c:pt idx="267">
                  <c:v>3855737</c:v>
                </c:pt>
                <c:pt idx="268">
                  <c:v>3860437</c:v>
                </c:pt>
                <c:pt idx="269">
                  <c:v>3874917</c:v>
                </c:pt>
                <c:pt idx="270">
                  <c:v>3881631</c:v>
                </c:pt>
                <c:pt idx="271">
                  <c:v>3889964</c:v>
                </c:pt>
                <c:pt idx="272">
                  <c:v>3899072</c:v>
                </c:pt>
                <c:pt idx="273">
                  <c:v>3908460</c:v>
                </c:pt>
                <c:pt idx="274">
                  <c:v>3909154</c:v>
                </c:pt>
                <c:pt idx="275">
                  <c:v>3950282</c:v>
                </c:pt>
                <c:pt idx="276">
                  <c:v>3952935</c:v>
                </c:pt>
                <c:pt idx="277">
                  <c:v>3969238</c:v>
                </c:pt>
                <c:pt idx="278">
                  <c:v>3983197</c:v>
                </c:pt>
                <c:pt idx="279">
                  <c:v>4018734</c:v>
                </c:pt>
                <c:pt idx="280">
                  <c:v>4029371</c:v>
                </c:pt>
                <c:pt idx="281">
                  <c:v>4044847</c:v>
                </c:pt>
                <c:pt idx="282">
                  <c:v>4061623</c:v>
                </c:pt>
                <c:pt idx="283">
                  <c:v>4069734</c:v>
                </c:pt>
                <c:pt idx="284">
                  <c:v>4081527</c:v>
                </c:pt>
                <c:pt idx="285">
                  <c:v>4081533</c:v>
                </c:pt>
                <c:pt idx="286">
                  <c:v>4082199</c:v>
                </c:pt>
                <c:pt idx="287">
                  <c:v>4106053</c:v>
                </c:pt>
                <c:pt idx="288">
                  <c:v>4110708</c:v>
                </c:pt>
                <c:pt idx="289">
                  <c:v>4114399</c:v>
                </c:pt>
                <c:pt idx="290">
                  <c:v>4117579</c:v>
                </c:pt>
                <c:pt idx="291">
                  <c:v>4166061</c:v>
                </c:pt>
                <c:pt idx="292">
                  <c:v>4168199</c:v>
                </c:pt>
                <c:pt idx="293">
                  <c:v>4170488</c:v>
                </c:pt>
                <c:pt idx="294">
                  <c:v>4171287</c:v>
                </c:pt>
                <c:pt idx="295">
                  <c:v>4194626</c:v>
                </c:pt>
                <c:pt idx="296">
                  <c:v>4222341</c:v>
                </c:pt>
                <c:pt idx="297">
                  <c:v>4233838</c:v>
                </c:pt>
                <c:pt idx="298">
                  <c:v>4244152</c:v>
                </c:pt>
                <c:pt idx="299">
                  <c:v>4276394</c:v>
                </c:pt>
                <c:pt idx="300">
                  <c:v>4321773</c:v>
                </c:pt>
                <c:pt idx="301">
                  <c:v>4322853</c:v>
                </c:pt>
                <c:pt idx="302">
                  <c:v>4327737</c:v>
                </c:pt>
                <c:pt idx="303">
                  <c:v>4337624</c:v>
                </c:pt>
                <c:pt idx="304">
                  <c:v>4351901</c:v>
                </c:pt>
                <c:pt idx="305">
                  <c:v>4357704</c:v>
                </c:pt>
                <c:pt idx="306">
                  <c:v>4379563</c:v>
                </c:pt>
                <c:pt idx="307">
                  <c:v>4384003</c:v>
                </c:pt>
                <c:pt idx="308">
                  <c:v>4384618</c:v>
                </c:pt>
                <c:pt idx="309">
                  <c:v>4394168</c:v>
                </c:pt>
                <c:pt idx="310">
                  <c:v>4394955</c:v>
                </c:pt>
                <c:pt idx="311">
                  <c:v>4408693</c:v>
                </c:pt>
                <c:pt idx="312">
                  <c:v>4418077</c:v>
                </c:pt>
                <c:pt idx="313">
                  <c:v>4457622</c:v>
                </c:pt>
                <c:pt idx="314">
                  <c:v>4472345</c:v>
                </c:pt>
                <c:pt idx="315">
                  <c:v>4472493</c:v>
                </c:pt>
                <c:pt idx="316">
                  <c:v>4485372</c:v>
                </c:pt>
                <c:pt idx="317">
                  <c:v>4492027</c:v>
                </c:pt>
                <c:pt idx="318">
                  <c:v>4515611</c:v>
                </c:pt>
                <c:pt idx="319">
                  <c:v>4516521</c:v>
                </c:pt>
                <c:pt idx="320">
                  <c:v>4550335</c:v>
                </c:pt>
                <c:pt idx="321">
                  <c:v>4557730</c:v>
                </c:pt>
                <c:pt idx="322">
                  <c:v>4558324</c:v>
                </c:pt>
                <c:pt idx="323">
                  <c:v>4559010</c:v>
                </c:pt>
                <c:pt idx="324">
                  <c:v>4561661</c:v>
                </c:pt>
                <c:pt idx="325">
                  <c:v>4579064</c:v>
                </c:pt>
                <c:pt idx="326">
                  <c:v>4588674</c:v>
                </c:pt>
                <c:pt idx="327">
                  <c:v>4597803</c:v>
                </c:pt>
                <c:pt idx="328">
                  <c:v>4609055</c:v>
                </c:pt>
                <c:pt idx="329">
                  <c:v>4612639</c:v>
                </c:pt>
                <c:pt idx="330">
                  <c:v>4627754</c:v>
                </c:pt>
                <c:pt idx="331">
                  <c:v>4629946</c:v>
                </c:pt>
                <c:pt idx="332">
                  <c:v>4632747</c:v>
                </c:pt>
                <c:pt idx="333">
                  <c:v>4663785</c:v>
                </c:pt>
                <c:pt idx="334">
                  <c:v>4684679</c:v>
                </c:pt>
                <c:pt idx="335">
                  <c:v>4716134</c:v>
                </c:pt>
                <c:pt idx="336">
                  <c:v>4731301</c:v>
                </c:pt>
                <c:pt idx="337">
                  <c:v>4747444</c:v>
                </c:pt>
                <c:pt idx="338">
                  <c:v>4762410</c:v>
                </c:pt>
                <c:pt idx="339">
                  <c:v>4765244</c:v>
                </c:pt>
                <c:pt idx="340">
                  <c:v>4773982</c:v>
                </c:pt>
                <c:pt idx="341">
                  <c:v>4778391</c:v>
                </c:pt>
                <c:pt idx="342">
                  <c:v>4779279</c:v>
                </c:pt>
                <c:pt idx="343">
                  <c:v>4783195</c:v>
                </c:pt>
                <c:pt idx="344">
                  <c:v>4791622</c:v>
                </c:pt>
                <c:pt idx="345">
                  <c:v>4796312</c:v>
                </c:pt>
                <c:pt idx="346">
                  <c:v>4818967</c:v>
                </c:pt>
                <c:pt idx="347">
                  <c:v>4853728</c:v>
                </c:pt>
                <c:pt idx="348">
                  <c:v>4872855</c:v>
                </c:pt>
                <c:pt idx="349">
                  <c:v>4877043</c:v>
                </c:pt>
                <c:pt idx="350">
                  <c:v>4895809</c:v>
                </c:pt>
                <c:pt idx="351">
                  <c:v>4932333</c:v>
                </c:pt>
                <c:pt idx="352">
                  <c:v>4939459</c:v>
                </c:pt>
                <c:pt idx="353">
                  <c:v>4941555</c:v>
                </c:pt>
                <c:pt idx="354">
                  <c:v>4950026</c:v>
                </c:pt>
                <c:pt idx="355">
                  <c:v>4958039</c:v>
                </c:pt>
                <c:pt idx="356">
                  <c:v>4987290</c:v>
                </c:pt>
                <c:pt idx="357">
                  <c:v>4992900</c:v>
                </c:pt>
                <c:pt idx="358">
                  <c:v>4996029</c:v>
                </c:pt>
                <c:pt idx="359">
                  <c:v>5004087</c:v>
                </c:pt>
                <c:pt idx="360">
                  <c:v>5004344</c:v>
                </c:pt>
                <c:pt idx="361">
                  <c:v>5007473</c:v>
                </c:pt>
                <c:pt idx="362">
                  <c:v>5017698</c:v>
                </c:pt>
                <c:pt idx="363">
                  <c:v>5019918</c:v>
                </c:pt>
                <c:pt idx="364">
                  <c:v>5021194</c:v>
                </c:pt>
                <c:pt idx="365">
                  <c:v>5058514</c:v>
                </c:pt>
                <c:pt idx="366">
                  <c:v>5060163</c:v>
                </c:pt>
                <c:pt idx="367">
                  <c:v>5066672</c:v>
                </c:pt>
                <c:pt idx="368">
                  <c:v>5071804</c:v>
                </c:pt>
                <c:pt idx="369">
                  <c:v>5076396</c:v>
                </c:pt>
                <c:pt idx="370">
                  <c:v>5076745</c:v>
                </c:pt>
                <c:pt idx="371">
                  <c:v>5091222</c:v>
                </c:pt>
                <c:pt idx="372">
                  <c:v>5093395</c:v>
                </c:pt>
                <c:pt idx="373">
                  <c:v>5107516</c:v>
                </c:pt>
                <c:pt idx="374">
                  <c:v>5137885</c:v>
                </c:pt>
                <c:pt idx="375">
                  <c:v>5150917</c:v>
                </c:pt>
                <c:pt idx="376">
                  <c:v>5161989</c:v>
                </c:pt>
                <c:pt idx="377">
                  <c:v>5163030</c:v>
                </c:pt>
                <c:pt idx="378">
                  <c:v>5163831</c:v>
                </c:pt>
                <c:pt idx="379">
                  <c:v>5164734</c:v>
                </c:pt>
                <c:pt idx="380">
                  <c:v>5194580</c:v>
                </c:pt>
                <c:pt idx="381">
                  <c:v>5197885</c:v>
                </c:pt>
                <c:pt idx="382">
                  <c:v>5208883</c:v>
                </c:pt>
                <c:pt idx="383">
                  <c:v>5231147</c:v>
                </c:pt>
                <c:pt idx="384">
                  <c:v>5246385</c:v>
                </c:pt>
                <c:pt idx="385">
                  <c:v>5249727</c:v>
                </c:pt>
                <c:pt idx="386">
                  <c:v>5251822</c:v>
                </c:pt>
                <c:pt idx="387">
                  <c:v>5260258</c:v>
                </c:pt>
                <c:pt idx="388">
                  <c:v>5264759</c:v>
                </c:pt>
                <c:pt idx="389">
                  <c:v>5276388</c:v>
                </c:pt>
                <c:pt idx="390">
                  <c:v>5279744</c:v>
                </c:pt>
                <c:pt idx="391">
                  <c:v>5286774</c:v>
                </c:pt>
                <c:pt idx="392">
                  <c:v>5292414</c:v>
                </c:pt>
                <c:pt idx="393">
                  <c:v>5317843</c:v>
                </c:pt>
                <c:pt idx="394">
                  <c:v>5346126</c:v>
                </c:pt>
                <c:pt idx="395">
                  <c:v>5349612</c:v>
                </c:pt>
                <c:pt idx="396">
                  <c:v>5349969</c:v>
                </c:pt>
                <c:pt idx="397">
                  <c:v>5363376</c:v>
                </c:pt>
                <c:pt idx="398">
                  <c:v>5365269</c:v>
                </c:pt>
                <c:pt idx="399">
                  <c:v>5376891</c:v>
                </c:pt>
                <c:pt idx="400">
                  <c:v>5380087</c:v>
                </c:pt>
                <c:pt idx="401">
                  <c:v>5388260</c:v>
                </c:pt>
                <c:pt idx="402">
                  <c:v>5399303</c:v>
                </c:pt>
                <c:pt idx="403">
                  <c:v>5407366</c:v>
                </c:pt>
                <c:pt idx="404">
                  <c:v>5417314</c:v>
                </c:pt>
                <c:pt idx="405">
                  <c:v>5431960</c:v>
                </c:pt>
                <c:pt idx="406">
                  <c:v>5436132</c:v>
                </c:pt>
                <c:pt idx="407">
                  <c:v>5457463</c:v>
                </c:pt>
                <c:pt idx="408">
                  <c:v>5458603</c:v>
                </c:pt>
                <c:pt idx="409">
                  <c:v>5480692</c:v>
                </c:pt>
                <c:pt idx="410">
                  <c:v>5482990</c:v>
                </c:pt>
                <c:pt idx="411">
                  <c:v>5495731</c:v>
                </c:pt>
                <c:pt idx="412">
                  <c:v>5522743</c:v>
                </c:pt>
                <c:pt idx="413">
                  <c:v>5525598</c:v>
                </c:pt>
                <c:pt idx="414">
                  <c:v>5564258</c:v>
                </c:pt>
                <c:pt idx="415">
                  <c:v>5601082</c:v>
                </c:pt>
                <c:pt idx="416">
                  <c:v>5603758</c:v>
                </c:pt>
                <c:pt idx="417">
                  <c:v>5610393</c:v>
                </c:pt>
                <c:pt idx="418">
                  <c:v>5630754</c:v>
                </c:pt>
                <c:pt idx="419">
                  <c:v>5646001</c:v>
                </c:pt>
                <c:pt idx="420">
                  <c:v>5646751</c:v>
                </c:pt>
                <c:pt idx="421">
                  <c:v>5677174</c:v>
                </c:pt>
                <c:pt idx="422">
                  <c:v>5699944</c:v>
                </c:pt>
                <c:pt idx="423">
                  <c:v>5712199</c:v>
                </c:pt>
                <c:pt idx="424">
                  <c:v>5712972</c:v>
                </c:pt>
                <c:pt idx="425">
                  <c:v>5740521</c:v>
                </c:pt>
                <c:pt idx="426">
                  <c:v>5748747</c:v>
                </c:pt>
                <c:pt idx="427">
                  <c:v>5754813</c:v>
                </c:pt>
                <c:pt idx="428">
                  <c:v>5771218</c:v>
                </c:pt>
                <c:pt idx="429">
                  <c:v>5776045</c:v>
                </c:pt>
                <c:pt idx="430">
                  <c:v>5777125</c:v>
                </c:pt>
                <c:pt idx="431">
                  <c:v>5779464</c:v>
                </c:pt>
                <c:pt idx="432">
                  <c:v>5787096</c:v>
                </c:pt>
                <c:pt idx="433">
                  <c:v>5789663</c:v>
                </c:pt>
                <c:pt idx="434">
                  <c:v>5791588</c:v>
                </c:pt>
                <c:pt idx="435">
                  <c:v>5793965</c:v>
                </c:pt>
                <c:pt idx="436">
                  <c:v>5826521</c:v>
                </c:pt>
                <c:pt idx="437">
                  <c:v>5860968</c:v>
                </c:pt>
                <c:pt idx="438">
                  <c:v>5863380</c:v>
                </c:pt>
                <c:pt idx="439">
                  <c:v>5868909</c:v>
                </c:pt>
                <c:pt idx="440">
                  <c:v>5871771</c:v>
                </c:pt>
                <c:pt idx="441">
                  <c:v>5872968</c:v>
                </c:pt>
                <c:pt idx="442">
                  <c:v>5885602</c:v>
                </c:pt>
                <c:pt idx="443">
                  <c:v>5906500</c:v>
                </c:pt>
                <c:pt idx="444">
                  <c:v>5909061</c:v>
                </c:pt>
                <c:pt idx="445">
                  <c:v>5910319</c:v>
                </c:pt>
                <c:pt idx="446">
                  <c:v>5919269</c:v>
                </c:pt>
                <c:pt idx="447">
                  <c:v>5924428</c:v>
                </c:pt>
                <c:pt idx="448">
                  <c:v>5934645</c:v>
                </c:pt>
                <c:pt idx="449">
                  <c:v>5954111</c:v>
                </c:pt>
                <c:pt idx="450">
                  <c:v>5954934</c:v>
                </c:pt>
                <c:pt idx="451">
                  <c:v>5961641</c:v>
                </c:pt>
                <c:pt idx="452">
                  <c:v>5968668</c:v>
                </c:pt>
                <c:pt idx="453">
                  <c:v>5978175</c:v>
                </c:pt>
                <c:pt idx="454">
                  <c:v>5999613</c:v>
                </c:pt>
                <c:pt idx="455">
                  <c:v>6002587</c:v>
                </c:pt>
                <c:pt idx="456">
                  <c:v>6009462</c:v>
                </c:pt>
                <c:pt idx="457">
                  <c:v>6024756</c:v>
                </c:pt>
                <c:pt idx="458">
                  <c:v>6033165</c:v>
                </c:pt>
                <c:pt idx="459">
                  <c:v>6033353</c:v>
                </c:pt>
                <c:pt idx="460">
                  <c:v>6052551</c:v>
                </c:pt>
                <c:pt idx="461">
                  <c:v>6053435</c:v>
                </c:pt>
                <c:pt idx="462">
                  <c:v>6056281</c:v>
                </c:pt>
                <c:pt idx="463">
                  <c:v>6082457</c:v>
                </c:pt>
                <c:pt idx="464">
                  <c:v>6091511</c:v>
                </c:pt>
                <c:pt idx="465">
                  <c:v>6109764</c:v>
                </c:pt>
                <c:pt idx="466">
                  <c:v>6112935</c:v>
                </c:pt>
                <c:pt idx="467">
                  <c:v>6127508</c:v>
                </c:pt>
                <c:pt idx="468">
                  <c:v>6129176</c:v>
                </c:pt>
                <c:pt idx="469">
                  <c:v>6129848</c:v>
                </c:pt>
                <c:pt idx="470">
                  <c:v>6130865</c:v>
                </c:pt>
                <c:pt idx="471">
                  <c:v>6150368</c:v>
                </c:pt>
                <c:pt idx="472">
                  <c:v>6186689</c:v>
                </c:pt>
                <c:pt idx="473">
                  <c:v>6209594</c:v>
                </c:pt>
                <c:pt idx="474">
                  <c:v>6212504</c:v>
                </c:pt>
                <c:pt idx="475">
                  <c:v>6241274</c:v>
                </c:pt>
                <c:pt idx="476">
                  <c:v>6259663</c:v>
                </c:pt>
                <c:pt idx="477">
                  <c:v>6263487</c:v>
                </c:pt>
                <c:pt idx="478">
                  <c:v>6272374</c:v>
                </c:pt>
                <c:pt idx="479">
                  <c:v>6278458</c:v>
                </c:pt>
                <c:pt idx="480">
                  <c:v>6283782</c:v>
                </c:pt>
                <c:pt idx="481">
                  <c:v>6289983</c:v>
                </c:pt>
                <c:pt idx="482">
                  <c:v>6301519</c:v>
                </c:pt>
                <c:pt idx="483">
                  <c:v>6333372</c:v>
                </c:pt>
                <c:pt idx="484">
                  <c:v>6370224</c:v>
                </c:pt>
                <c:pt idx="485">
                  <c:v>6398723</c:v>
                </c:pt>
                <c:pt idx="486">
                  <c:v>6424919</c:v>
                </c:pt>
                <c:pt idx="487">
                  <c:v>6428527</c:v>
                </c:pt>
                <c:pt idx="488">
                  <c:v>6438976</c:v>
                </c:pt>
                <c:pt idx="489">
                  <c:v>6440744</c:v>
                </c:pt>
                <c:pt idx="490">
                  <c:v>6442319</c:v>
                </c:pt>
                <c:pt idx="491">
                  <c:v>6445832</c:v>
                </c:pt>
                <c:pt idx="492">
                  <c:v>6452518</c:v>
                </c:pt>
                <c:pt idx="493">
                  <c:v>6453215</c:v>
                </c:pt>
                <c:pt idx="494">
                  <c:v>6468085</c:v>
                </c:pt>
                <c:pt idx="495">
                  <c:v>6477850</c:v>
                </c:pt>
                <c:pt idx="496">
                  <c:v>6490275</c:v>
                </c:pt>
                <c:pt idx="497">
                  <c:v>6513650</c:v>
                </c:pt>
                <c:pt idx="498">
                  <c:v>6518364</c:v>
                </c:pt>
                <c:pt idx="499">
                  <c:v>6544534</c:v>
                </c:pt>
                <c:pt idx="500">
                  <c:v>6569342</c:v>
                </c:pt>
                <c:pt idx="501">
                  <c:v>6573415</c:v>
                </c:pt>
                <c:pt idx="502">
                  <c:v>6574129</c:v>
                </c:pt>
                <c:pt idx="503">
                  <c:v>6581725</c:v>
                </c:pt>
                <c:pt idx="504">
                  <c:v>6591716</c:v>
                </c:pt>
                <c:pt idx="505">
                  <c:v>6621896</c:v>
                </c:pt>
                <c:pt idx="506">
                  <c:v>6646644</c:v>
                </c:pt>
                <c:pt idx="507">
                  <c:v>6653882</c:v>
                </c:pt>
                <c:pt idx="508">
                  <c:v>6653927</c:v>
                </c:pt>
                <c:pt idx="509">
                  <c:v>6658525</c:v>
                </c:pt>
                <c:pt idx="510">
                  <c:v>6660685</c:v>
                </c:pt>
                <c:pt idx="511">
                  <c:v>6674796</c:v>
                </c:pt>
                <c:pt idx="512">
                  <c:v>6674993</c:v>
                </c:pt>
                <c:pt idx="513">
                  <c:v>6678357</c:v>
                </c:pt>
                <c:pt idx="514">
                  <c:v>6687631</c:v>
                </c:pt>
                <c:pt idx="515">
                  <c:v>6700599</c:v>
                </c:pt>
                <c:pt idx="516">
                  <c:v>6715576</c:v>
                </c:pt>
                <c:pt idx="517">
                  <c:v>6738414</c:v>
                </c:pt>
                <c:pt idx="518">
                  <c:v>6753171</c:v>
                </c:pt>
                <c:pt idx="519">
                  <c:v>6784363</c:v>
                </c:pt>
                <c:pt idx="520">
                  <c:v>6812293</c:v>
                </c:pt>
                <c:pt idx="521">
                  <c:v>6815022</c:v>
                </c:pt>
                <c:pt idx="522">
                  <c:v>6821060</c:v>
                </c:pt>
                <c:pt idx="523">
                  <c:v>6825636</c:v>
                </c:pt>
                <c:pt idx="524">
                  <c:v>6826137</c:v>
                </c:pt>
                <c:pt idx="525">
                  <c:v>6835502</c:v>
                </c:pt>
                <c:pt idx="526">
                  <c:v>6847390</c:v>
                </c:pt>
                <c:pt idx="527">
                  <c:v>6854602</c:v>
                </c:pt>
                <c:pt idx="528">
                  <c:v>6857091</c:v>
                </c:pt>
                <c:pt idx="529">
                  <c:v>6873918</c:v>
                </c:pt>
                <c:pt idx="530">
                  <c:v>6882122</c:v>
                </c:pt>
                <c:pt idx="531">
                  <c:v>6897714</c:v>
                </c:pt>
                <c:pt idx="532">
                  <c:v>6917330</c:v>
                </c:pt>
                <c:pt idx="533">
                  <c:v>6926513</c:v>
                </c:pt>
                <c:pt idx="534">
                  <c:v>6934471</c:v>
                </c:pt>
                <c:pt idx="535">
                  <c:v>6975282</c:v>
                </c:pt>
                <c:pt idx="536">
                  <c:v>6983435</c:v>
                </c:pt>
                <c:pt idx="537">
                  <c:v>7018469</c:v>
                </c:pt>
                <c:pt idx="538">
                  <c:v>7029036</c:v>
                </c:pt>
                <c:pt idx="539">
                  <c:v>7056294</c:v>
                </c:pt>
                <c:pt idx="540">
                  <c:v>7056998</c:v>
                </c:pt>
                <c:pt idx="541">
                  <c:v>7082140</c:v>
                </c:pt>
                <c:pt idx="542">
                  <c:v>7086913</c:v>
                </c:pt>
                <c:pt idx="543">
                  <c:v>7097818</c:v>
                </c:pt>
                <c:pt idx="544">
                  <c:v>7098945</c:v>
                </c:pt>
                <c:pt idx="545">
                  <c:v>7100774</c:v>
                </c:pt>
                <c:pt idx="546">
                  <c:v>7108242</c:v>
                </c:pt>
                <c:pt idx="547">
                  <c:v>7114662</c:v>
                </c:pt>
                <c:pt idx="548">
                  <c:v>7122981</c:v>
                </c:pt>
                <c:pt idx="549">
                  <c:v>7134478</c:v>
                </c:pt>
                <c:pt idx="550">
                  <c:v>7136222</c:v>
                </c:pt>
                <c:pt idx="551">
                  <c:v>7148877</c:v>
                </c:pt>
                <c:pt idx="552">
                  <c:v>7152070</c:v>
                </c:pt>
                <c:pt idx="553">
                  <c:v>7154168</c:v>
                </c:pt>
                <c:pt idx="554">
                  <c:v>7159076</c:v>
                </c:pt>
                <c:pt idx="555">
                  <c:v>7167086</c:v>
                </c:pt>
                <c:pt idx="556">
                  <c:v>7173385</c:v>
                </c:pt>
                <c:pt idx="557">
                  <c:v>7203389</c:v>
                </c:pt>
                <c:pt idx="558">
                  <c:v>7204691</c:v>
                </c:pt>
                <c:pt idx="559">
                  <c:v>7210289</c:v>
                </c:pt>
                <c:pt idx="560">
                  <c:v>7240687</c:v>
                </c:pt>
                <c:pt idx="561">
                  <c:v>7243758</c:v>
                </c:pt>
                <c:pt idx="562">
                  <c:v>7255824</c:v>
                </c:pt>
                <c:pt idx="563">
                  <c:v>7276551</c:v>
                </c:pt>
                <c:pt idx="564">
                  <c:v>7349457</c:v>
                </c:pt>
                <c:pt idx="565">
                  <c:v>7352860</c:v>
                </c:pt>
                <c:pt idx="566">
                  <c:v>7369258</c:v>
                </c:pt>
                <c:pt idx="567">
                  <c:v>7408182</c:v>
                </c:pt>
                <c:pt idx="568">
                  <c:v>7465660</c:v>
                </c:pt>
                <c:pt idx="569">
                  <c:v>7475766</c:v>
                </c:pt>
                <c:pt idx="570">
                  <c:v>7478850</c:v>
                </c:pt>
                <c:pt idx="571">
                  <c:v>7488184</c:v>
                </c:pt>
                <c:pt idx="572">
                  <c:v>7498185</c:v>
                </c:pt>
                <c:pt idx="573">
                  <c:v>7531723</c:v>
                </c:pt>
                <c:pt idx="574">
                  <c:v>7539937</c:v>
                </c:pt>
                <c:pt idx="575">
                  <c:v>7547499</c:v>
                </c:pt>
                <c:pt idx="576">
                  <c:v>7570774</c:v>
                </c:pt>
                <c:pt idx="577">
                  <c:v>7574285</c:v>
                </c:pt>
                <c:pt idx="578">
                  <c:v>7580020</c:v>
                </c:pt>
                <c:pt idx="579">
                  <c:v>7580027.6549047297</c:v>
                </c:pt>
                <c:pt idx="580">
                  <c:v>7590975</c:v>
                </c:pt>
                <c:pt idx="581">
                  <c:v>7592405</c:v>
                </c:pt>
                <c:pt idx="582">
                  <c:v>7620402</c:v>
                </c:pt>
                <c:pt idx="583">
                  <c:v>7651865</c:v>
                </c:pt>
                <c:pt idx="584">
                  <c:v>7656424</c:v>
                </c:pt>
                <c:pt idx="585">
                  <c:v>7675981</c:v>
                </c:pt>
                <c:pt idx="586">
                  <c:v>7683805</c:v>
                </c:pt>
                <c:pt idx="587">
                  <c:v>7684864</c:v>
                </c:pt>
                <c:pt idx="588">
                  <c:v>7698850</c:v>
                </c:pt>
                <c:pt idx="589">
                  <c:v>7713881</c:v>
                </c:pt>
                <c:pt idx="590">
                  <c:v>7749023</c:v>
                </c:pt>
                <c:pt idx="591">
                  <c:v>7758697</c:v>
                </c:pt>
                <c:pt idx="592">
                  <c:v>7760726</c:v>
                </c:pt>
                <c:pt idx="593">
                  <c:v>7774318</c:v>
                </c:pt>
                <c:pt idx="594">
                  <c:v>7792654</c:v>
                </c:pt>
                <c:pt idx="595">
                  <c:v>7809971</c:v>
                </c:pt>
                <c:pt idx="596">
                  <c:v>7843253</c:v>
                </c:pt>
                <c:pt idx="597">
                  <c:v>7844841</c:v>
                </c:pt>
                <c:pt idx="598">
                  <c:v>7846753</c:v>
                </c:pt>
                <c:pt idx="599">
                  <c:v>7924829</c:v>
                </c:pt>
                <c:pt idx="600">
                  <c:v>7952182</c:v>
                </c:pt>
                <c:pt idx="601">
                  <c:v>7959132</c:v>
                </c:pt>
                <c:pt idx="602">
                  <c:v>7976237</c:v>
                </c:pt>
                <c:pt idx="603">
                  <c:v>7997694</c:v>
                </c:pt>
                <c:pt idx="604">
                  <c:v>8042122</c:v>
                </c:pt>
                <c:pt idx="605">
                  <c:v>8047101</c:v>
                </c:pt>
                <c:pt idx="606">
                  <c:v>8051558</c:v>
                </c:pt>
                <c:pt idx="607">
                  <c:v>8058428</c:v>
                </c:pt>
                <c:pt idx="608">
                  <c:v>8059860</c:v>
                </c:pt>
                <c:pt idx="609">
                  <c:v>8069643</c:v>
                </c:pt>
                <c:pt idx="610">
                  <c:v>8083574</c:v>
                </c:pt>
                <c:pt idx="611">
                  <c:v>8093842</c:v>
                </c:pt>
                <c:pt idx="612">
                  <c:v>8101977</c:v>
                </c:pt>
                <c:pt idx="613">
                  <c:v>8107929</c:v>
                </c:pt>
                <c:pt idx="614">
                  <c:v>8167977</c:v>
                </c:pt>
                <c:pt idx="615">
                  <c:v>8183343</c:v>
                </c:pt>
                <c:pt idx="616">
                  <c:v>8224698</c:v>
                </c:pt>
                <c:pt idx="617">
                  <c:v>8227840</c:v>
                </c:pt>
                <c:pt idx="618">
                  <c:v>8260153</c:v>
                </c:pt>
                <c:pt idx="619">
                  <c:v>8273310</c:v>
                </c:pt>
                <c:pt idx="620">
                  <c:v>8285158</c:v>
                </c:pt>
                <c:pt idx="621">
                  <c:v>8293008</c:v>
                </c:pt>
                <c:pt idx="622">
                  <c:v>8298315</c:v>
                </c:pt>
                <c:pt idx="623">
                  <c:v>8315617</c:v>
                </c:pt>
                <c:pt idx="624">
                  <c:v>8330040</c:v>
                </c:pt>
                <c:pt idx="625">
                  <c:v>8365778</c:v>
                </c:pt>
                <c:pt idx="626">
                  <c:v>8365779</c:v>
                </c:pt>
                <c:pt idx="627">
                  <c:v>8407871</c:v>
                </c:pt>
                <c:pt idx="628">
                  <c:v>8408419</c:v>
                </c:pt>
                <c:pt idx="629">
                  <c:v>8422865</c:v>
                </c:pt>
                <c:pt idx="630">
                  <c:v>8489824</c:v>
                </c:pt>
                <c:pt idx="631">
                  <c:v>8493638</c:v>
                </c:pt>
                <c:pt idx="632">
                  <c:v>8541866</c:v>
                </c:pt>
                <c:pt idx="633">
                  <c:v>8549125</c:v>
                </c:pt>
                <c:pt idx="634">
                  <c:v>8553350</c:v>
                </c:pt>
                <c:pt idx="635">
                  <c:v>8556951</c:v>
                </c:pt>
                <c:pt idx="636">
                  <c:v>8603921</c:v>
                </c:pt>
                <c:pt idx="637">
                  <c:v>8606153</c:v>
                </c:pt>
                <c:pt idx="638">
                  <c:v>8627955</c:v>
                </c:pt>
                <c:pt idx="639">
                  <c:v>8639376</c:v>
                </c:pt>
                <c:pt idx="640">
                  <c:v>8651080</c:v>
                </c:pt>
                <c:pt idx="641">
                  <c:v>8657101</c:v>
                </c:pt>
                <c:pt idx="642">
                  <c:v>8663073</c:v>
                </c:pt>
                <c:pt idx="643">
                  <c:v>8664938</c:v>
                </c:pt>
                <c:pt idx="644">
                  <c:v>8673345</c:v>
                </c:pt>
                <c:pt idx="645">
                  <c:v>8681947</c:v>
                </c:pt>
                <c:pt idx="646">
                  <c:v>8695539</c:v>
                </c:pt>
                <c:pt idx="647">
                  <c:v>8723249</c:v>
                </c:pt>
                <c:pt idx="648">
                  <c:v>8775568</c:v>
                </c:pt>
                <c:pt idx="649">
                  <c:v>8784502</c:v>
                </c:pt>
                <c:pt idx="650">
                  <c:v>8810962</c:v>
                </c:pt>
                <c:pt idx="651">
                  <c:v>8827070</c:v>
                </c:pt>
                <c:pt idx="652">
                  <c:v>8829055</c:v>
                </c:pt>
                <c:pt idx="653">
                  <c:v>8843764</c:v>
                </c:pt>
                <c:pt idx="654">
                  <c:v>8857365</c:v>
                </c:pt>
                <c:pt idx="655">
                  <c:v>8862512</c:v>
                </c:pt>
                <c:pt idx="656">
                  <c:v>8874855</c:v>
                </c:pt>
                <c:pt idx="657">
                  <c:v>8902878</c:v>
                </c:pt>
                <c:pt idx="658">
                  <c:v>8908479</c:v>
                </c:pt>
                <c:pt idx="659">
                  <c:v>8940449</c:v>
                </c:pt>
                <c:pt idx="660">
                  <c:v>8965801</c:v>
                </c:pt>
                <c:pt idx="661">
                  <c:v>8967289</c:v>
                </c:pt>
                <c:pt idx="662">
                  <c:v>9025465</c:v>
                </c:pt>
                <c:pt idx="663">
                  <c:v>9055486</c:v>
                </c:pt>
                <c:pt idx="664">
                  <c:v>9063183</c:v>
                </c:pt>
                <c:pt idx="665">
                  <c:v>9074399</c:v>
                </c:pt>
                <c:pt idx="666">
                  <c:v>9075530</c:v>
                </c:pt>
                <c:pt idx="667">
                  <c:v>9077670</c:v>
                </c:pt>
                <c:pt idx="668">
                  <c:v>9087183</c:v>
                </c:pt>
                <c:pt idx="669">
                  <c:v>9094146</c:v>
                </c:pt>
                <c:pt idx="670">
                  <c:v>9100324</c:v>
                </c:pt>
                <c:pt idx="671">
                  <c:v>9103253</c:v>
                </c:pt>
                <c:pt idx="672">
                  <c:v>9121204</c:v>
                </c:pt>
                <c:pt idx="673">
                  <c:v>9138105</c:v>
                </c:pt>
                <c:pt idx="674">
                  <c:v>9154904</c:v>
                </c:pt>
                <c:pt idx="675">
                  <c:v>9179877</c:v>
                </c:pt>
                <c:pt idx="676">
                  <c:v>9181294</c:v>
                </c:pt>
                <c:pt idx="677">
                  <c:v>9213727</c:v>
                </c:pt>
                <c:pt idx="678">
                  <c:v>9225208</c:v>
                </c:pt>
                <c:pt idx="679">
                  <c:v>9238599</c:v>
                </c:pt>
                <c:pt idx="680">
                  <c:v>9244718</c:v>
                </c:pt>
                <c:pt idx="681">
                  <c:v>9258587</c:v>
                </c:pt>
                <c:pt idx="682">
                  <c:v>9270924</c:v>
                </c:pt>
                <c:pt idx="683">
                  <c:v>9293306</c:v>
                </c:pt>
                <c:pt idx="684">
                  <c:v>9358150</c:v>
                </c:pt>
                <c:pt idx="685">
                  <c:v>9378804</c:v>
                </c:pt>
                <c:pt idx="686">
                  <c:v>9386988</c:v>
                </c:pt>
                <c:pt idx="687">
                  <c:v>9397482</c:v>
                </c:pt>
                <c:pt idx="688">
                  <c:v>9433341</c:v>
                </c:pt>
                <c:pt idx="689">
                  <c:v>9435609</c:v>
                </c:pt>
                <c:pt idx="690">
                  <c:v>9440916</c:v>
                </c:pt>
                <c:pt idx="691">
                  <c:v>9453052</c:v>
                </c:pt>
                <c:pt idx="692">
                  <c:v>9453615</c:v>
                </c:pt>
                <c:pt idx="693">
                  <c:v>9454604</c:v>
                </c:pt>
                <c:pt idx="694">
                  <c:v>9457651</c:v>
                </c:pt>
                <c:pt idx="695">
                  <c:v>9465478</c:v>
                </c:pt>
                <c:pt idx="696">
                  <c:v>9483057</c:v>
                </c:pt>
                <c:pt idx="697">
                  <c:v>9501086</c:v>
                </c:pt>
                <c:pt idx="698">
                  <c:v>9512972</c:v>
                </c:pt>
                <c:pt idx="699">
                  <c:v>9530054</c:v>
                </c:pt>
                <c:pt idx="700">
                  <c:v>9543238</c:v>
                </c:pt>
                <c:pt idx="701">
                  <c:v>9552083</c:v>
                </c:pt>
                <c:pt idx="702">
                  <c:v>9558477</c:v>
                </c:pt>
                <c:pt idx="703">
                  <c:v>9583577</c:v>
                </c:pt>
                <c:pt idx="704">
                  <c:v>9585125</c:v>
                </c:pt>
                <c:pt idx="705">
                  <c:v>9637209</c:v>
                </c:pt>
                <c:pt idx="706">
                  <c:v>9658572</c:v>
                </c:pt>
                <c:pt idx="707">
                  <c:v>9660031</c:v>
                </c:pt>
                <c:pt idx="708">
                  <c:v>9703870</c:v>
                </c:pt>
                <c:pt idx="709">
                  <c:v>9744305</c:v>
                </c:pt>
                <c:pt idx="710">
                  <c:v>9744635</c:v>
                </c:pt>
                <c:pt idx="711">
                  <c:v>9757917</c:v>
                </c:pt>
                <c:pt idx="712">
                  <c:v>9774868</c:v>
                </c:pt>
                <c:pt idx="713">
                  <c:v>9783158</c:v>
                </c:pt>
                <c:pt idx="714">
                  <c:v>9808978</c:v>
                </c:pt>
                <c:pt idx="715">
                  <c:v>9826854</c:v>
                </c:pt>
                <c:pt idx="716">
                  <c:v>9837983</c:v>
                </c:pt>
                <c:pt idx="717">
                  <c:v>9842395</c:v>
                </c:pt>
                <c:pt idx="718">
                  <c:v>9869398</c:v>
                </c:pt>
                <c:pt idx="719">
                  <c:v>9870935</c:v>
                </c:pt>
                <c:pt idx="720">
                  <c:v>9882593</c:v>
                </c:pt>
                <c:pt idx="721">
                  <c:v>9905299</c:v>
                </c:pt>
                <c:pt idx="722">
                  <c:v>9911049</c:v>
                </c:pt>
                <c:pt idx="723">
                  <c:v>9916392</c:v>
                </c:pt>
                <c:pt idx="724">
                  <c:v>9989168</c:v>
                </c:pt>
                <c:pt idx="725">
                  <c:v>9999996</c:v>
                </c:pt>
                <c:pt idx="726">
                  <c:v>10013368</c:v>
                </c:pt>
                <c:pt idx="727">
                  <c:v>10015861</c:v>
                </c:pt>
                <c:pt idx="728">
                  <c:v>10027395</c:v>
                </c:pt>
                <c:pt idx="729">
                  <c:v>10035093</c:v>
                </c:pt>
                <c:pt idx="730">
                  <c:v>10060278</c:v>
                </c:pt>
                <c:pt idx="731">
                  <c:v>10061222</c:v>
                </c:pt>
                <c:pt idx="732">
                  <c:v>10087155</c:v>
                </c:pt>
                <c:pt idx="733">
                  <c:v>10109329</c:v>
                </c:pt>
                <c:pt idx="734">
                  <c:v>10138136</c:v>
                </c:pt>
                <c:pt idx="735">
                  <c:v>10207313</c:v>
                </c:pt>
                <c:pt idx="736">
                  <c:v>10259112</c:v>
                </c:pt>
                <c:pt idx="737">
                  <c:v>10268727</c:v>
                </c:pt>
                <c:pt idx="738">
                  <c:v>10312711</c:v>
                </c:pt>
                <c:pt idx="739">
                  <c:v>10339860</c:v>
                </c:pt>
                <c:pt idx="740">
                  <c:v>10350847</c:v>
                </c:pt>
                <c:pt idx="741">
                  <c:v>10369250</c:v>
                </c:pt>
                <c:pt idx="742">
                  <c:v>10371352</c:v>
                </c:pt>
                <c:pt idx="743">
                  <c:v>10375147</c:v>
                </c:pt>
                <c:pt idx="744">
                  <c:v>10376023</c:v>
                </c:pt>
                <c:pt idx="745">
                  <c:v>10384714</c:v>
                </c:pt>
                <c:pt idx="746">
                  <c:v>10385818</c:v>
                </c:pt>
                <c:pt idx="747">
                  <c:v>10444146</c:v>
                </c:pt>
                <c:pt idx="748">
                  <c:v>10446655</c:v>
                </c:pt>
                <c:pt idx="749">
                  <c:v>10447502</c:v>
                </c:pt>
                <c:pt idx="750">
                  <c:v>10456859</c:v>
                </c:pt>
                <c:pt idx="751">
                  <c:v>10460340</c:v>
                </c:pt>
                <c:pt idx="752">
                  <c:v>10464990</c:v>
                </c:pt>
                <c:pt idx="753">
                  <c:v>10521101</c:v>
                </c:pt>
                <c:pt idx="754">
                  <c:v>10541972</c:v>
                </c:pt>
                <c:pt idx="755">
                  <c:v>10581717</c:v>
                </c:pt>
                <c:pt idx="756">
                  <c:v>10607885</c:v>
                </c:pt>
                <c:pt idx="757">
                  <c:v>10609418</c:v>
                </c:pt>
                <c:pt idx="758">
                  <c:v>10619433</c:v>
                </c:pt>
                <c:pt idx="759">
                  <c:v>10650623</c:v>
                </c:pt>
                <c:pt idx="760">
                  <c:v>10676807</c:v>
                </c:pt>
                <c:pt idx="761">
                  <c:v>10697761</c:v>
                </c:pt>
                <c:pt idx="762">
                  <c:v>10701069</c:v>
                </c:pt>
                <c:pt idx="763">
                  <c:v>10712892</c:v>
                </c:pt>
                <c:pt idx="764">
                  <c:v>10743631</c:v>
                </c:pt>
                <c:pt idx="765">
                  <c:v>10747330</c:v>
                </c:pt>
                <c:pt idx="766">
                  <c:v>10756977</c:v>
                </c:pt>
                <c:pt idx="767">
                  <c:v>10760366</c:v>
                </c:pt>
                <c:pt idx="768">
                  <c:v>10771189</c:v>
                </c:pt>
                <c:pt idx="769">
                  <c:v>10777397</c:v>
                </c:pt>
                <c:pt idx="770">
                  <c:v>10794185</c:v>
                </c:pt>
                <c:pt idx="771">
                  <c:v>10809466</c:v>
                </c:pt>
                <c:pt idx="772">
                  <c:v>10809634</c:v>
                </c:pt>
                <c:pt idx="773">
                  <c:v>10820097</c:v>
                </c:pt>
                <c:pt idx="774">
                  <c:v>10836199</c:v>
                </c:pt>
                <c:pt idx="775">
                  <c:v>10843648</c:v>
                </c:pt>
                <c:pt idx="776">
                  <c:v>10847508</c:v>
                </c:pt>
                <c:pt idx="777">
                  <c:v>10883021</c:v>
                </c:pt>
                <c:pt idx="778">
                  <c:v>10886907</c:v>
                </c:pt>
                <c:pt idx="779">
                  <c:v>10915850</c:v>
                </c:pt>
                <c:pt idx="780">
                  <c:v>10925215</c:v>
                </c:pt>
                <c:pt idx="781">
                  <c:v>10927993</c:v>
                </c:pt>
                <c:pt idx="782">
                  <c:v>10942687</c:v>
                </c:pt>
                <c:pt idx="783">
                  <c:v>10943726</c:v>
                </c:pt>
                <c:pt idx="784">
                  <c:v>10952442</c:v>
                </c:pt>
                <c:pt idx="785">
                  <c:v>10959643</c:v>
                </c:pt>
                <c:pt idx="786">
                  <c:v>10964162</c:v>
                </c:pt>
                <c:pt idx="787">
                  <c:v>10965389</c:v>
                </c:pt>
                <c:pt idx="788">
                  <c:v>10974548</c:v>
                </c:pt>
                <c:pt idx="789">
                  <c:v>11018861</c:v>
                </c:pt>
                <c:pt idx="790">
                  <c:v>11022456</c:v>
                </c:pt>
                <c:pt idx="791">
                  <c:v>11027404</c:v>
                </c:pt>
                <c:pt idx="792">
                  <c:v>11048388</c:v>
                </c:pt>
                <c:pt idx="793">
                  <c:v>11080198</c:v>
                </c:pt>
                <c:pt idx="794">
                  <c:v>11081724</c:v>
                </c:pt>
                <c:pt idx="795">
                  <c:v>11086499</c:v>
                </c:pt>
                <c:pt idx="796">
                  <c:v>11113573</c:v>
                </c:pt>
                <c:pt idx="797">
                  <c:v>11129319</c:v>
                </c:pt>
                <c:pt idx="798">
                  <c:v>11164203</c:v>
                </c:pt>
                <c:pt idx="799">
                  <c:v>11171307</c:v>
                </c:pt>
                <c:pt idx="800">
                  <c:v>11186409</c:v>
                </c:pt>
                <c:pt idx="801">
                  <c:v>11187556</c:v>
                </c:pt>
                <c:pt idx="802">
                  <c:v>11208621</c:v>
                </c:pt>
                <c:pt idx="803">
                  <c:v>11221813</c:v>
                </c:pt>
                <c:pt idx="804">
                  <c:v>11281473</c:v>
                </c:pt>
                <c:pt idx="805">
                  <c:v>11330523</c:v>
                </c:pt>
                <c:pt idx="806">
                  <c:v>11331976</c:v>
                </c:pt>
                <c:pt idx="807">
                  <c:v>11335636</c:v>
                </c:pt>
                <c:pt idx="808">
                  <c:v>11346206</c:v>
                </c:pt>
                <c:pt idx="809">
                  <c:v>11359642</c:v>
                </c:pt>
                <c:pt idx="810">
                  <c:v>11372244</c:v>
                </c:pt>
                <c:pt idx="811">
                  <c:v>11395268</c:v>
                </c:pt>
                <c:pt idx="812">
                  <c:v>11423307</c:v>
                </c:pt>
                <c:pt idx="813">
                  <c:v>11430603</c:v>
                </c:pt>
                <c:pt idx="814">
                  <c:v>11431067</c:v>
                </c:pt>
                <c:pt idx="815">
                  <c:v>11437539</c:v>
                </c:pt>
                <c:pt idx="816">
                  <c:v>11477745</c:v>
                </c:pt>
                <c:pt idx="817">
                  <c:v>11505357</c:v>
                </c:pt>
                <c:pt idx="818">
                  <c:v>11518753</c:v>
                </c:pt>
                <c:pt idx="819">
                  <c:v>11529707</c:v>
                </c:pt>
                <c:pt idx="820">
                  <c:v>11530382</c:v>
                </c:pt>
                <c:pt idx="821">
                  <c:v>11551044</c:v>
                </c:pt>
                <c:pt idx="822">
                  <c:v>11558200</c:v>
                </c:pt>
                <c:pt idx="823">
                  <c:v>11559801</c:v>
                </c:pt>
                <c:pt idx="824">
                  <c:v>11563618</c:v>
                </c:pt>
                <c:pt idx="825">
                  <c:v>11575128</c:v>
                </c:pt>
                <c:pt idx="826">
                  <c:v>11579296</c:v>
                </c:pt>
                <c:pt idx="827">
                  <c:v>11587106</c:v>
                </c:pt>
                <c:pt idx="828">
                  <c:v>11591266</c:v>
                </c:pt>
                <c:pt idx="829">
                  <c:v>11597213</c:v>
                </c:pt>
                <c:pt idx="830">
                  <c:v>11664908</c:v>
                </c:pt>
                <c:pt idx="831">
                  <c:v>11679963</c:v>
                </c:pt>
                <c:pt idx="832">
                  <c:v>11703596</c:v>
                </c:pt>
                <c:pt idx="833">
                  <c:v>11708305</c:v>
                </c:pt>
                <c:pt idx="834">
                  <c:v>11722698</c:v>
                </c:pt>
                <c:pt idx="835">
                  <c:v>11757490</c:v>
                </c:pt>
                <c:pt idx="836">
                  <c:v>11794357</c:v>
                </c:pt>
                <c:pt idx="837">
                  <c:v>11843529</c:v>
                </c:pt>
                <c:pt idx="838">
                  <c:v>11870695</c:v>
                </c:pt>
                <c:pt idx="839">
                  <c:v>11885823</c:v>
                </c:pt>
                <c:pt idx="840">
                  <c:v>11909505</c:v>
                </c:pt>
                <c:pt idx="841">
                  <c:v>11928437</c:v>
                </c:pt>
                <c:pt idx="842">
                  <c:v>11939728</c:v>
                </c:pt>
                <c:pt idx="843">
                  <c:v>11947412</c:v>
                </c:pt>
                <c:pt idx="844">
                  <c:v>11967826</c:v>
                </c:pt>
                <c:pt idx="845">
                  <c:v>11989499</c:v>
                </c:pt>
                <c:pt idx="846">
                  <c:v>12009558</c:v>
                </c:pt>
                <c:pt idx="847">
                  <c:v>12014877</c:v>
                </c:pt>
                <c:pt idx="848">
                  <c:v>12094035</c:v>
                </c:pt>
                <c:pt idx="849">
                  <c:v>12126663</c:v>
                </c:pt>
                <c:pt idx="850">
                  <c:v>12130892</c:v>
                </c:pt>
                <c:pt idx="851">
                  <c:v>12135960</c:v>
                </c:pt>
                <c:pt idx="852">
                  <c:v>12140429</c:v>
                </c:pt>
                <c:pt idx="853">
                  <c:v>12155446</c:v>
                </c:pt>
                <c:pt idx="854">
                  <c:v>12179716</c:v>
                </c:pt>
                <c:pt idx="855">
                  <c:v>12215639</c:v>
                </c:pt>
                <c:pt idx="856">
                  <c:v>12224744</c:v>
                </c:pt>
                <c:pt idx="857">
                  <c:v>12237818</c:v>
                </c:pt>
                <c:pt idx="858">
                  <c:v>12239900</c:v>
                </c:pt>
                <c:pt idx="859">
                  <c:v>12277258</c:v>
                </c:pt>
                <c:pt idx="860">
                  <c:v>12286615</c:v>
                </c:pt>
                <c:pt idx="861">
                  <c:v>12295997</c:v>
                </c:pt>
                <c:pt idx="862">
                  <c:v>12325270</c:v>
                </c:pt>
                <c:pt idx="863">
                  <c:v>12342077</c:v>
                </c:pt>
                <c:pt idx="864">
                  <c:v>12408437</c:v>
                </c:pt>
                <c:pt idx="865">
                  <c:v>12428137</c:v>
                </c:pt>
                <c:pt idx="866">
                  <c:v>12430763</c:v>
                </c:pt>
                <c:pt idx="867">
                  <c:v>12456645</c:v>
                </c:pt>
                <c:pt idx="868">
                  <c:v>12480874</c:v>
                </c:pt>
                <c:pt idx="869">
                  <c:v>12494611</c:v>
                </c:pt>
                <c:pt idx="870">
                  <c:v>12513603</c:v>
                </c:pt>
                <c:pt idx="871">
                  <c:v>12524164</c:v>
                </c:pt>
                <c:pt idx="872">
                  <c:v>12534967</c:v>
                </c:pt>
                <c:pt idx="873">
                  <c:v>12584753</c:v>
                </c:pt>
                <c:pt idx="874">
                  <c:v>12612419</c:v>
                </c:pt>
                <c:pt idx="875">
                  <c:v>12613206</c:v>
                </c:pt>
                <c:pt idx="876">
                  <c:v>12613743</c:v>
                </c:pt>
                <c:pt idx="877">
                  <c:v>12635203</c:v>
                </c:pt>
                <c:pt idx="878">
                  <c:v>12635849</c:v>
                </c:pt>
                <c:pt idx="879">
                  <c:v>12641732</c:v>
                </c:pt>
                <c:pt idx="880">
                  <c:v>12666693</c:v>
                </c:pt>
                <c:pt idx="881">
                  <c:v>12763917</c:v>
                </c:pt>
                <c:pt idx="882">
                  <c:v>12766903</c:v>
                </c:pt>
                <c:pt idx="883">
                  <c:v>12812710</c:v>
                </c:pt>
                <c:pt idx="884">
                  <c:v>12848804</c:v>
                </c:pt>
                <c:pt idx="885">
                  <c:v>12867510</c:v>
                </c:pt>
                <c:pt idx="886">
                  <c:v>12872434</c:v>
                </c:pt>
                <c:pt idx="887">
                  <c:v>12931899</c:v>
                </c:pt>
                <c:pt idx="888">
                  <c:v>12936484</c:v>
                </c:pt>
                <c:pt idx="889">
                  <c:v>12968251</c:v>
                </c:pt>
                <c:pt idx="890">
                  <c:v>12995670</c:v>
                </c:pt>
                <c:pt idx="891">
                  <c:v>13038384</c:v>
                </c:pt>
                <c:pt idx="892">
                  <c:v>13070947</c:v>
                </c:pt>
                <c:pt idx="893">
                  <c:v>13078544</c:v>
                </c:pt>
                <c:pt idx="894">
                  <c:v>13104597</c:v>
                </c:pt>
                <c:pt idx="895">
                  <c:v>13121280</c:v>
                </c:pt>
                <c:pt idx="896">
                  <c:v>13145202</c:v>
                </c:pt>
                <c:pt idx="897">
                  <c:v>13145516</c:v>
                </c:pt>
                <c:pt idx="898">
                  <c:v>13215480</c:v>
                </c:pt>
                <c:pt idx="899">
                  <c:v>13311734</c:v>
                </c:pt>
                <c:pt idx="900">
                  <c:v>13323306</c:v>
                </c:pt>
                <c:pt idx="901">
                  <c:v>13342504</c:v>
                </c:pt>
                <c:pt idx="902">
                  <c:v>13366878</c:v>
                </c:pt>
                <c:pt idx="903">
                  <c:v>13369750</c:v>
                </c:pt>
                <c:pt idx="904">
                  <c:v>13398986</c:v>
                </c:pt>
                <c:pt idx="905">
                  <c:v>13400646</c:v>
                </c:pt>
                <c:pt idx="906">
                  <c:v>13428968</c:v>
                </c:pt>
                <c:pt idx="907">
                  <c:v>13442759</c:v>
                </c:pt>
                <c:pt idx="908">
                  <c:v>13472790</c:v>
                </c:pt>
                <c:pt idx="909">
                  <c:v>13541770</c:v>
                </c:pt>
                <c:pt idx="910">
                  <c:v>13550340</c:v>
                </c:pt>
                <c:pt idx="911">
                  <c:v>13568276</c:v>
                </c:pt>
                <c:pt idx="912">
                  <c:v>13581780</c:v>
                </c:pt>
                <c:pt idx="913">
                  <c:v>13595692</c:v>
                </c:pt>
                <c:pt idx="914">
                  <c:v>13601143</c:v>
                </c:pt>
                <c:pt idx="915">
                  <c:v>13603526</c:v>
                </c:pt>
                <c:pt idx="916">
                  <c:v>13605567</c:v>
                </c:pt>
                <c:pt idx="917">
                  <c:v>13613521</c:v>
                </c:pt>
                <c:pt idx="918">
                  <c:v>13618331</c:v>
                </c:pt>
                <c:pt idx="919">
                  <c:v>13623513</c:v>
                </c:pt>
                <c:pt idx="920">
                  <c:v>13640771</c:v>
                </c:pt>
                <c:pt idx="921">
                  <c:v>13659502</c:v>
                </c:pt>
                <c:pt idx="922">
                  <c:v>13704905</c:v>
                </c:pt>
                <c:pt idx="923">
                  <c:v>13705372</c:v>
                </c:pt>
                <c:pt idx="924">
                  <c:v>13714256</c:v>
                </c:pt>
                <c:pt idx="925">
                  <c:v>13726222</c:v>
                </c:pt>
                <c:pt idx="926">
                  <c:v>13741200</c:v>
                </c:pt>
                <c:pt idx="927">
                  <c:v>13836089</c:v>
                </c:pt>
                <c:pt idx="928">
                  <c:v>13851737</c:v>
                </c:pt>
                <c:pt idx="929">
                  <c:v>13876381</c:v>
                </c:pt>
                <c:pt idx="930">
                  <c:v>13880996</c:v>
                </c:pt>
                <c:pt idx="931">
                  <c:v>13912568</c:v>
                </c:pt>
                <c:pt idx="932">
                  <c:v>13917178</c:v>
                </c:pt>
                <c:pt idx="933">
                  <c:v>13928209</c:v>
                </c:pt>
                <c:pt idx="934">
                  <c:v>13969011</c:v>
                </c:pt>
                <c:pt idx="935">
                  <c:v>13988704</c:v>
                </c:pt>
                <c:pt idx="936">
                  <c:v>14007984</c:v>
                </c:pt>
                <c:pt idx="937">
                  <c:v>14016553</c:v>
                </c:pt>
                <c:pt idx="938">
                  <c:v>14025827</c:v>
                </c:pt>
                <c:pt idx="939">
                  <c:v>14027837</c:v>
                </c:pt>
                <c:pt idx="940">
                  <c:v>14063375</c:v>
                </c:pt>
                <c:pt idx="941">
                  <c:v>14071924</c:v>
                </c:pt>
                <c:pt idx="942">
                  <c:v>14077800</c:v>
                </c:pt>
                <c:pt idx="943">
                  <c:v>14080967</c:v>
                </c:pt>
                <c:pt idx="944">
                  <c:v>14084946</c:v>
                </c:pt>
                <c:pt idx="945">
                  <c:v>14123440</c:v>
                </c:pt>
                <c:pt idx="946">
                  <c:v>14131561</c:v>
                </c:pt>
                <c:pt idx="947">
                  <c:v>14183829</c:v>
                </c:pt>
                <c:pt idx="948">
                  <c:v>14201410</c:v>
                </c:pt>
                <c:pt idx="949">
                  <c:v>14252887</c:v>
                </c:pt>
                <c:pt idx="950">
                  <c:v>14313560</c:v>
                </c:pt>
                <c:pt idx="951">
                  <c:v>14327723</c:v>
                </c:pt>
                <c:pt idx="952">
                  <c:v>14335167</c:v>
                </c:pt>
                <c:pt idx="953">
                  <c:v>14359223</c:v>
                </c:pt>
                <c:pt idx="954">
                  <c:v>14383646</c:v>
                </c:pt>
                <c:pt idx="955">
                  <c:v>14383850</c:v>
                </c:pt>
                <c:pt idx="956">
                  <c:v>14391110</c:v>
                </c:pt>
                <c:pt idx="957">
                  <c:v>14402875</c:v>
                </c:pt>
                <c:pt idx="958">
                  <c:v>14438857</c:v>
                </c:pt>
                <c:pt idx="959">
                  <c:v>14452138</c:v>
                </c:pt>
                <c:pt idx="960">
                  <c:v>14452625</c:v>
                </c:pt>
                <c:pt idx="961">
                  <c:v>14533374</c:v>
                </c:pt>
                <c:pt idx="962">
                  <c:v>14548851</c:v>
                </c:pt>
                <c:pt idx="963">
                  <c:v>14607794</c:v>
                </c:pt>
                <c:pt idx="964">
                  <c:v>14614926</c:v>
                </c:pt>
                <c:pt idx="965">
                  <c:v>14640698</c:v>
                </c:pt>
                <c:pt idx="966">
                  <c:v>14667250</c:v>
                </c:pt>
                <c:pt idx="967">
                  <c:v>14677998</c:v>
                </c:pt>
                <c:pt idx="968">
                  <c:v>14682230</c:v>
                </c:pt>
                <c:pt idx="969">
                  <c:v>14690883</c:v>
                </c:pt>
                <c:pt idx="970">
                  <c:v>14696902</c:v>
                </c:pt>
                <c:pt idx="971">
                  <c:v>14734223</c:v>
                </c:pt>
                <c:pt idx="972">
                  <c:v>14746458</c:v>
                </c:pt>
                <c:pt idx="973">
                  <c:v>14765866</c:v>
                </c:pt>
                <c:pt idx="974">
                  <c:v>14793604</c:v>
                </c:pt>
                <c:pt idx="975">
                  <c:v>14814536</c:v>
                </c:pt>
                <c:pt idx="976">
                  <c:v>14866543</c:v>
                </c:pt>
                <c:pt idx="977">
                  <c:v>14866972</c:v>
                </c:pt>
                <c:pt idx="978">
                  <c:v>14899931</c:v>
                </c:pt>
                <c:pt idx="979">
                  <c:v>14904077</c:v>
                </c:pt>
                <c:pt idx="980">
                  <c:v>14930829</c:v>
                </c:pt>
                <c:pt idx="981">
                  <c:v>14984884</c:v>
                </c:pt>
                <c:pt idx="982">
                  <c:v>15023937</c:v>
                </c:pt>
                <c:pt idx="983">
                  <c:v>15069348</c:v>
                </c:pt>
                <c:pt idx="984">
                  <c:v>15095521</c:v>
                </c:pt>
                <c:pt idx="985">
                  <c:v>15096404</c:v>
                </c:pt>
                <c:pt idx="986">
                  <c:v>15115133</c:v>
                </c:pt>
                <c:pt idx="987">
                  <c:v>15123780</c:v>
                </c:pt>
                <c:pt idx="988">
                  <c:v>15126463</c:v>
                </c:pt>
                <c:pt idx="989">
                  <c:v>15166090</c:v>
                </c:pt>
                <c:pt idx="990">
                  <c:v>15220904</c:v>
                </c:pt>
                <c:pt idx="991">
                  <c:v>15221850</c:v>
                </c:pt>
                <c:pt idx="992">
                  <c:v>15268075</c:v>
                </c:pt>
                <c:pt idx="993">
                  <c:v>15278330</c:v>
                </c:pt>
                <c:pt idx="994">
                  <c:v>15292027</c:v>
                </c:pt>
                <c:pt idx="995">
                  <c:v>15312176</c:v>
                </c:pt>
                <c:pt idx="996">
                  <c:v>15364149</c:v>
                </c:pt>
                <c:pt idx="997">
                  <c:v>15380084</c:v>
                </c:pt>
                <c:pt idx="998">
                  <c:v>15454300</c:v>
                </c:pt>
                <c:pt idx="999">
                  <c:v>15508961</c:v>
                </c:pt>
                <c:pt idx="1000">
                  <c:v>15519868</c:v>
                </c:pt>
                <c:pt idx="1001">
                  <c:v>15527134</c:v>
                </c:pt>
                <c:pt idx="1002">
                  <c:v>15545946</c:v>
                </c:pt>
                <c:pt idx="1003">
                  <c:v>15546875</c:v>
                </c:pt>
                <c:pt idx="1004">
                  <c:v>15568597</c:v>
                </c:pt>
                <c:pt idx="1005">
                  <c:v>15569879</c:v>
                </c:pt>
                <c:pt idx="1006">
                  <c:v>15570884</c:v>
                </c:pt>
                <c:pt idx="1007">
                  <c:v>15592680</c:v>
                </c:pt>
                <c:pt idx="1008">
                  <c:v>15602854</c:v>
                </c:pt>
                <c:pt idx="1009">
                  <c:v>15613970</c:v>
                </c:pt>
                <c:pt idx="1010">
                  <c:v>15628235</c:v>
                </c:pt>
                <c:pt idx="1011">
                  <c:v>15629499</c:v>
                </c:pt>
                <c:pt idx="1012">
                  <c:v>15646567</c:v>
                </c:pt>
                <c:pt idx="1013">
                  <c:v>15666982</c:v>
                </c:pt>
                <c:pt idx="1014">
                  <c:v>15680570</c:v>
                </c:pt>
                <c:pt idx="1015">
                  <c:v>15682389</c:v>
                </c:pt>
                <c:pt idx="1016">
                  <c:v>15705727</c:v>
                </c:pt>
                <c:pt idx="1017">
                  <c:v>15716943</c:v>
                </c:pt>
                <c:pt idx="1018">
                  <c:v>15727404</c:v>
                </c:pt>
                <c:pt idx="1019">
                  <c:v>15727612</c:v>
                </c:pt>
                <c:pt idx="1020">
                  <c:v>15762485</c:v>
                </c:pt>
                <c:pt idx="1021">
                  <c:v>15764142</c:v>
                </c:pt>
                <c:pt idx="1022">
                  <c:v>15822158</c:v>
                </c:pt>
                <c:pt idx="1023">
                  <c:v>15894947</c:v>
                </c:pt>
                <c:pt idx="1024">
                  <c:v>15917052</c:v>
                </c:pt>
                <c:pt idx="1025">
                  <c:v>15928984</c:v>
                </c:pt>
                <c:pt idx="1026">
                  <c:v>15945484</c:v>
                </c:pt>
                <c:pt idx="1027">
                  <c:v>15955949</c:v>
                </c:pt>
                <c:pt idx="1028">
                  <c:v>15960582</c:v>
                </c:pt>
                <c:pt idx="1029">
                  <c:v>15960908</c:v>
                </c:pt>
                <c:pt idx="1030">
                  <c:v>15975293</c:v>
                </c:pt>
                <c:pt idx="1031">
                  <c:v>16051012</c:v>
                </c:pt>
                <c:pt idx="1032">
                  <c:v>16056942</c:v>
                </c:pt>
                <c:pt idx="1033">
                  <c:v>16063767</c:v>
                </c:pt>
                <c:pt idx="1034">
                  <c:v>16079151</c:v>
                </c:pt>
                <c:pt idx="1035">
                  <c:v>16127698</c:v>
                </c:pt>
                <c:pt idx="1036">
                  <c:v>16188334</c:v>
                </c:pt>
                <c:pt idx="1037">
                  <c:v>16194531</c:v>
                </c:pt>
                <c:pt idx="1038">
                  <c:v>16210101</c:v>
                </c:pt>
                <c:pt idx="1039">
                  <c:v>16214272</c:v>
                </c:pt>
                <c:pt idx="1040">
                  <c:v>16266453</c:v>
                </c:pt>
                <c:pt idx="1041">
                  <c:v>16280117</c:v>
                </c:pt>
                <c:pt idx="1042">
                  <c:v>16296964</c:v>
                </c:pt>
                <c:pt idx="1043">
                  <c:v>16302139</c:v>
                </c:pt>
                <c:pt idx="1044">
                  <c:v>16326747</c:v>
                </c:pt>
                <c:pt idx="1045">
                  <c:v>16338356</c:v>
                </c:pt>
                <c:pt idx="1046">
                  <c:v>16410528</c:v>
                </c:pt>
                <c:pt idx="1047">
                  <c:v>16421360</c:v>
                </c:pt>
                <c:pt idx="1048">
                  <c:v>16488586</c:v>
                </c:pt>
                <c:pt idx="1049">
                  <c:v>16500784</c:v>
                </c:pt>
                <c:pt idx="1050">
                  <c:v>16554376</c:v>
                </c:pt>
                <c:pt idx="1051">
                  <c:v>16627650</c:v>
                </c:pt>
                <c:pt idx="1052">
                  <c:v>16644665</c:v>
                </c:pt>
                <c:pt idx="1053">
                  <c:v>16659913</c:v>
                </c:pt>
                <c:pt idx="1054">
                  <c:v>16696197</c:v>
                </c:pt>
                <c:pt idx="1055">
                  <c:v>16778265</c:v>
                </c:pt>
                <c:pt idx="1056">
                  <c:v>16839668</c:v>
                </c:pt>
                <c:pt idx="1057">
                  <c:v>16853803</c:v>
                </c:pt>
                <c:pt idx="1058">
                  <c:v>16858458</c:v>
                </c:pt>
                <c:pt idx="1059">
                  <c:v>16869711</c:v>
                </c:pt>
                <c:pt idx="1060">
                  <c:v>17003811</c:v>
                </c:pt>
                <c:pt idx="1061">
                  <c:v>17023568</c:v>
                </c:pt>
                <c:pt idx="1062">
                  <c:v>17052076</c:v>
                </c:pt>
                <c:pt idx="1063">
                  <c:v>17083535</c:v>
                </c:pt>
                <c:pt idx="1064">
                  <c:v>17083958</c:v>
                </c:pt>
                <c:pt idx="1065">
                  <c:v>17099908</c:v>
                </c:pt>
                <c:pt idx="1066">
                  <c:v>17135128</c:v>
                </c:pt>
                <c:pt idx="1067">
                  <c:v>17163699</c:v>
                </c:pt>
                <c:pt idx="1068">
                  <c:v>17190790</c:v>
                </c:pt>
                <c:pt idx="1069">
                  <c:v>17193391</c:v>
                </c:pt>
                <c:pt idx="1070">
                  <c:v>17236769</c:v>
                </c:pt>
                <c:pt idx="1071">
                  <c:v>17241621</c:v>
                </c:pt>
                <c:pt idx="1072">
                  <c:v>17242383</c:v>
                </c:pt>
                <c:pt idx="1073">
                  <c:v>17248560</c:v>
                </c:pt>
                <c:pt idx="1074">
                  <c:v>17267276</c:v>
                </c:pt>
                <c:pt idx="1075">
                  <c:v>17316460</c:v>
                </c:pt>
                <c:pt idx="1076">
                  <c:v>17338370</c:v>
                </c:pt>
                <c:pt idx="1077">
                  <c:v>17346357</c:v>
                </c:pt>
                <c:pt idx="1078">
                  <c:v>17348214</c:v>
                </c:pt>
                <c:pt idx="1079">
                  <c:v>17380245</c:v>
                </c:pt>
                <c:pt idx="1080">
                  <c:v>17391714</c:v>
                </c:pt>
                <c:pt idx="1081">
                  <c:v>17437066</c:v>
                </c:pt>
                <c:pt idx="1082">
                  <c:v>17467481</c:v>
                </c:pt>
                <c:pt idx="1083">
                  <c:v>17529677</c:v>
                </c:pt>
                <c:pt idx="1084">
                  <c:v>17549343</c:v>
                </c:pt>
                <c:pt idx="1085">
                  <c:v>17569583</c:v>
                </c:pt>
                <c:pt idx="1086">
                  <c:v>17589437</c:v>
                </c:pt>
                <c:pt idx="1087">
                  <c:v>17592568</c:v>
                </c:pt>
                <c:pt idx="1088">
                  <c:v>17619001</c:v>
                </c:pt>
                <c:pt idx="1089">
                  <c:v>17640644</c:v>
                </c:pt>
                <c:pt idx="1090">
                  <c:v>17644438</c:v>
                </c:pt>
                <c:pt idx="1091">
                  <c:v>17667524</c:v>
                </c:pt>
                <c:pt idx="1092">
                  <c:v>17800062</c:v>
                </c:pt>
                <c:pt idx="1093">
                  <c:v>17823181</c:v>
                </c:pt>
                <c:pt idx="1094">
                  <c:v>17856025</c:v>
                </c:pt>
                <c:pt idx="1095">
                  <c:v>17860627</c:v>
                </c:pt>
                <c:pt idx="1096">
                  <c:v>17894958</c:v>
                </c:pt>
                <c:pt idx="1097">
                  <c:v>17897088</c:v>
                </c:pt>
                <c:pt idx="1098">
                  <c:v>17898793</c:v>
                </c:pt>
                <c:pt idx="1099">
                  <c:v>17900611</c:v>
                </c:pt>
                <c:pt idx="1100">
                  <c:v>17919790</c:v>
                </c:pt>
                <c:pt idx="1101">
                  <c:v>17947293</c:v>
                </c:pt>
                <c:pt idx="1102">
                  <c:v>17987020</c:v>
                </c:pt>
                <c:pt idx="1103">
                  <c:v>18023180</c:v>
                </c:pt>
                <c:pt idx="1104">
                  <c:v>18030566</c:v>
                </c:pt>
                <c:pt idx="1105">
                  <c:v>18056325</c:v>
                </c:pt>
                <c:pt idx="1106">
                  <c:v>18070048</c:v>
                </c:pt>
                <c:pt idx="1107">
                  <c:v>18105001</c:v>
                </c:pt>
                <c:pt idx="1108">
                  <c:v>18109340</c:v>
                </c:pt>
                <c:pt idx="1109">
                  <c:v>18191977</c:v>
                </c:pt>
                <c:pt idx="1110">
                  <c:v>18199241</c:v>
                </c:pt>
                <c:pt idx="1111">
                  <c:v>18209508</c:v>
                </c:pt>
                <c:pt idx="1112">
                  <c:v>18220445</c:v>
                </c:pt>
                <c:pt idx="1113">
                  <c:v>18220892</c:v>
                </c:pt>
                <c:pt idx="1114">
                  <c:v>18272656</c:v>
                </c:pt>
                <c:pt idx="1115">
                  <c:v>18347045</c:v>
                </c:pt>
                <c:pt idx="1116">
                  <c:v>18350538</c:v>
                </c:pt>
                <c:pt idx="1117">
                  <c:v>18356687</c:v>
                </c:pt>
                <c:pt idx="1118">
                  <c:v>18415558</c:v>
                </c:pt>
                <c:pt idx="1119">
                  <c:v>18425513</c:v>
                </c:pt>
                <c:pt idx="1120">
                  <c:v>18437619</c:v>
                </c:pt>
                <c:pt idx="1121">
                  <c:v>18459961</c:v>
                </c:pt>
                <c:pt idx="1122">
                  <c:v>18491977</c:v>
                </c:pt>
                <c:pt idx="1123">
                  <c:v>18588719</c:v>
                </c:pt>
                <c:pt idx="1124">
                  <c:v>18624858</c:v>
                </c:pt>
                <c:pt idx="1125">
                  <c:v>18647749</c:v>
                </c:pt>
                <c:pt idx="1126">
                  <c:v>18659371</c:v>
                </c:pt>
                <c:pt idx="1127">
                  <c:v>18671391</c:v>
                </c:pt>
                <c:pt idx="1128">
                  <c:v>18678168</c:v>
                </c:pt>
                <c:pt idx="1129">
                  <c:v>18680427</c:v>
                </c:pt>
                <c:pt idx="1130">
                  <c:v>18691455</c:v>
                </c:pt>
                <c:pt idx="1131">
                  <c:v>18706307</c:v>
                </c:pt>
                <c:pt idx="1132">
                  <c:v>18775613</c:v>
                </c:pt>
                <c:pt idx="1133">
                  <c:v>18783656</c:v>
                </c:pt>
                <c:pt idx="1134">
                  <c:v>18801566</c:v>
                </c:pt>
                <c:pt idx="1135">
                  <c:v>18820271</c:v>
                </c:pt>
                <c:pt idx="1136">
                  <c:v>18821402</c:v>
                </c:pt>
                <c:pt idx="1137">
                  <c:v>18828741</c:v>
                </c:pt>
                <c:pt idx="1138">
                  <c:v>18834063</c:v>
                </c:pt>
                <c:pt idx="1139">
                  <c:v>18888916</c:v>
                </c:pt>
                <c:pt idx="1140">
                  <c:v>18895771</c:v>
                </c:pt>
                <c:pt idx="1141">
                  <c:v>18900711</c:v>
                </c:pt>
                <c:pt idx="1142">
                  <c:v>18987545</c:v>
                </c:pt>
                <c:pt idx="1143">
                  <c:v>19050506</c:v>
                </c:pt>
                <c:pt idx="1144">
                  <c:v>19074978</c:v>
                </c:pt>
                <c:pt idx="1145">
                  <c:v>19097170</c:v>
                </c:pt>
                <c:pt idx="1146">
                  <c:v>19123960</c:v>
                </c:pt>
                <c:pt idx="1147">
                  <c:v>19170151</c:v>
                </c:pt>
                <c:pt idx="1148">
                  <c:v>19225693</c:v>
                </c:pt>
                <c:pt idx="1149">
                  <c:v>19228127</c:v>
                </c:pt>
                <c:pt idx="1150">
                  <c:v>19267457</c:v>
                </c:pt>
                <c:pt idx="1151">
                  <c:v>19271133</c:v>
                </c:pt>
                <c:pt idx="1152">
                  <c:v>19280891</c:v>
                </c:pt>
                <c:pt idx="1153">
                  <c:v>19297288</c:v>
                </c:pt>
                <c:pt idx="1154">
                  <c:v>19327089</c:v>
                </c:pt>
                <c:pt idx="1155">
                  <c:v>19353461</c:v>
                </c:pt>
                <c:pt idx="1156">
                  <c:v>19464789</c:v>
                </c:pt>
                <c:pt idx="1157">
                  <c:v>19488880</c:v>
                </c:pt>
                <c:pt idx="1158">
                  <c:v>19498110</c:v>
                </c:pt>
                <c:pt idx="1159">
                  <c:v>19499030</c:v>
                </c:pt>
                <c:pt idx="1160">
                  <c:v>19513330</c:v>
                </c:pt>
                <c:pt idx="1161">
                  <c:v>19513514</c:v>
                </c:pt>
                <c:pt idx="1162">
                  <c:v>19538727</c:v>
                </c:pt>
                <c:pt idx="1163">
                  <c:v>19549898</c:v>
                </c:pt>
                <c:pt idx="1164">
                  <c:v>19579301</c:v>
                </c:pt>
                <c:pt idx="1165">
                  <c:v>19583925</c:v>
                </c:pt>
                <c:pt idx="1166">
                  <c:v>19599584</c:v>
                </c:pt>
                <c:pt idx="1167">
                  <c:v>19602806</c:v>
                </c:pt>
                <c:pt idx="1168">
                  <c:v>19706348</c:v>
                </c:pt>
                <c:pt idx="1169">
                  <c:v>19752980</c:v>
                </c:pt>
                <c:pt idx="1170">
                  <c:v>19772125</c:v>
                </c:pt>
                <c:pt idx="1171">
                  <c:v>19797590</c:v>
                </c:pt>
                <c:pt idx="1172">
                  <c:v>19845986</c:v>
                </c:pt>
                <c:pt idx="1173">
                  <c:v>19893012</c:v>
                </c:pt>
                <c:pt idx="1174">
                  <c:v>19903983</c:v>
                </c:pt>
                <c:pt idx="1175">
                  <c:v>19912263</c:v>
                </c:pt>
                <c:pt idx="1176">
                  <c:v>19990328</c:v>
                </c:pt>
                <c:pt idx="1177">
                  <c:v>19996863</c:v>
                </c:pt>
                <c:pt idx="1178">
                  <c:v>20023963</c:v>
                </c:pt>
                <c:pt idx="1179">
                  <c:v>20044503</c:v>
                </c:pt>
                <c:pt idx="1180">
                  <c:v>20073822</c:v>
                </c:pt>
                <c:pt idx="1181">
                  <c:v>20139724</c:v>
                </c:pt>
                <c:pt idx="1182">
                  <c:v>20161783</c:v>
                </c:pt>
                <c:pt idx="1183">
                  <c:v>20188699</c:v>
                </c:pt>
                <c:pt idx="1184">
                  <c:v>20195465</c:v>
                </c:pt>
                <c:pt idx="1185">
                  <c:v>20268252</c:v>
                </c:pt>
                <c:pt idx="1186">
                  <c:v>20321778</c:v>
                </c:pt>
                <c:pt idx="1187">
                  <c:v>20357412</c:v>
                </c:pt>
                <c:pt idx="1188">
                  <c:v>20380804</c:v>
                </c:pt>
                <c:pt idx="1189">
                  <c:v>20429984</c:v>
                </c:pt>
                <c:pt idx="1190">
                  <c:v>20430639</c:v>
                </c:pt>
                <c:pt idx="1191">
                  <c:v>20449491</c:v>
                </c:pt>
                <c:pt idx="1192">
                  <c:v>20546027</c:v>
                </c:pt>
                <c:pt idx="1193">
                  <c:v>20575044</c:v>
                </c:pt>
                <c:pt idx="1194">
                  <c:v>20591199</c:v>
                </c:pt>
                <c:pt idx="1195">
                  <c:v>20658786</c:v>
                </c:pt>
                <c:pt idx="1196">
                  <c:v>20706044</c:v>
                </c:pt>
                <c:pt idx="1197">
                  <c:v>20712577</c:v>
                </c:pt>
                <c:pt idx="1198">
                  <c:v>20727366</c:v>
                </c:pt>
                <c:pt idx="1199">
                  <c:v>20737759</c:v>
                </c:pt>
                <c:pt idx="1200">
                  <c:v>20750176</c:v>
                </c:pt>
                <c:pt idx="1201">
                  <c:v>20760867</c:v>
                </c:pt>
                <c:pt idx="1202">
                  <c:v>20766720</c:v>
                </c:pt>
                <c:pt idx="1203">
                  <c:v>20767382</c:v>
                </c:pt>
                <c:pt idx="1204">
                  <c:v>20783704</c:v>
                </c:pt>
                <c:pt idx="1205">
                  <c:v>20849245</c:v>
                </c:pt>
                <c:pt idx="1206">
                  <c:v>20865722</c:v>
                </c:pt>
                <c:pt idx="1207">
                  <c:v>20865997</c:v>
                </c:pt>
                <c:pt idx="1208">
                  <c:v>20877865</c:v>
                </c:pt>
                <c:pt idx="1209">
                  <c:v>20890225</c:v>
                </c:pt>
                <c:pt idx="1210">
                  <c:v>20898324</c:v>
                </c:pt>
                <c:pt idx="1211">
                  <c:v>20907288</c:v>
                </c:pt>
                <c:pt idx="1212">
                  <c:v>20960922</c:v>
                </c:pt>
                <c:pt idx="1213">
                  <c:v>20993283</c:v>
                </c:pt>
                <c:pt idx="1214">
                  <c:v>21016062</c:v>
                </c:pt>
                <c:pt idx="1215">
                  <c:v>21060846</c:v>
                </c:pt>
                <c:pt idx="1216">
                  <c:v>21078819</c:v>
                </c:pt>
                <c:pt idx="1217">
                  <c:v>21079076</c:v>
                </c:pt>
                <c:pt idx="1218">
                  <c:v>21160121</c:v>
                </c:pt>
                <c:pt idx="1219">
                  <c:v>21210840</c:v>
                </c:pt>
                <c:pt idx="1220">
                  <c:v>21259571</c:v>
                </c:pt>
                <c:pt idx="1221">
                  <c:v>21278952</c:v>
                </c:pt>
                <c:pt idx="1222">
                  <c:v>21290280</c:v>
                </c:pt>
                <c:pt idx="1223">
                  <c:v>21320141</c:v>
                </c:pt>
                <c:pt idx="1224">
                  <c:v>21341614</c:v>
                </c:pt>
                <c:pt idx="1225">
                  <c:v>21363801</c:v>
                </c:pt>
                <c:pt idx="1226">
                  <c:v>21378941</c:v>
                </c:pt>
                <c:pt idx="1227">
                  <c:v>21417618</c:v>
                </c:pt>
                <c:pt idx="1228">
                  <c:v>21493439</c:v>
                </c:pt>
                <c:pt idx="1229">
                  <c:v>21498161</c:v>
                </c:pt>
                <c:pt idx="1230">
                  <c:v>21503202</c:v>
                </c:pt>
                <c:pt idx="1231">
                  <c:v>21521085</c:v>
                </c:pt>
                <c:pt idx="1232">
                  <c:v>21559456</c:v>
                </c:pt>
                <c:pt idx="1233">
                  <c:v>21560699</c:v>
                </c:pt>
                <c:pt idx="1234">
                  <c:v>21581740</c:v>
                </c:pt>
                <c:pt idx="1235">
                  <c:v>21585822</c:v>
                </c:pt>
                <c:pt idx="1236">
                  <c:v>21611272</c:v>
                </c:pt>
                <c:pt idx="1237">
                  <c:v>21617099</c:v>
                </c:pt>
                <c:pt idx="1238">
                  <c:v>21635200</c:v>
                </c:pt>
                <c:pt idx="1239">
                  <c:v>21684309</c:v>
                </c:pt>
                <c:pt idx="1240">
                  <c:v>21764030</c:v>
                </c:pt>
                <c:pt idx="1241">
                  <c:v>21771561</c:v>
                </c:pt>
                <c:pt idx="1242">
                  <c:v>21783929</c:v>
                </c:pt>
                <c:pt idx="1243">
                  <c:v>21802955</c:v>
                </c:pt>
                <c:pt idx="1244">
                  <c:v>21842069</c:v>
                </c:pt>
                <c:pt idx="1245">
                  <c:v>21937707</c:v>
                </c:pt>
                <c:pt idx="1246">
                  <c:v>21973647</c:v>
                </c:pt>
                <c:pt idx="1247">
                  <c:v>21974452</c:v>
                </c:pt>
                <c:pt idx="1248">
                  <c:v>22012483</c:v>
                </c:pt>
                <c:pt idx="1249">
                  <c:v>22085199</c:v>
                </c:pt>
                <c:pt idx="1250">
                  <c:v>22092492</c:v>
                </c:pt>
                <c:pt idx="1251">
                  <c:v>22124184</c:v>
                </c:pt>
                <c:pt idx="1252">
                  <c:v>22125008</c:v>
                </c:pt>
                <c:pt idx="1253">
                  <c:v>22125633</c:v>
                </c:pt>
                <c:pt idx="1254">
                  <c:v>22142787</c:v>
                </c:pt>
                <c:pt idx="1255">
                  <c:v>22330710</c:v>
                </c:pt>
                <c:pt idx="1256">
                  <c:v>22340301</c:v>
                </c:pt>
                <c:pt idx="1257">
                  <c:v>22368568</c:v>
                </c:pt>
                <c:pt idx="1258">
                  <c:v>22372982</c:v>
                </c:pt>
                <c:pt idx="1259">
                  <c:v>22390680</c:v>
                </c:pt>
                <c:pt idx="1260">
                  <c:v>22394905</c:v>
                </c:pt>
                <c:pt idx="1261">
                  <c:v>22396470</c:v>
                </c:pt>
                <c:pt idx="1262">
                  <c:v>22406923</c:v>
                </c:pt>
                <c:pt idx="1263">
                  <c:v>22409180</c:v>
                </c:pt>
                <c:pt idx="1264">
                  <c:v>22420245</c:v>
                </c:pt>
                <c:pt idx="1265">
                  <c:v>22451583</c:v>
                </c:pt>
                <c:pt idx="1266">
                  <c:v>22503909</c:v>
                </c:pt>
                <c:pt idx="1267">
                  <c:v>22520237</c:v>
                </c:pt>
                <c:pt idx="1268">
                  <c:v>22551397</c:v>
                </c:pt>
                <c:pt idx="1269">
                  <c:v>22556741</c:v>
                </c:pt>
                <c:pt idx="1270">
                  <c:v>22561092</c:v>
                </c:pt>
                <c:pt idx="1271">
                  <c:v>22561457</c:v>
                </c:pt>
                <c:pt idx="1272">
                  <c:v>22570588</c:v>
                </c:pt>
                <c:pt idx="1273">
                  <c:v>22609675</c:v>
                </c:pt>
                <c:pt idx="1274">
                  <c:v>22619643</c:v>
                </c:pt>
                <c:pt idx="1275">
                  <c:v>22628024</c:v>
                </c:pt>
                <c:pt idx="1276">
                  <c:v>22634380</c:v>
                </c:pt>
                <c:pt idx="1277">
                  <c:v>22719884</c:v>
                </c:pt>
                <c:pt idx="1278">
                  <c:v>22728711</c:v>
                </c:pt>
                <c:pt idx="1279">
                  <c:v>22735607</c:v>
                </c:pt>
                <c:pt idx="1280">
                  <c:v>22790271</c:v>
                </c:pt>
                <c:pt idx="1281">
                  <c:v>22807044</c:v>
                </c:pt>
                <c:pt idx="1282">
                  <c:v>22831818</c:v>
                </c:pt>
                <c:pt idx="1283">
                  <c:v>22897266</c:v>
                </c:pt>
                <c:pt idx="1284">
                  <c:v>22920961</c:v>
                </c:pt>
                <c:pt idx="1285">
                  <c:v>22924140</c:v>
                </c:pt>
                <c:pt idx="1286">
                  <c:v>22961379</c:v>
                </c:pt>
                <c:pt idx="1287">
                  <c:v>22970726</c:v>
                </c:pt>
                <c:pt idx="1288">
                  <c:v>23006004</c:v>
                </c:pt>
                <c:pt idx="1289">
                  <c:v>23019498</c:v>
                </c:pt>
                <c:pt idx="1290">
                  <c:v>23031446</c:v>
                </c:pt>
                <c:pt idx="1291">
                  <c:v>23065302</c:v>
                </c:pt>
                <c:pt idx="1292">
                  <c:v>23068371</c:v>
                </c:pt>
                <c:pt idx="1293">
                  <c:v>23087907</c:v>
                </c:pt>
                <c:pt idx="1294">
                  <c:v>23097634</c:v>
                </c:pt>
                <c:pt idx="1295">
                  <c:v>23108260</c:v>
                </c:pt>
                <c:pt idx="1296">
                  <c:v>23174344</c:v>
                </c:pt>
                <c:pt idx="1297">
                  <c:v>23186661</c:v>
                </c:pt>
                <c:pt idx="1298">
                  <c:v>23194539</c:v>
                </c:pt>
                <c:pt idx="1299">
                  <c:v>23202146</c:v>
                </c:pt>
                <c:pt idx="1300">
                  <c:v>23206920</c:v>
                </c:pt>
                <c:pt idx="1301">
                  <c:v>23213928</c:v>
                </c:pt>
                <c:pt idx="1302">
                  <c:v>23334641</c:v>
                </c:pt>
                <c:pt idx="1303">
                  <c:v>23353096</c:v>
                </c:pt>
                <c:pt idx="1304">
                  <c:v>23386459</c:v>
                </c:pt>
                <c:pt idx="1305">
                  <c:v>23391121</c:v>
                </c:pt>
                <c:pt idx="1306">
                  <c:v>23398960</c:v>
                </c:pt>
                <c:pt idx="1307">
                  <c:v>23442663</c:v>
                </c:pt>
                <c:pt idx="1308">
                  <c:v>23511898</c:v>
                </c:pt>
                <c:pt idx="1309">
                  <c:v>23529648</c:v>
                </c:pt>
                <c:pt idx="1310">
                  <c:v>23557415</c:v>
                </c:pt>
                <c:pt idx="1311">
                  <c:v>23560076</c:v>
                </c:pt>
                <c:pt idx="1312">
                  <c:v>23592335</c:v>
                </c:pt>
                <c:pt idx="1313">
                  <c:v>23635209</c:v>
                </c:pt>
                <c:pt idx="1314">
                  <c:v>23654002</c:v>
                </c:pt>
                <c:pt idx="1315">
                  <c:v>23656892</c:v>
                </c:pt>
                <c:pt idx="1316">
                  <c:v>23667130</c:v>
                </c:pt>
                <c:pt idx="1317">
                  <c:v>23701426</c:v>
                </c:pt>
                <c:pt idx="1318">
                  <c:v>23706056</c:v>
                </c:pt>
                <c:pt idx="1319">
                  <c:v>23796774</c:v>
                </c:pt>
                <c:pt idx="1320">
                  <c:v>23821670</c:v>
                </c:pt>
                <c:pt idx="1321">
                  <c:v>23853709</c:v>
                </c:pt>
                <c:pt idx="1322">
                  <c:v>23858521</c:v>
                </c:pt>
                <c:pt idx="1323">
                  <c:v>23911146</c:v>
                </c:pt>
                <c:pt idx="1324">
                  <c:v>23913547</c:v>
                </c:pt>
                <c:pt idx="1325">
                  <c:v>23970077</c:v>
                </c:pt>
                <c:pt idx="1326">
                  <c:v>23998803</c:v>
                </c:pt>
                <c:pt idx="1327">
                  <c:v>24018146</c:v>
                </c:pt>
                <c:pt idx="1328">
                  <c:v>24095938</c:v>
                </c:pt>
                <c:pt idx="1329">
                  <c:v>24121336</c:v>
                </c:pt>
                <c:pt idx="1330">
                  <c:v>24170472</c:v>
                </c:pt>
                <c:pt idx="1331">
                  <c:v>24187336</c:v>
                </c:pt>
                <c:pt idx="1332">
                  <c:v>24203285</c:v>
                </c:pt>
                <c:pt idx="1333">
                  <c:v>24249656</c:v>
                </c:pt>
                <c:pt idx="1334">
                  <c:v>24297046</c:v>
                </c:pt>
                <c:pt idx="1335">
                  <c:v>24308229</c:v>
                </c:pt>
                <c:pt idx="1336">
                  <c:v>24330849</c:v>
                </c:pt>
                <c:pt idx="1337">
                  <c:v>24364284</c:v>
                </c:pt>
                <c:pt idx="1338">
                  <c:v>24379233</c:v>
                </c:pt>
                <c:pt idx="1339">
                  <c:v>24437570</c:v>
                </c:pt>
                <c:pt idx="1340">
                  <c:v>24455567</c:v>
                </c:pt>
                <c:pt idx="1341">
                  <c:v>24505961</c:v>
                </c:pt>
                <c:pt idx="1342">
                  <c:v>24512812</c:v>
                </c:pt>
                <c:pt idx="1343">
                  <c:v>24552045</c:v>
                </c:pt>
                <c:pt idx="1344">
                  <c:v>24596601</c:v>
                </c:pt>
                <c:pt idx="1345">
                  <c:v>24630548</c:v>
                </c:pt>
                <c:pt idx="1346">
                  <c:v>24718900</c:v>
                </c:pt>
                <c:pt idx="1347">
                  <c:v>24792491</c:v>
                </c:pt>
                <c:pt idx="1348">
                  <c:v>24797171</c:v>
                </c:pt>
                <c:pt idx="1349">
                  <c:v>24853042</c:v>
                </c:pt>
                <c:pt idx="1350">
                  <c:v>24883280</c:v>
                </c:pt>
                <c:pt idx="1351">
                  <c:v>24913688</c:v>
                </c:pt>
                <c:pt idx="1352">
                  <c:v>24921235</c:v>
                </c:pt>
                <c:pt idx="1353">
                  <c:v>24924587</c:v>
                </c:pt>
                <c:pt idx="1354">
                  <c:v>24961108</c:v>
                </c:pt>
                <c:pt idx="1355">
                  <c:v>25027728</c:v>
                </c:pt>
                <c:pt idx="1356">
                  <c:v>25030504</c:v>
                </c:pt>
                <c:pt idx="1357">
                  <c:v>25067338</c:v>
                </c:pt>
                <c:pt idx="1358">
                  <c:v>25071712</c:v>
                </c:pt>
                <c:pt idx="1359">
                  <c:v>25103565</c:v>
                </c:pt>
                <c:pt idx="1360">
                  <c:v>25118273</c:v>
                </c:pt>
                <c:pt idx="1361">
                  <c:v>25145828</c:v>
                </c:pt>
                <c:pt idx="1362">
                  <c:v>25172041</c:v>
                </c:pt>
                <c:pt idx="1363">
                  <c:v>25220936</c:v>
                </c:pt>
                <c:pt idx="1364">
                  <c:v>25298471</c:v>
                </c:pt>
                <c:pt idx="1365">
                  <c:v>25307308</c:v>
                </c:pt>
                <c:pt idx="1366">
                  <c:v>25382436</c:v>
                </c:pt>
                <c:pt idx="1367">
                  <c:v>25410616</c:v>
                </c:pt>
                <c:pt idx="1368">
                  <c:v>25415538</c:v>
                </c:pt>
                <c:pt idx="1369">
                  <c:v>25621821</c:v>
                </c:pt>
                <c:pt idx="1370">
                  <c:v>25646225</c:v>
                </c:pt>
                <c:pt idx="1371">
                  <c:v>25683854</c:v>
                </c:pt>
                <c:pt idx="1372">
                  <c:v>25717686</c:v>
                </c:pt>
                <c:pt idx="1373">
                  <c:v>25727818</c:v>
                </c:pt>
                <c:pt idx="1374">
                  <c:v>25745455</c:v>
                </c:pt>
                <c:pt idx="1375">
                  <c:v>25758394</c:v>
                </c:pt>
                <c:pt idx="1376">
                  <c:v>25760644</c:v>
                </c:pt>
                <c:pt idx="1377">
                  <c:v>25795154</c:v>
                </c:pt>
                <c:pt idx="1378">
                  <c:v>25821501</c:v>
                </c:pt>
                <c:pt idx="1379">
                  <c:v>25851330</c:v>
                </c:pt>
                <c:pt idx="1380">
                  <c:v>25874739</c:v>
                </c:pt>
                <c:pt idx="1381">
                  <c:v>25917395</c:v>
                </c:pt>
                <c:pt idx="1382">
                  <c:v>25928282</c:v>
                </c:pt>
                <c:pt idx="1383">
                  <c:v>25929752</c:v>
                </c:pt>
                <c:pt idx="1384">
                  <c:v>25936020</c:v>
                </c:pt>
                <c:pt idx="1385">
                  <c:v>25950377</c:v>
                </c:pt>
                <c:pt idx="1386">
                  <c:v>25957569</c:v>
                </c:pt>
                <c:pt idx="1387">
                  <c:v>25976228</c:v>
                </c:pt>
                <c:pt idx="1388">
                  <c:v>25976381</c:v>
                </c:pt>
                <c:pt idx="1389">
                  <c:v>25996881</c:v>
                </c:pt>
                <c:pt idx="1390">
                  <c:v>26077809</c:v>
                </c:pt>
                <c:pt idx="1391">
                  <c:v>26106550</c:v>
                </c:pt>
                <c:pt idx="1392">
                  <c:v>26144927</c:v>
                </c:pt>
                <c:pt idx="1393">
                  <c:v>26254200</c:v>
                </c:pt>
                <c:pt idx="1394">
                  <c:v>26257070</c:v>
                </c:pt>
                <c:pt idx="1395">
                  <c:v>26271126</c:v>
                </c:pt>
                <c:pt idx="1396">
                  <c:v>26311779</c:v>
                </c:pt>
                <c:pt idx="1397">
                  <c:v>26314685</c:v>
                </c:pt>
                <c:pt idx="1398">
                  <c:v>26338169</c:v>
                </c:pt>
                <c:pt idx="1399">
                  <c:v>26365784</c:v>
                </c:pt>
                <c:pt idx="1400">
                  <c:v>26503975</c:v>
                </c:pt>
                <c:pt idx="1401">
                  <c:v>26522815</c:v>
                </c:pt>
                <c:pt idx="1402">
                  <c:v>26536236</c:v>
                </c:pt>
                <c:pt idx="1403">
                  <c:v>26536329</c:v>
                </c:pt>
                <c:pt idx="1404">
                  <c:v>26596908</c:v>
                </c:pt>
                <c:pt idx="1405">
                  <c:v>26646652</c:v>
                </c:pt>
                <c:pt idx="1406">
                  <c:v>26651816</c:v>
                </c:pt>
                <c:pt idx="1407">
                  <c:v>26701521</c:v>
                </c:pt>
                <c:pt idx="1408">
                  <c:v>26715523</c:v>
                </c:pt>
                <c:pt idx="1409">
                  <c:v>26827285</c:v>
                </c:pt>
                <c:pt idx="1410">
                  <c:v>26835062</c:v>
                </c:pt>
                <c:pt idx="1411">
                  <c:v>26860208</c:v>
                </c:pt>
                <c:pt idx="1412">
                  <c:v>26906823</c:v>
                </c:pt>
                <c:pt idx="1413">
                  <c:v>26922310</c:v>
                </c:pt>
                <c:pt idx="1414">
                  <c:v>26935474</c:v>
                </c:pt>
                <c:pt idx="1415">
                  <c:v>26938661</c:v>
                </c:pt>
                <c:pt idx="1416">
                  <c:v>26981943</c:v>
                </c:pt>
                <c:pt idx="1417">
                  <c:v>27050297</c:v>
                </c:pt>
                <c:pt idx="1418">
                  <c:v>27101941</c:v>
                </c:pt>
                <c:pt idx="1419">
                  <c:v>27116850</c:v>
                </c:pt>
                <c:pt idx="1420">
                  <c:v>27126254</c:v>
                </c:pt>
                <c:pt idx="1421">
                  <c:v>27162568</c:v>
                </c:pt>
                <c:pt idx="1422">
                  <c:v>27170728</c:v>
                </c:pt>
                <c:pt idx="1423">
                  <c:v>27219452</c:v>
                </c:pt>
                <c:pt idx="1424">
                  <c:v>27239400</c:v>
                </c:pt>
                <c:pt idx="1425">
                  <c:v>27256600</c:v>
                </c:pt>
                <c:pt idx="1426">
                  <c:v>27328266</c:v>
                </c:pt>
                <c:pt idx="1427">
                  <c:v>27331879</c:v>
                </c:pt>
                <c:pt idx="1428">
                  <c:v>27380291</c:v>
                </c:pt>
                <c:pt idx="1429">
                  <c:v>27424622</c:v>
                </c:pt>
                <c:pt idx="1430">
                  <c:v>27510761</c:v>
                </c:pt>
                <c:pt idx="1431">
                  <c:v>27549003</c:v>
                </c:pt>
                <c:pt idx="1432">
                  <c:v>27551048</c:v>
                </c:pt>
                <c:pt idx="1433">
                  <c:v>27574900</c:v>
                </c:pt>
                <c:pt idx="1434">
                  <c:v>27616183</c:v>
                </c:pt>
                <c:pt idx="1435">
                  <c:v>27618933</c:v>
                </c:pt>
                <c:pt idx="1436">
                  <c:v>27627469</c:v>
                </c:pt>
                <c:pt idx="1437">
                  <c:v>27688269</c:v>
                </c:pt>
                <c:pt idx="1438">
                  <c:v>27763493</c:v>
                </c:pt>
                <c:pt idx="1439">
                  <c:v>27772454</c:v>
                </c:pt>
                <c:pt idx="1440">
                  <c:v>27777483</c:v>
                </c:pt>
                <c:pt idx="1441">
                  <c:v>27816339</c:v>
                </c:pt>
                <c:pt idx="1442">
                  <c:v>27875996</c:v>
                </c:pt>
                <c:pt idx="1443">
                  <c:v>27882529</c:v>
                </c:pt>
                <c:pt idx="1444">
                  <c:v>27920148</c:v>
                </c:pt>
                <c:pt idx="1445">
                  <c:v>27920692</c:v>
                </c:pt>
                <c:pt idx="1446">
                  <c:v>27955749</c:v>
                </c:pt>
                <c:pt idx="1447">
                  <c:v>27962536</c:v>
                </c:pt>
                <c:pt idx="1448">
                  <c:v>27998730</c:v>
                </c:pt>
                <c:pt idx="1449">
                  <c:v>28013494</c:v>
                </c:pt>
                <c:pt idx="1450">
                  <c:v>28122587</c:v>
                </c:pt>
                <c:pt idx="1451">
                  <c:v>28174229</c:v>
                </c:pt>
                <c:pt idx="1452">
                  <c:v>28194609</c:v>
                </c:pt>
                <c:pt idx="1453">
                  <c:v>28202680</c:v>
                </c:pt>
                <c:pt idx="1454">
                  <c:v>28294029</c:v>
                </c:pt>
                <c:pt idx="1455">
                  <c:v>28303839</c:v>
                </c:pt>
                <c:pt idx="1456">
                  <c:v>28336349</c:v>
                </c:pt>
                <c:pt idx="1457">
                  <c:v>28339256</c:v>
                </c:pt>
                <c:pt idx="1458">
                  <c:v>28483004</c:v>
                </c:pt>
                <c:pt idx="1459">
                  <c:v>28492551</c:v>
                </c:pt>
                <c:pt idx="1460">
                  <c:v>28535899</c:v>
                </c:pt>
                <c:pt idx="1461">
                  <c:v>28538214</c:v>
                </c:pt>
                <c:pt idx="1462">
                  <c:v>28600414</c:v>
                </c:pt>
                <c:pt idx="1463">
                  <c:v>28627717</c:v>
                </c:pt>
                <c:pt idx="1464">
                  <c:v>28634385</c:v>
                </c:pt>
                <c:pt idx="1465">
                  <c:v>28726907</c:v>
                </c:pt>
                <c:pt idx="1466">
                  <c:v>28796772</c:v>
                </c:pt>
                <c:pt idx="1467">
                  <c:v>28814947</c:v>
                </c:pt>
                <c:pt idx="1468">
                  <c:v>28847699</c:v>
                </c:pt>
                <c:pt idx="1469">
                  <c:v>28859581</c:v>
                </c:pt>
                <c:pt idx="1470">
                  <c:v>28896279</c:v>
                </c:pt>
                <c:pt idx="1471">
                  <c:v>28901141</c:v>
                </c:pt>
                <c:pt idx="1472">
                  <c:v>28902435</c:v>
                </c:pt>
                <c:pt idx="1473">
                  <c:v>28919281</c:v>
                </c:pt>
                <c:pt idx="1474">
                  <c:v>28928505</c:v>
                </c:pt>
                <c:pt idx="1475">
                  <c:v>28937316</c:v>
                </c:pt>
                <c:pt idx="1476">
                  <c:v>28966251</c:v>
                </c:pt>
                <c:pt idx="1477">
                  <c:v>28974186</c:v>
                </c:pt>
                <c:pt idx="1478">
                  <c:v>28979758</c:v>
                </c:pt>
                <c:pt idx="1479">
                  <c:v>29003022</c:v>
                </c:pt>
                <c:pt idx="1480">
                  <c:v>29015106</c:v>
                </c:pt>
                <c:pt idx="1481">
                  <c:v>29040252</c:v>
                </c:pt>
                <c:pt idx="1482">
                  <c:v>29053024</c:v>
                </c:pt>
                <c:pt idx="1483">
                  <c:v>29062219</c:v>
                </c:pt>
                <c:pt idx="1484">
                  <c:v>29068579</c:v>
                </c:pt>
                <c:pt idx="1485">
                  <c:v>29093375</c:v>
                </c:pt>
                <c:pt idx="1486">
                  <c:v>29106324</c:v>
                </c:pt>
                <c:pt idx="1487">
                  <c:v>29145678</c:v>
                </c:pt>
                <c:pt idx="1488">
                  <c:v>29186655</c:v>
                </c:pt>
                <c:pt idx="1489">
                  <c:v>29191456</c:v>
                </c:pt>
                <c:pt idx="1490">
                  <c:v>29245836</c:v>
                </c:pt>
                <c:pt idx="1491">
                  <c:v>29263946</c:v>
                </c:pt>
                <c:pt idx="1492">
                  <c:v>29287148</c:v>
                </c:pt>
                <c:pt idx="1493">
                  <c:v>29294685</c:v>
                </c:pt>
                <c:pt idx="1494">
                  <c:v>29317054</c:v>
                </c:pt>
                <c:pt idx="1495">
                  <c:v>29351048</c:v>
                </c:pt>
                <c:pt idx="1496">
                  <c:v>29353687</c:v>
                </c:pt>
                <c:pt idx="1497">
                  <c:v>29381208</c:v>
                </c:pt>
                <c:pt idx="1498">
                  <c:v>29452339</c:v>
                </c:pt>
                <c:pt idx="1499">
                  <c:v>29479504</c:v>
                </c:pt>
                <c:pt idx="1500">
                  <c:v>29526318</c:v>
                </c:pt>
                <c:pt idx="1501">
                  <c:v>29629531</c:v>
                </c:pt>
                <c:pt idx="1502">
                  <c:v>29653746</c:v>
                </c:pt>
                <c:pt idx="1503">
                  <c:v>29655849</c:v>
                </c:pt>
                <c:pt idx="1504">
                  <c:v>29683922</c:v>
                </c:pt>
                <c:pt idx="1505">
                  <c:v>29690949</c:v>
                </c:pt>
                <c:pt idx="1506">
                  <c:v>29694398</c:v>
                </c:pt>
                <c:pt idx="1507">
                  <c:v>29720336</c:v>
                </c:pt>
                <c:pt idx="1508">
                  <c:v>29720520</c:v>
                </c:pt>
                <c:pt idx="1509">
                  <c:v>29748625</c:v>
                </c:pt>
                <c:pt idx="1510">
                  <c:v>29755139</c:v>
                </c:pt>
                <c:pt idx="1511">
                  <c:v>29788152</c:v>
                </c:pt>
                <c:pt idx="1512">
                  <c:v>29898348</c:v>
                </c:pt>
                <c:pt idx="1513">
                  <c:v>29919117</c:v>
                </c:pt>
                <c:pt idx="1514">
                  <c:v>29940058</c:v>
                </c:pt>
                <c:pt idx="1515">
                  <c:v>29965700</c:v>
                </c:pt>
                <c:pt idx="1516">
                  <c:v>29982575</c:v>
                </c:pt>
                <c:pt idx="1517">
                  <c:v>29998493</c:v>
                </c:pt>
                <c:pt idx="1518">
                  <c:v>30004777</c:v>
                </c:pt>
                <c:pt idx="1519">
                  <c:v>30027850</c:v>
                </c:pt>
                <c:pt idx="1520">
                  <c:v>30034078</c:v>
                </c:pt>
                <c:pt idx="1521">
                  <c:v>30037063</c:v>
                </c:pt>
                <c:pt idx="1522">
                  <c:v>30038369</c:v>
                </c:pt>
                <c:pt idx="1523">
                  <c:v>30073673</c:v>
                </c:pt>
                <c:pt idx="1524">
                  <c:v>30073782</c:v>
                </c:pt>
                <c:pt idx="1525">
                  <c:v>30108132</c:v>
                </c:pt>
                <c:pt idx="1526">
                  <c:v>30115834</c:v>
                </c:pt>
                <c:pt idx="1527">
                  <c:v>30149077</c:v>
                </c:pt>
                <c:pt idx="1528">
                  <c:v>30162366</c:v>
                </c:pt>
                <c:pt idx="1529">
                  <c:v>30174184</c:v>
                </c:pt>
                <c:pt idx="1530">
                  <c:v>30180252</c:v>
                </c:pt>
                <c:pt idx="1531">
                  <c:v>30224408</c:v>
                </c:pt>
                <c:pt idx="1532">
                  <c:v>30259946</c:v>
                </c:pt>
                <c:pt idx="1533">
                  <c:v>30261007</c:v>
                </c:pt>
                <c:pt idx="1534">
                  <c:v>30285740</c:v>
                </c:pt>
                <c:pt idx="1535">
                  <c:v>30337717</c:v>
                </c:pt>
                <c:pt idx="1536">
                  <c:v>30341031</c:v>
                </c:pt>
                <c:pt idx="1537">
                  <c:v>30393363</c:v>
                </c:pt>
                <c:pt idx="1538">
                  <c:v>30439790</c:v>
                </c:pt>
                <c:pt idx="1539">
                  <c:v>30494712</c:v>
                </c:pt>
                <c:pt idx="1540">
                  <c:v>30558920</c:v>
                </c:pt>
                <c:pt idx="1541">
                  <c:v>30602199</c:v>
                </c:pt>
                <c:pt idx="1542">
                  <c:v>30705531</c:v>
                </c:pt>
                <c:pt idx="1543">
                  <c:v>30735217</c:v>
                </c:pt>
                <c:pt idx="1544">
                  <c:v>30762020</c:v>
                </c:pt>
                <c:pt idx="1545">
                  <c:v>30774070</c:v>
                </c:pt>
                <c:pt idx="1546">
                  <c:v>30809841</c:v>
                </c:pt>
                <c:pt idx="1547">
                  <c:v>30948393</c:v>
                </c:pt>
                <c:pt idx="1548">
                  <c:v>30983973</c:v>
                </c:pt>
                <c:pt idx="1549">
                  <c:v>31010785</c:v>
                </c:pt>
                <c:pt idx="1550">
                  <c:v>31021405</c:v>
                </c:pt>
                <c:pt idx="1551">
                  <c:v>31038068</c:v>
                </c:pt>
                <c:pt idx="1552">
                  <c:v>31048110</c:v>
                </c:pt>
                <c:pt idx="1553">
                  <c:v>31073018</c:v>
                </c:pt>
                <c:pt idx="1554">
                  <c:v>31079480</c:v>
                </c:pt>
                <c:pt idx="1555">
                  <c:v>31124949</c:v>
                </c:pt>
                <c:pt idx="1556">
                  <c:v>31180819</c:v>
                </c:pt>
                <c:pt idx="1557">
                  <c:v>31192397</c:v>
                </c:pt>
                <c:pt idx="1558">
                  <c:v>31225567</c:v>
                </c:pt>
                <c:pt idx="1559">
                  <c:v>31315135</c:v>
                </c:pt>
                <c:pt idx="1560">
                  <c:v>31327129</c:v>
                </c:pt>
                <c:pt idx="1561">
                  <c:v>31347397</c:v>
                </c:pt>
                <c:pt idx="1562">
                  <c:v>31390849</c:v>
                </c:pt>
                <c:pt idx="1563">
                  <c:v>31411389</c:v>
                </c:pt>
                <c:pt idx="1564">
                  <c:v>31434545</c:v>
                </c:pt>
                <c:pt idx="1565">
                  <c:v>31493477</c:v>
                </c:pt>
                <c:pt idx="1566">
                  <c:v>31554260</c:v>
                </c:pt>
                <c:pt idx="1567">
                  <c:v>31581612</c:v>
                </c:pt>
                <c:pt idx="1568">
                  <c:v>31593463</c:v>
                </c:pt>
                <c:pt idx="1569">
                  <c:v>31596376</c:v>
                </c:pt>
                <c:pt idx="1570">
                  <c:v>31619318</c:v>
                </c:pt>
                <c:pt idx="1571">
                  <c:v>31630096</c:v>
                </c:pt>
                <c:pt idx="1572">
                  <c:v>31818715</c:v>
                </c:pt>
                <c:pt idx="1573">
                  <c:v>31831950</c:v>
                </c:pt>
                <c:pt idx="1574">
                  <c:v>31909041</c:v>
                </c:pt>
                <c:pt idx="1575">
                  <c:v>31963238</c:v>
                </c:pt>
                <c:pt idx="1576">
                  <c:v>32084848</c:v>
                </c:pt>
                <c:pt idx="1577">
                  <c:v>32115788</c:v>
                </c:pt>
                <c:pt idx="1578">
                  <c:v>32131532</c:v>
                </c:pt>
                <c:pt idx="1579">
                  <c:v>32133700</c:v>
                </c:pt>
                <c:pt idx="1580">
                  <c:v>32163803</c:v>
                </c:pt>
                <c:pt idx="1581">
                  <c:v>32195575</c:v>
                </c:pt>
                <c:pt idx="1582">
                  <c:v>32317290</c:v>
                </c:pt>
                <c:pt idx="1583">
                  <c:v>32363776</c:v>
                </c:pt>
                <c:pt idx="1584">
                  <c:v>32401515</c:v>
                </c:pt>
                <c:pt idx="1585">
                  <c:v>32469501</c:v>
                </c:pt>
                <c:pt idx="1586">
                  <c:v>32559084</c:v>
                </c:pt>
                <c:pt idx="1587">
                  <c:v>32589106</c:v>
                </c:pt>
                <c:pt idx="1588">
                  <c:v>32613495</c:v>
                </c:pt>
                <c:pt idx="1589">
                  <c:v>32670794</c:v>
                </c:pt>
                <c:pt idx="1590">
                  <c:v>32792649</c:v>
                </c:pt>
                <c:pt idx="1591">
                  <c:v>32844240</c:v>
                </c:pt>
                <c:pt idx="1592">
                  <c:v>32856486</c:v>
                </c:pt>
                <c:pt idx="1593">
                  <c:v>32969243</c:v>
                </c:pt>
                <c:pt idx="1594">
                  <c:v>33074966</c:v>
                </c:pt>
                <c:pt idx="1595">
                  <c:v>33110972</c:v>
                </c:pt>
                <c:pt idx="1596">
                  <c:v>33164361</c:v>
                </c:pt>
                <c:pt idx="1597">
                  <c:v>33184574</c:v>
                </c:pt>
                <c:pt idx="1598">
                  <c:v>33231996</c:v>
                </c:pt>
                <c:pt idx="1599">
                  <c:v>33299318</c:v>
                </c:pt>
                <c:pt idx="1600">
                  <c:v>33346135</c:v>
                </c:pt>
                <c:pt idx="1601">
                  <c:v>33359523</c:v>
                </c:pt>
                <c:pt idx="1602">
                  <c:v>33387210</c:v>
                </c:pt>
                <c:pt idx="1603">
                  <c:v>33448049</c:v>
                </c:pt>
                <c:pt idx="1604">
                  <c:v>33507738</c:v>
                </c:pt>
                <c:pt idx="1605">
                  <c:v>33585432</c:v>
                </c:pt>
                <c:pt idx="1606">
                  <c:v>33641437</c:v>
                </c:pt>
                <c:pt idx="1607">
                  <c:v>33653616</c:v>
                </c:pt>
                <c:pt idx="1608">
                  <c:v>33663357</c:v>
                </c:pt>
                <c:pt idx="1609">
                  <c:v>33689196</c:v>
                </c:pt>
                <c:pt idx="1610">
                  <c:v>33693215</c:v>
                </c:pt>
                <c:pt idx="1611">
                  <c:v>33698432</c:v>
                </c:pt>
                <c:pt idx="1612">
                  <c:v>33751022</c:v>
                </c:pt>
                <c:pt idx="1613">
                  <c:v>33774373</c:v>
                </c:pt>
                <c:pt idx="1614">
                  <c:v>33794455</c:v>
                </c:pt>
                <c:pt idx="1615">
                  <c:v>33820327</c:v>
                </c:pt>
                <c:pt idx="1616">
                  <c:v>33824261</c:v>
                </c:pt>
                <c:pt idx="1617">
                  <c:v>33828711</c:v>
                </c:pt>
                <c:pt idx="1618">
                  <c:v>33855036</c:v>
                </c:pt>
                <c:pt idx="1619">
                  <c:v>33901500</c:v>
                </c:pt>
                <c:pt idx="1620">
                  <c:v>33916513</c:v>
                </c:pt>
                <c:pt idx="1621">
                  <c:v>33934067</c:v>
                </c:pt>
                <c:pt idx="1622">
                  <c:v>34063196</c:v>
                </c:pt>
                <c:pt idx="1623">
                  <c:v>34090028</c:v>
                </c:pt>
                <c:pt idx="1624">
                  <c:v>34129668</c:v>
                </c:pt>
                <c:pt idx="1625">
                  <c:v>34155143</c:v>
                </c:pt>
                <c:pt idx="1626">
                  <c:v>34210802</c:v>
                </c:pt>
                <c:pt idx="1627">
                  <c:v>34216087</c:v>
                </c:pt>
                <c:pt idx="1628">
                  <c:v>34220736</c:v>
                </c:pt>
                <c:pt idx="1629">
                  <c:v>34241086</c:v>
                </c:pt>
                <c:pt idx="1630">
                  <c:v>34334348</c:v>
                </c:pt>
                <c:pt idx="1631">
                  <c:v>34358209</c:v>
                </c:pt>
                <c:pt idx="1632">
                  <c:v>34358435</c:v>
                </c:pt>
                <c:pt idx="1633">
                  <c:v>34400273</c:v>
                </c:pt>
                <c:pt idx="1634">
                  <c:v>34419867</c:v>
                </c:pt>
                <c:pt idx="1635">
                  <c:v>34430938</c:v>
                </c:pt>
                <c:pt idx="1636">
                  <c:v>34435159</c:v>
                </c:pt>
                <c:pt idx="1637">
                  <c:v>34457613</c:v>
                </c:pt>
                <c:pt idx="1638">
                  <c:v>34461700</c:v>
                </c:pt>
                <c:pt idx="1639">
                  <c:v>34463248</c:v>
                </c:pt>
                <c:pt idx="1640">
                  <c:v>34466104</c:v>
                </c:pt>
                <c:pt idx="1641">
                  <c:v>34489684</c:v>
                </c:pt>
                <c:pt idx="1642">
                  <c:v>34503689</c:v>
                </c:pt>
                <c:pt idx="1643">
                  <c:v>34522886</c:v>
                </c:pt>
                <c:pt idx="1644">
                  <c:v>34524417</c:v>
                </c:pt>
                <c:pt idx="1645">
                  <c:v>34621921</c:v>
                </c:pt>
                <c:pt idx="1646">
                  <c:v>34680479</c:v>
                </c:pt>
                <c:pt idx="1647">
                  <c:v>34690204</c:v>
                </c:pt>
                <c:pt idx="1648">
                  <c:v>34709366</c:v>
                </c:pt>
                <c:pt idx="1649">
                  <c:v>34843153</c:v>
                </c:pt>
                <c:pt idx="1650">
                  <c:v>34859506</c:v>
                </c:pt>
                <c:pt idx="1651">
                  <c:v>34889317</c:v>
                </c:pt>
                <c:pt idx="1652">
                  <c:v>34917736</c:v>
                </c:pt>
                <c:pt idx="1653">
                  <c:v>34924040</c:v>
                </c:pt>
                <c:pt idx="1654">
                  <c:v>34948085</c:v>
                </c:pt>
                <c:pt idx="1655">
                  <c:v>34974161</c:v>
                </c:pt>
                <c:pt idx="1656">
                  <c:v>34982564</c:v>
                </c:pt>
                <c:pt idx="1657">
                  <c:v>35112461</c:v>
                </c:pt>
                <c:pt idx="1658">
                  <c:v>35120226</c:v>
                </c:pt>
                <c:pt idx="1659">
                  <c:v>35123159</c:v>
                </c:pt>
                <c:pt idx="1660">
                  <c:v>35132998</c:v>
                </c:pt>
                <c:pt idx="1661">
                  <c:v>35135863</c:v>
                </c:pt>
                <c:pt idx="1662">
                  <c:v>35168767</c:v>
                </c:pt>
                <c:pt idx="1663">
                  <c:v>35188362</c:v>
                </c:pt>
                <c:pt idx="1664">
                  <c:v>35216800</c:v>
                </c:pt>
                <c:pt idx="1665">
                  <c:v>35249017</c:v>
                </c:pt>
                <c:pt idx="1666">
                  <c:v>35293541</c:v>
                </c:pt>
                <c:pt idx="1667">
                  <c:v>35321138</c:v>
                </c:pt>
                <c:pt idx="1668">
                  <c:v>35321604</c:v>
                </c:pt>
                <c:pt idx="1669">
                  <c:v>35433688</c:v>
                </c:pt>
                <c:pt idx="1670">
                  <c:v>35490257</c:v>
                </c:pt>
                <c:pt idx="1671">
                  <c:v>35501456</c:v>
                </c:pt>
                <c:pt idx="1672">
                  <c:v>35509965</c:v>
                </c:pt>
                <c:pt idx="1673">
                  <c:v>35524362</c:v>
                </c:pt>
                <c:pt idx="1674">
                  <c:v>35550182</c:v>
                </c:pt>
                <c:pt idx="1675">
                  <c:v>35592486</c:v>
                </c:pt>
                <c:pt idx="1676">
                  <c:v>35627436</c:v>
                </c:pt>
                <c:pt idx="1677">
                  <c:v>35686921</c:v>
                </c:pt>
                <c:pt idx="1678">
                  <c:v>35702239</c:v>
                </c:pt>
                <c:pt idx="1679">
                  <c:v>35766788</c:v>
                </c:pt>
                <c:pt idx="1680">
                  <c:v>35886051</c:v>
                </c:pt>
                <c:pt idx="1681">
                  <c:v>35904688</c:v>
                </c:pt>
                <c:pt idx="1682">
                  <c:v>35949600</c:v>
                </c:pt>
                <c:pt idx="1683">
                  <c:v>35969042</c:v>
                </c:pt>
                <c:pt idx="1684">
                  <c:v>36041146</c:v>
                </c:pt>
                <c:pt idx="1685">
                  <c:v>36067520</c:v>
                </c:pt>
                <c:pt idx="1686">
                  <c:v>36135760</c:v>
                </c:pt>
                <c:pt idx="1687">
                  <c:v>36138615</c:v>
                </c:pt>
                <c:pt idx="1688">
                  <c:v>36151493</c:v>
                </c:pt>
                <c:pt idx="1689">
                  <c:v>36191689</c:v>
                </c:pt>
                <c:pt idx="1690">
                  <c:v>36204619</c:v>
                </c:pt>
                <c:pt idx="1691">
                  <c:v>36222479</c:v>
                </c:pt>
                <c:pt idx="1692">
                  <c:v>36254053</c:v>
                </c:pt>
                <c:pt idx="1693">
                  <c:v>36325933</c:v>
                </c:pt>
                <c:pt idx="1694">
                  <c:v>36333426</c:v>
                </c:pt>
                <c:pt idx="1695">
                  <c:v>36347154</c:v>
                </c:pt>
                <c:pt idx="1696">
                  <c:v>36428584</c:v>
                </c:pt>
                <c:pt idx="1697">
                  <c:v>36520720</c:v>
                </c:pt>
                <c:pt idx="1698">
                  <c:v>36560946</c:v>
                </c:pt>
                <c:pt idx="1699">
                  <c:v>36573853</c:v>
                </c:pt>
                <c:pt idx="1700">
                  <c:v>36614254</c:v>
                </c:pt>
                <c:pt idx="1701">
                  <c:v>36638457</c:v>
                </c:pt>
                <c:pt idx="1702">
                  <c:v>36687817</c:v>
                </c:pt>
                <c:pt idx="1703">
                  <c:v>36722852</c:v>
                </c:pt>
                <c:pt idx="1704">
                  <c:v>36800480</c:v>
                </c:pt>
                <c:pt idx="1705">
                  <c:v>36821434</c:v>
                </c:pt>
                <c:pt idx="1706">
                  <c:v>36953594</c:v>
                </c:pt>
                <c:pt idx="1707">
                  <c:v>36981603</c:v>
                </c:pt>
                <c:pt idx="1708">
                  <c:v>37026534</c:v>
                </c:pt>
                <c:pt idx="1709">
                  <c:v>37048120</c:v>
                </c:pt>
                <c:pt idx="1710">
                  <c:v>37059489</c:v>
                </c:pt>
                <c:pt idx="1711">
                  <c:v>37122724</c:v>
                </c:pt>
                <c:pt idx="1712">
                  <c:v>37151551</c:v>
                </c:pt>
                <c:pt idx="1713">
                  <c:v>37156883</c:v>
                </c:pt>
                <c:pt idx="1714">
                  <c:v>37255128</c:v>
                </c:pt>
                <c:pt idx="1715">
                  <c:v>37259890</c:v>
                </c:pt>
                <c:pt idx="1716">
                  <c:v>37308112</c:v>
                </c:pt>
                <c:pt idx="1717">
                  <c:v>37318989</c:v>
                </c:pt>
                <c:pt idx="1718">
                  <c:v>37353404</c:v>
                </c:pt>
                <c:pt idx="1719">
                  <c:v>37371332</c:v>
                </c:pt>
                <c:pt idx="1720">
                  <c:v>37381517</c:v>
                </c:pt>
                <c:pt idx="1721">
                  <c:v>37458247</c:v>
                </c:pt>
                <c:pt idx="1722">
                  <c:v>37506870</c:v>
                </c:pt>
                <c:pt idx="1723">
                  <c:v>37539581</c:v>
                </c:pt>
                <c:pt idx="1724">
                  <c:v>37542395</c:v>
                </c:pt>
                <c:pt idx="1725">
                  <c:v>37543637</c:v>
                </c:pt>
                <c:pt idx="1726">
                  <c:v>37546109</c:v>
                </c:pt>
                <c:pt idx="1727">
                  <c:v>37565894</c:v>
                </c:pt>
                <c:pt idx="1728">
                  <c:v>37570302</c:v>
                </c:pt>
                <c:pt idx="1729">
                  <c:v>37593671</c:v>
                </c:pt>
                <c:pt idx="1730">
                  <c:v>37599323</c:v>
                </c:pt>
                <c:pt idx="1731">
                  <c:v>37645932</c:v>
                </c:pt>
                <c:pt idx="1732">
                  <c:v>37652612</c:v>
                </c:pt>
                <c:pt idx="1733">
                  <c:v>37667914</c:v>
                </c:pt>
                <c:pt idx="1734">
                  <c:v>37730124</c:v>
                </c:pt>
                <c:pt idx="1735">
                  <c:v>37914299</c:v>
                </c:pt>
                <c:pt idx="1736">
                  <c:v>37936729</c:v>
                </c:pt>
                <c:pt idx="1737">
                  <c:v>37995504</c:v>
                </c:pt>
                <c:pt idx="1738">
                  <c:v>37997463</c:v>
                </c:pt>
                <c:pt idx="1739">
                  <c:v>38031391</c:v>
                </c:pt>
                <c:pt idx="1740">
                  <c:v>38074795</c:v>
                </c:pt>
                <c:pt idx="1741">
                  <c:v>38083345</c:v>
                </c:pt>
                <c:pt idx="1742">
                  <c:v>38123104</c:v>
                </c:pt>
                <c:pt idx="1743">
                  <c:v>38151541</c:v>
                </c:pt>
                <c:pt idx="1744">
                  <c:v>38208408</c:v>
                </c:pt>
                <c:pt idx="1745">
                  <c:v>38243787</c:v>
                </c:pt>
                <c:pt idx="1746">
                  <c:v>38257026</c:v>
                </c:pt>
                <c:pt idx="1747">
                  <c:v>38288085</c:v>
                </c:pt>
                <c:pt idx="1748">
                  <c:v>38321238</c:v>
                </c:pt>
                <c:pt idx="1749">
                  <c:v>38344870</c:v>
                </c:pt>
                <c:pt idx="1750">
                  <c:v>38351680</c:v>
                </c:pt>
                <c:pt idx="1751">
                  <c:v>38353358</c:v>
                </c:pt>
                <c:pt idx="1752">
                  <c:v>38388212</c:v>
                </c:pt>
                <c:pt idx="1753">
                  <c:v>38399261</c:v>
                </c:pt>
                <c:pt idx="1754">
                  <c:v>38475983</c:v>
                </c:pt>
                <c:pt idx="1755">
                  <c:v>38532996</c:v>
                </c:pt>
                <c:pt idx="1756">
                  <c:v>38562870</c:v>
                </c:pt>
                <c:pt idx="1757">
                  <c:v>38563019</c:v>
                </c:pt>
                <c:pt idx="1758">
                  <c:v>38671024</c:v>
                </c:pt>
                <c:pt idx="1759">
                  <c:v>38732532</c:v>
                </c:pt>
                <c:pt idx="1760">
                  <c:v>38748447</c:v>
                </c:pt>
                <c:pt idx="1761">
                  <c:v>38764995</c:v>
                </c:pt>
                <c:pt idx="1762">
                  <c:v>38809723</c:v>
                </c:pt>
                <c:pt idx="1763">
                  <c:v>38819603</c:v>
                </c:pt>
                <c:pt idx="1764">
                  <c:v>38865766</c:v>
                </c:pt>
                <c:pt idx="1765">
                  <c:v>38878084</c:v>
                </c:pt>
                <c:pt idx="1766">
                  <c:v>38923527</c:v>
                </c:pt>
                <c:pt idx="1767">
                  <c:v>39025896</c:v>
                </c:pt>
                <c:pt idx="1768">
                  <c:v>39118242</c:v>
                </c:pt>
                <c:pt idx="1769">
                  <c:v>39118881</c:v>
                </c:pt>
                <c:pt idx="1770">
                  <c:v>39133927</c:v>
                </c:pt>
                <c:pt idx="1771">
                  <c:v>39158041</c:v>
                </c:pt>
                <c:pt idx="1772">
                  <c:v>39185372</c:v>
                </c:pt>
                <c:pt idx="1773">
                  <c:v>39203569</c:v>
                </c:pt>
                <c:pt idx="1774">
                  <c:v>39277037</c:v>
                </c:pt>
                <c:pt idx="1775">
                  <c:v>39318212</c:v>
                </c:pt>
                <c:pt idx="1776">
                  <c:v>39357832</c:v>
                </c:pt>
                <c:pt idx="1777">
                  <c:v>39416214</c:v>
                </c:pt>
                <c:pt idx="1778">
                  <c:v>39421085</c:v>
                </c:pt>
                <c:pt idx="1779">
                  <c:v>39481887</c:v>
                </c:pt>
                <c:pt idx="1780">
                  <c:v>39569207</c:v>
                </c:pt>
                <c:pt idx="1781">
                  <c:v>39596041</c:v>
                </c:pt>
                <c:pt idx="1782">
                  <c:v>39631009</c:v>
                </c:pt>
                <c:pt idx="1783">
                  <c:v>39662160</c:v>
                </c:pt>
                <c:pt idx="1784">
                  <c:v>39713308</c:v>
                </c:pt>
                <c:pt idx="1785">
                  <c:v>39738918</c:v>
                </c:pt>
                <c:pt idx="1786">
                  <c:v>39750135</c:v>
                </c:pt>
                <c:pt idx="1787">
                  <c:v>39825724</c:v>
                </c:pt>
                <c:pt idx="1788">
                  <c:v>39893406</c:v>
                </c:pt>
                <c:pt idx="1789">
                  <c:v>39950891</c:v>
                </c:pt>
                <c:pt idx="1790">
                  <c:v>39987195</c:v>
                </c:pt>
                <c:pt idx="1791">
                  <c:v>40043930</c:v>
                </c:pt>
                <c:pt idx="1792">
                  <c:v>40048708</c:v>
                </c:pt>
                <c:pt idx="1793">
                  <c:v>40051814</c:v>
                </c:pt>
                <c:pt idx="1794">
                  <c:v>40086382</c:v>
                </c:pt>
                <c:pt idx="1795">
                  <c:v>40156859</c:v>
                </c:pt>
                <c:pt idx="1796">
                  <c:v>40163723</c:v>
                </c:pt>
                <c:pt idx="1797">
                  <c:v>40203147</c:v>
                </c:pt>
                <c:pt idx="1798">
                  <c:v>40220825</c:v>
                </c:pt>
                <c:pt idx="1799">
                  <c:v>40277887</c:v>
                </c:pt>
                <c:pt idx="1800">
                  <c:v>40289987</c:v>
                </c:pt>
                <c:pt idx="1801">
                  <c:v>40321417</c:v>
                </c:pt>
                <c:pt idx="1802">
                  <c:v>40366101</c:v>
                </c:pt>
                <c:pt idx="1803">
                  <c:v>40417826</c:v>
                </c:pt>
                <c:pt idx="1804">
                  <c:v>40487741</c:v>
                </c:pt>
                <c:pt idx="1805">
                  <c:v>40511434</c:v>
                </c:pt>
                <c:pt idx="1806">
                  <c:v>40526102</c:v>
                </c:pt>
                <c:pt idx="1807">
                  <c:v>40547139</c:v>
                </c:pt>
                <c:pt idx="1808">
                  <c:v>40581151</c:v>
                </c:pt>
                <c:pt idx="1809">
                  <c:v>40637477</c:v>
                </c:pt>
                <c:pt idx="1810">
                  <c:v>40645557</c:v>
                </c:pt>
                <c:pt idx="1811">
                  <c:v>40660804</c:v>
                </c:pt>
                <c:pt idx="1812">
                  <c:v>40708730</c:v>
                </c:pt>
                <c:pt idx="1813">
                  <c:v>40725752</c:v>
                </c:pt>
                <c:pt idx="1814">
                  <c:v>40839518</c:v>
                </c:pt>
                <c:pt idx="1815">
                  <c:v>40843418</c:v>
                </c:pt>
                <c:pt idx="1816">
                  <c:v>40922604</c:v>
                </c:pt>
                <c:pt idx="1817">
                  <c:v>40945464</c:v>
                </c:pt>
                <c:pt idx="1818">
                  <c:v>40959973</c:v>
                </c:pt>
                <c:pt idx="1819">
                  <c:v>41024503</c:v>
                </c:pt>
                <c:pt idx="1820">
                  <c:v>41042703</c:v>
                </c:pt>
                <c:pt idx="1821">
                  <c:v>41126645</c:v>
                </c:pt>
                <c:pt idx="1822">
                  <c:v>41163976</c:v>
                </c:pt>
                <c:pt idx="1823">
                  <c:v>41184580</c:v>
                </c:pt>
                <c:pt idx="1824">
                  <c:v>41201527</c:v>
                </c:pt>
                <c:pt idx="1825">
                  <c:v>41250181</c:v>
                </c:pt>
                <c:pt idx="1826">
                  <c:v>41365569</c:v>
                </c:pt>
                <c:pt idx="1827">
                  <c:v>41370225</c:v>
                </c:pt>
                <c:pt idx="1828">
                  <c:v>41376557</c:v>
                </c:pt>
                <c:pt idx="1829">
                  <c:v>41398060</c:v>
                </c:pt>
                <c:pt idx="1830">
                  <c:v>41452768</c:v>
                </c:pt>
                <c:pt idx="1831">
                  <c:v>41457874</c:v>
                </c:pt>
                <c:pt idx="1832">
                  <c:v>41523580</c:v>
                </c:pt>
                <c:pt idx="1833">
                  <c:v>41621304</c:v>
                </c:pt>
                <c:pt idx="1834">
                  <c:v>41629291</c:v>
                </c:pt>
                <c:pt idx="1835">
                  <c:v>41641288</c:v>
                </c:pt>
                <c:pt idx="1836">
                  <c:v>41691660</c:v>
                </c:pt>
                <c:pt idx="1837">
                  <c:v>41730911</c:v>
                </c:pt>
                <c:pt idx="1838">
                  <c:v>41759122</c:v>
                </c:pt>
                <c:pt idx="1839">
                  <c:v>41759275</c:v>
                </c:pt>
                <c:pt idx="1840">
                  <c:v>41822777</c:v>
                </c:pt>
                <c:pt idx="1841">
                  <c:v>41983006</c:v>
                </c:pt>
                <c:pt idx="1842">
                  <c:v>42030150</c:v>
                </c:pt>
                <c:pt idx="1843">
                  <c:v>42070986</c:v>
                </c:pt>
                <c:pt idx="1844">
                  <c:v>42129230</c:v>
                </c:pt>
                <c:pt idx="1845">
                  <c:v>42189697</c:v>
                </c:pt>
                <c:pt idx="1846">
                  <c:v>42341389</c:v>
                </c:pt>
                <c:pt idx="1847">
                  <c:v>42357722</c:v>
                </c:pt>
                <c:pt idx="1848">
                  <c:v>42373031</c:v>
                </c:pt>
                <c:pt idx="1849">
                  <c:v>42421575</c:v>
                </c:pt>
                <c:pt idx="1850">
                  <c:v>42479704</c:v>
                </c:pt>
                <c:pt idx="1851">
                  <c:v>42602364</c:v>
                </c:pt>
                <c:pt idx="1852">
                  <c:v>42629225</c:v>
                </c:pt>
                <c:pt idx="1853">
                  <c:v>42647689</c:v>
                </c:pt>
                <c:pt idx="1854">
                  <c:v>42668678</c:v>
                </c:pt>
                <c:pt idx="1855">
                  <c:v>42697660</c:v>
                </c:pt>
                <c:pt idx="1856">
                  <c:v>42703222</c:v>
                </c:pt>
                <c:pt idx="1857">
                  <c:v>42732344</c:v>
                </c:pt>
                <c:pt idx="1858">
                  <c:v>42746937</c:v>
                </c:pt>
                <c:pt idx="1859">
                  <c:v>42759004</c:v>
                </c:pt>
                <c:pt idx="1860">
                  <c:v>42765138</c:v>
                </c:pt>
                <c:pt idx="1861">
                  <c:v>42826317</c:v>
                </c:pt>
                <c:pt idx="1862">
                  <c:v>42830607</c:v>
                </c:pt>
                <c:pt idx="1863">
                  <c:v>42868728</c:v>
                </c:pt>
                <c:pt idx="1864">
                  <c:v>42876616</c:v>
                </c:pt>
                <c:pt idx="1865">
                  <c:v>42891681</c:v>
                </c:pt>
                <c:pt idx="1866">
                  <c:v>42986168</c:v>
                </c:pt>
                <c:pt idx="1867">
                  <c:v>43025256</c:v>
                </c:pt>
                <c:pt idx="1868">
                  <c:v>43047973</c:v>
                </c:pt>
                <c:pt idx="1869">
                  <c:v>43075305</c:v>
                </c:pt>
                <c:pt idx="1870">
                  <c:v>43079437</c:v>
                </c:pt>
                <c:pt idx="1871">
                  <c:v>43117732</c:v>
                </c:pt>
                <c:pt idx="1872">
                  <c:v>43125285</c:v>
                </c:pt>
                <c:pt idx="1873">
                  <c:v>43139455</c:v>
                </c:pt>
                <c:pt idx="1874">
                  <c:v>43167487</c:v>
                </c:pt>
                <c:pt idx="1875">
                  <c:v>43283423</c:v>
                </c:pt>
                <c:pt idx="1876">
                  <c:v>43338746</c:v>
                </c:pt>
                <c:pt idx="1877">
                  <c:v>43379492</c:v>
                </c:pt>
                <c:pt idx="1878">
                  <c:v>43475032</c:v>
                </c:pt>
                <c:pt idx="1879">
                  <c:v>43508576</c:v>
                </c:pt>
                <c:pt idx="1880">
                  <c:v>43564878</c:v>
                </c:pt>
                <c:pt idx="1881">
                  <c:v>43576284</c:v>
                </c:pt>
                <c:pt idx="1882">
                  <c:v>43592666</c:v>
                </c:pt>
                <c:pt idx="1883">
                  <c:v>43597315</c:v>
                </c:pt>
                <c:pt idx="1884">
                  <c:v>43597702</c:v>
                </c:pt>
                <c:pt idx="1885">
                  <c:v>43638038</c:v>
                </c:pt>
                <c:pt idx="1886">
                  <c:v>43676102</c:v>
                </c:pt>
                <c:pt idx="1887">
                  <c:v>43706733</c:v>
                </c:pt>
                <c:pt idx="1888">
                  <c:v>43758328</c:v>
                </c:pt>
                <c:pt idx="1889">
                  <c:v>43758405</c:v>
                </c:pt>
                <c:pt idx="1890">
                  <c:v>43766397</c:v>
                </c:pt>
                <c:pt idx="1891">
                  <c:v>43784924</c:v>
                </c:pt>
                <c:pt idx="1892">
                  <c:v>43800305</c:v>
                </c:pt>
                <c:pt idx="1893">
                  <c:v>43802553</c:v>
                </c:pt>
                <c:pt idx="1894">
                  <c:v>43945530</c:v>
                </c:pt>
                <c:pt idx="1895">
                  <c:v>44057983</c:v>
                </c:pt>
                <c:pt idx="1896">
                  <c:v>44187957</c:v>
                </c:pt>
                <c:pt idx="1897">
                  <c:v>44261559</c:v>
                </c:pt>
                <c:pt idx="1898">
                  <c:v>44294168</c:v>
                </c:pt>
                <c:pt idx="1899">
                  <c:v>44508524</c:v>
                </c:pt>
                <c:pt idx="1900">
                  <c:v>44591222</c:v>
                </c:pt>
                <c:pt idx="1901">
                  <c:v>44644991</c:v>
                </c:pt>
                <c:pt idx="1902">
                  <c:v>44808749</c:v>
                </c:pt>
                <c:pt idx="1903">
                  <c:v>44814133</c:v>
                </c:pt>
                <c:pt idx="1904">
                  <c:v>44829127</c:v>
                </c:pt>
                <c:pt idx="1905">
                  <c:v>44865840</c:v>
                </c:pt>
                <c:pt idx="1906">
                  <c:v>44874293</c:v>
                </c:pt>
                <c:pt idx="1907">
                  <c:v>44877206</c:v>
                </c:pt>
                <c:pt idx="1908">
                  <c:v>44970434</c:v>
                </c:pt>
                <c:pt idx="1909">
                  <c:v>45011748</c:v>
                </c:pt>
                <c:pt idx="1910">
                  <c:v>45048845</c:v>
                </c:pt>
                <c:pt idx="1911">
                  <c:v>45086756</c:v>
                </c:pt>
                <c:pt idx="1912">
                  <c:v>45089724</c:v>
                </c:pt>
                <c:pt idx="1913">
                  <c:v>45125163</c:v>
                </c:pt>
                <c:pt idx="1914">
                  <c:v>45214359</c:v>
                </c:pt>
                <c:pt idx="1915">
                  <c:v>45569892</c:v>
                </c:pt>
                <c:pt idx="1916">
                  <c:v>45636588</c:v>
                </c:pt>
                <c:pt idx="1917">
                  <c:v>45647147</c:v>
                </c:pt>
                <c:pt idx="1918">
                  <c:v>45895626</c:v>
                </c:pt>
                <c:pt idx="1919">
                  <c:v>46052850</c:v>
                </c:pt>
                <c:pt idx="1920">
                  <c:v>46138670</c:v>
                </c:pt>
                <c:pt idx="1921">
                  <c:v>46189559</c:v>
                </c:pt>
                <c:pt idx="1922">
                  <c:v>46294940</c:v>
                </c:pt>
                <c:pt idx="1923">
                  <c:v>46311508</c:v>
                </c:pt>
                <c:pt idx="1924">
                  <c:v>46411762</c:v>
                </c:pt>
                <c:pt idx="1925">
                  <c:v>46419243</c:v>
                </c:pt>
                <c:pt idx="1926">
                  <c:v>46568423</c:v>
                </c:pt>
                <c:pt idx="1927">
                  <c:v>46727398</c:v>
                </c:pt>
                <c:pt idx="1928">
                  <c:v>46743763</c:v>
                </c:pt>
                <c:pt idx="1929">
                  <c:v>46855756</c:v>
                </c:pt>
                <c:pt idx="1930">
                  <c:v>46864620</c:v>
                </c:pt>
                <c:pt idx="1931">
                  <c:v>47093914</c:v>
                </c:pt>
                <c:pt idx="1932">
                  <c:v>47098122</c:v>
                </c:pt>
                <c:pt idx="1933">
                  <c:v>47377677</c:v>
                </c:pt>
                <c:pt idx="1934">
                  <c:v>47413210</c:v>
                </c:pt>
                <c:pt idx="1935">
                  <c:v>47493320</c:v>
                </c:pt>
                <c:pt idx="1936">
                  <c:v>47532213</c:v>
                </c:pt>
                <c:pt idx="1937">
                  <c:v>47638853</c:v>
                </c:pt>
                <c:pt idx="1938">
                  <c:v>47640127</c:v>
                </c:pt>
                <c:pt idx="1939">
                  <c:v>47671154</c:v>
                </c:pt>
                <c:pt idx="1940">
                  <c:v>47737610</c:v>
                </c:pt>
                <c:pt idx="1941">
                  <c:v>47760025</c:v>
                </c:pt>
                <c:pt idx="1942">
                  <c:v>47770974</c:v>
                </c:pt>
                <c:pt idx="1943">
                  <c:v>47822278</c:v>
                </c:pt>
                <c:pt idx="1944">
                  <c:v>47883912</c:v>
                </c:pt>
                <c:pt idx="1945">
                  <c:v>47953159</c:v>
                </c:pt>
                <c:pt idx="1946">
                  <c:v>47960492</c:v>
                </c:pt>
                <c:pt idx="1947">
                  <c:v>47984833</c:v>
                </c:pt>
                <c:pt idx="1948">
                  <c:v>47991437</c:v>
                </c:pt>
                <c:pt idx="1949">
                  <c:v>48043786</c:v>
                </c:pt>
                <c:pt idx="1950">
                  <c:v>48049499</c:v>
                </c:pt>
                <c:pt idx="1951">
                  <c:v>48107436</c:v>
                </c:pt>
                <c:pt idx="1952">
                  <c:v>48288758</c:v>
                </c:pt>
                <c:pt idx="1953">
                  <c:v>48310583</c:v>
                </c:pt>
                <c:pt idx="1954">
                  <c:v>48489686</c:v>
                </c:pt>
                <c:pt idx="1955">
                  <c:v>48491739</c:v>
                </c:pt>
                <c:pt idx="1956">
                  <c:v>48534914</c:v>
                </c:pt>
                <c:pt idx="1957">
                  <c:v>48543705</c:v>
                </c:pt>
                <c:pt idx="1958">
                  <c:v>48571738</c:v>
                </c:pt>
                <c:pt idx="1959">
                  <c:v>48611211</c:v>
                </c:pt>
                <c:pt idx="1960">
                  <c:v>48640285</c:v>
                </c:pt>
                <c:pt idx="1961">
                  <c:v>48689153</c:v>
                </c:pt>
                <c:pt idx="1962">
                  <c:v>48782952</c:v>
                </c:pt>
                <c:pt idx="1963">
                  <c:v>48791867</c:v>
                </c:pt>
                <c:pt idx="1964">
                  <c:v>48861951</c:v>
                </c:pt>
                <c:pt idx="1965">
                  <c:v>48867378</c:v>
                </c:pt>
                <c:pt idx="1966">
                  <c:v>49052857</c:v>
                </c:pt>
                <c:pt idx="1967">
                  <c:v>49056175</c:v>
                </c:pt>
                <c:pt idx="1968">
                  <c:v>49061982</c:v>
                </c:pt>
                <c:pt idx="1969">
                  <c:v>49067463</c:v>
                </c:pt>
                <c:pt idx="1970">
                  <c:v>49315776</c:v>
                </c:pt>
                <c:pt idx="1971">
                  <c:v>49423001</c:v>
                </c:pt>
                <c:pt idx="1972">
                  <c:v>49433252</c:v>
                </c:pt>
                <c:pt idx="1973">
                  <c:v>49465147</c:v>
                </c:pt>
                <c:pt idx="1974">
                  <c:v>49546940</c:v>
                </c:pt>
                <c:pt idx="1975">
                  <c:v>49565048</c:v>
                </c:pt>
                <c:pt idx="1976">
                  <c:v>49643984</c:v>
                </c:pt>
                <c:pt idx="1977">
                  <c:v>49657734</c:v>
                </c:pt>
                <c:pt idx="1978">
                  <c:v>49664882</c:v>
                </c:pt>
                <c:pt idx="1979">
                  <c:v>49685727</c:v>
                </c:pt>
                <c:pt idx="1980">
                  <c:v>49721147</c:v>
                </c:pt>
                <c:pt idx="1981">
                  <c:v>49745353</c:v>
                </c:pt>
                <c:pt idx="1982">
                  <c:v>49804738</c:v>
                </c:pt>
                <c:pt idx="1983">
                  <c:v>49846662</c:v>
                </c:pt>
                <c:pt idx="1984">
                  <c:v>50063680</c:v>
                </c:pt>
                <c:pt idx="1985">
                  <c:v>50118295</c:v>
                </c:pt>
                <c:pt idx="1986">
                  <c:v>50155398</c:v>
                </c:pt>
                <c:pt idx="1987">
                  <c:v>50181557</c:v>
                </c:pt>
                <c:pt idx="1988">
                  <c:v>50258561</c:v>
                </c:pt>
                <c:pt idx="1989">
                  <c:v>50271339</c:v>
                </c:pt>
                <c:pt idx="1990">
                  <c:v>50298529</c:v>
                </c:pt>
                <c:pt idx="1991">
                  <c:v>50445930</c:v>
                </c:pt>
                <c:pt idx="1992">
                  <c:v>50455853</c:v>
                </c:pt>
                <c:pt idx="1993">
                  <c:v>50476184</c:v>
                </c:pt>
                <c:pt idx="1994">
                  <c:v>50515231</c:v>
                </c:pt>
                <c:pt idx="1995">
                  <c:v>50531269</c:v>
                </c:pt>
                <c:pt idx="1996">
                  <c:v>50550701</c:v>
                </c:pt>
                <c:pt idx="1997">
                  <c:v>50582900</c:v>
                </c:pt>
                <c:pt idx="1998">
                  <c:v>50716843</c:v>
                </c:pt>
                <c:pt idx="1999">
                  <c:v>50867473</c:v>
                </c:pt>
                <c:pt idx="2000">
                  <c:v>50976032</c:v>
                </c:pt>
                <c:pt idx="2001">
                  <c:v>51008210</c:v>
                </c:pt>
                <c:pt idx="2002">
                  <c:v>51121308</c:v>
                </c:pt>
                <c:pt idx="2003">
                  <c:v>51151601</c:v>
                </c:pt>
                <c:pt idx="2004">
                  <c:v>51173040</c:v>
                </c:pt>
                <c:pt idx="2005">
                  <c:v>51177100</c:v>
                </c:pt>
                <c:pt idx="2006">
                  <c:v>51267007</c:v>
                </c:pt>
                <c:pt idx="2007">
                  <c:v>51313738</c:v>
                </c:pt>
                <c:pt idx="2008">
                  <c:v>51367666</c:v>
                </c:pt>
                <c:pt idx="2009">
                  <c:v>51368851</c:v>
                </c:pt>
                <c:pt idx="2010">
                  <c:v>51387194</c:v>
                </c:pt>
                <c:pt idx="2011">
                  <c:v>51521589</c:v>
                </c:pt>
                <c:pt idx="2012">
                  <c:v>51539307</c:v>
                </c:pt>
                <c:pt idx="2013">
                  <c:v>51629832</c:v>
                </c:pt>
                <c:pt idx="2014">
                  <c:v>51648268</c:v>
                </c:pt>
                <c:pt idx="2015">
                  <c:v>51668654</c:v>
                </c:pt>
                <c:pt idx="2016">
                  <c:v>51705394</c:v>
                </c:pt>
                <c:pt idx="2017">
                  <c:v>51735962</c:v>
                </c:pt>
                <c:pt idx="2018">
                  <c:v>51759046</c:v>
                </c:pt>
                <c:pt idx="2019">
                  <c:v>51827953</c:v>
                </c:pt>
                <c:pt idx="2020">
                  <c:v>51840108</c:v>
                </c:pt>
                <c:pt idx="2021">
                  <c:v>51846076</c:v>
                </c:pt>
                <c:pt idx="2022">
                  <c:v>51936616</c:v>
                </c:pt>
                <c:pt idx="2023">
                  <c:v>51942035</c:v>
                </c:pt>
                <c:pt idx="2024">
                  <c:v>52003379</c:v>
                </c:pt>
                <c:pt idx="2025">
                  <c:v>52019978</c:v>
                </c:pt>
                <c:pt idx="2026">
                  <c:v>52073990</c:v>
                </c:pt>
                <c:pt idx="2027">
                  <c:v>52214598</c:v>
                </c:pt>
                <c:pt idx="2028">
                  <c:v>52254751</c:v>
                </c:pt>
                <c:pt idx="2029">
                  <c:v>52317050</c:v>
                </c:pt>
                <c:pt idx="2030">
                  <c:v>52422373</c:v>
                </c:pt>
                <c:pt idx="2031">
                  <c:v>52483445</c:v>
                </c:pt>
                <c:pt idx="2032">
                  <c:v>52548144</c:v>
                </c:pt>
                <c:pt idx="2033">
                  <c:v>52553644</c:v>
                </c:pt>
                <c:pt idx="2034">
                  <c:v>52596799</c:v>
                </c:pt>
                <c:pt idx="2035">
                  <c:v>52597282</c:v>
                </c:pt>
                <c:pt idx="2036">
                  <c:v>52822555</c:v>
                </c:pt>
                <c:pt idx="2037">
                  <c:v>52874214</c:v>
                </c:pt>
                <c:pt idx="2038">
                  <c:v>52882062</c:v>
                </c:pt>
                <c:pt idx="2039">
                  <c:v>52949446</c:v>
                </c:pt>
                <c:pt idx="2040">
                  <c:v>52987827</c:v>
                </c:pt>
                <c:pt idx="2041">
                  <c:v>52992969</c:v>
                </c:pt>
                <c:pt idx="2042">
                  <c:v>53081490</c:v>
                </c:pt>
                <c:pt idx="2043">
                  <c:v>53161830</c:v>
                </c:pt>
                <c:pt idx="2044">
                  <c:v>53247165</c:v>
                </c:pt>
                <c:pt idx="2045">
                  <c:v>53339819</c:v>
                </c:pt>
                <c:pt idx="2046">
                  <c:v>53351549</c:v>
                </c:pt>
                <c:pt idx="2047">
                  <c:v>53429547</c:v>
                </c:pt>
                <c:pt idx="2048">
                  <c:v>53494236</c:v>
                </c:pt>
                <c:pt idx="2049">
                  <c:v>53574391</c:v>
                </c:pt>
                <c:pt idx="2050">
                  <c:v>53584033</c:v>
                </c:pt>
                <c:pt idx="2051">
                  <c:v>53728457</c:v>
                </c:pt>
                <c:pt idx="2052">
                  <c:v>53788133</c:v>
                </c:pt>
                <c:pt idx="2053">
                  <c:v>53944635</c:v>
                </c:pt>
                <c:pt idx="2054">
                  <c:v>53966667</c:v>
                </c:pt>
                <c:pt idx="2055">
                  <c:v>54141977</c:v>
                </c:pt>
                <c:pt idx="2056">
                  <c:v>54147560</c:v>
                </c:pt>
                <c:pt idx="2057">
                  <c:v>54213468</c:v>
                </c:pt>
                <c:pt idx="2058">
                  <c:v>54331864</c:v>
                </c:pt>
                <c:pt idx="2059">
                  <c:v>54547063</c:v>
                </c:pt>
                <c:pt idx="2060">
                  <c:v>54573952</c:v>
                </c:pt>
                <c:pt idx="2061">
                  <c:v>54604907</c:v>
                </c:pt>
                <c:pt idx="2062">
                  <c:v>54617362</c:v>
                </c:pt>
                <c:pt idx="2063">
                  <c:v>54712536</c:v>
                </c:pt>
                <c:pt idx="2064">
                  <c:v>54731608</c:v>
                </c:pt>
                <c:pt idx="2065">
                  <c:v>54761025</c:v>
                </c:pt>
                <c:pt idx="2066">
                  <c:v>54802836</c:v>
                </c:pt>
                <c:pt idx="2067">
                  <c:v>54824074</c:v>
                </c:pt>
                <c:pt idx="2068">
                  <c:v>54850836</c:v>
                </c:pt>
                <c:pt idx="2069">
                  <c:v>54939818</c:v>
                </c:pt>
                <c:pt idx="2070">
                  <c:v>55030852</c:v>
                </c:pt>
                <c:pt idx="2071">
                  <c:v>55073395</c:v>
                </c:pt>
                <c:pt idx="2072">
                  <c:v>55086871</c:v>
                </c:pt>
                <c:pt idx="2073">
                  <c:v>55123784</c:v>
                </c:pt>
                <c:pt idx="2074">
                  <c:v>55130698</c:v>
                </c:pt>
                <c:pt idx="2075">
                  <c:v>55198482</c:v>
                </c:pt>
                <c:pt idx="2076">
                  <c:v>55203968</c:v>
                </c:pt>
                <c:pt idx="2077">
                  <c:v>55273985</c:v>
                </c:pt>
                <c:pt idx="2078">
                  <c:v>55344230</c:v>
                </c:pt>
                <c:pt idx="2079">
                  <c:v>55383589</c:v>
                </c:pt>
                <c:pt idx="2080">
                  <c:v>55465225</c:v>
                </c:pt>
                <c:pt idx="2081">
                  <c:v>55511788</c:v>
                </c:pt>
                <c:pt idx="2082">
                  <c:v>55522016</c:v>
                </c:pt>
                <c:pt idx="2083">
                  <c:v>55615181</c:v>
                </c:pt>
                <c:pt idx="2084">
                  <c:v>55655961</c:v>
                </c:pt>
                <c:pt idx="2085">
                  <c:v>55778098</c:v>
                </c:pt>
                <c:pt idx="2086">
                  <c:v>55793780</c:v>
                </c:pt>
                <c:pt idx="2087">
                  <c:v>55844135</c:v>
                </c:pt>
                <c:pt idx="2088">
                  <c:v>55862164</c:v>
                </c:pt>
                <c:pt idx="2089">
                  <c:v>55995857</c:v>
                </c:pt>
                <c:pt idx="2090">
                  <c:v>56024829</c:v>
                </c:pt>
                <c:pt idx="2091">
                  <c:v>56037630</c:v>
                </c:pt>
                <c:pt idx="2092">
                  <c:v>56115481</c:v>
                </c:pt>
                <c:pt idx="2093">
                  <c:v>56157252</c:v>
                </c:pt>
                <c:pt idx="2094">
                  <c:v>56183540</c:v>
                </c:pt>
                <c:pt idx="2095">
                  <c:v>56338595</c:v>
                </c:pt>
                <c:pt idx="2096">
                  <c:v>56354442</c:v>
                </c:pt>
                <c:pt idx="2097">
                  <c:v>56422933</c:v>
                </c:pt>
                <c:pt idx="2098">
                  <c:v>56424977</c:v>
                </c:pt>
                <c:pt idx="2099">
                  <c:v>56432765</c:v>
                </c:pt>
                <c:pt idx="2100">
                  <c:v>56458591</c:v>
                </c:pt>
                <c:pt idx="2101">
                  <c:v>56482509</c:v>
                </c:pt>
                <c:pt idx="2102">
                  <c:v>56505407</c:v>
                </c:pt>
                <c:pt idx="2103">
                  <c:v>56527425</c:v>
                </c:pt>
                <c:pt idx="2104">
                  <c:v>56532385</c:v>
                </c:pt>
                <c:pt idx="2105">
                  <c:v>56557367</c:v>
                </c:pt>
                <c:pt idx="2106">
                  <c:v>56674993</c:v>
                </c:pt>
                <c:pt idx="2107">
                  <c:v>56707275</c:v>
                </c:pt>
                <c:pt idx="2108">
                  <c:v>56720097</c:v>
                </c:pt>
                <c:pt idx="2109">
                  <c:v>56771559</c:v>
                </c:pt>
                <c:pt idx="2110">
                  <c:v>56930175</c:v>
                </c:pt>
                <c:pt idx="2111">
                  <c:v>56990277</c:v>
                </c:pt>
                <c:pt idx="2112">
                  <c:v>57130844</c:v>
                </c:pt>
                <c:pt idx="2113">
                  <c:v>57166125</c:v>
                </c:pt>
                <c:pt idx="2114">
                  <c:v>57273243</c:v>
                </c:pt>
                <c:pt idx="2115">
                  <c:v>57290471</c:v>
                </c:pt>
                <c:pt idx="2116">
                  <c:v>57324361</c:v>
                </c:pt>
                <c:pt idx="2117">
                  <c:v>57338459</c:v>
                </c:pt>
                <c:pt idx="2118">
                  <c:v>57354982</c:v>
                </c:pt>
                <c:pt idx="2119">
                  <c:v>57394289</c:v>
                </c:pt>
                <c:pt idx="2120">
                  <c:v>57398198</c:v>
                </c:pt>
                <c:pt idx="2121">
                  <c:v>57488901</c:v>
                </c:pt>
                <c:pt idx="2122">
                  <c:v>57544974</c:v>
                </c:pt>
                <c:pt idx="2123">
                  <c:v>57604303</c:v>
                </c:pt>
                <c:pt idx="2124">
                  <c:v>57727762</c:v>
                </c:pt>
                <c:pt idx="2125">
                  <c:v>57837516</c:v>
                </c:pt>
                <c:pt idx="2126">
                  <c:v>57912466</c:v>
                </c:pt>
                <c:pt idx="2127">
                  <c:v>57957492</c:v>
                </c:pt>
                <c:pt idx="2128">
                  <c:v>58055521</c:v>
                </c:pt>
                <c:pt idx="2129">
                  <c:v>58193626</c:v>
                </c:pt>
                <c:pt idx="2130">
                  <c:v>58206047</c:v>
                </c:pt>
                <c:pt idx="2131">
                  <c:v>58257933</c:v>
                </c:pt>
                <c:pt idx="2132">
                  <c:v>58294237</c:v>
                </c:pt>
                <c:pt idx="2133">
                  <c:v>58324200</c:v>
                </c:pt>
                <c:pt idx="2134">
                  <c:v>58327365</c:v>
                </c:pt>
                <c:pt idx="2135">
                  <c:v>58409086</c:v>
                </c:pt>
                <c:pt idx="2136">
                  <c:v>58487586</c:v>
                </c:pt>
                <c:pt idx="2137">
                  <c:v>58488004</c:v>
                </c:pt>
                <c:pt idx="2138">
                  <c:v>58510435</c:v>
                </c:pt>
                <c:pt idx="2139">
                  <c:v>58534992</c:v>
                </c:pt>
                <c:pt idx="2140">
                  <c:v>58754293</c:v>
                </c:pt>
                <c:pt idx="2141">
                  <c:v>58892007</c:v>
                </c:pt>
                <c:pt idx="2142">
                  <c:v>58892143</c:v>
                </c:pt>
                <c:pt idx="2143">
                  <c:v>58914924</c:v>
                </c:pt>
                <c:pt idx="2144">
                  <c:v>59017318</c:v>
                </c:pt>
                <c:pt idx="2145">
                  <c:v>59091446</c:v>
                </c:pt>
                <c:pt idx="2146">
                  <c:v>59134384</c:v>
                </c:pt>
                <c:pt idx="2147">
                  <c:v>59271410</c:v>
                </c:pt>
                <c:pt idx="2148">
                  <c:v>59301398</c:v>
                </c:pt>
                <c:pt idx="2149">
                  <c:v>59419860</c:v>
                </c:pt>
                <c:pt idx="2150">
                  <c:v>59439914</c:v>
                </c:pt>
                <c:pt idx="2151">
                  <c:v>59456486</c:v>
                </c:pt>
                <c:pt idx="2152">
                  <c:v>59507497</c:v>
                </c:pt>
                <c:pt idx="2153">
                  <c:v>59508271</c:v>
                </c:pt>
                <c:pt idx="2154">
                  <c:v>59579901</c:v>
                </c:pt>
                <c:pt idx="2155">
                  <c:v>59606650</c:v>
                </c:pt>
                <c:pt idx="2156">
                  <c:v>59810009</c:v>
                </c:pt>
                <c:pt idx="2157">
                  <c:v>59821765</c:v>
                </c:pt>
                <c:pt idx="2158">
                  <c:v>59823684</c:v>
                </c:pt>
                <c:pt idx="2159">
                  <c:v>59876424</c:v>
                </c:pt>
                <c:pt idx="2160">
                  <c:v>59975268</c:v>
                </c:pt>
                <c:pt idx="2161">
                  <c:v>59978930</c:v>
                </c:pt>
                <c:pt idx="2162">
                  <c:v>60152883</c:v>
                </c:pt>
                <c:pt idx="2163">
                  <c:v>60193175</c:v>
                </c:pt>
                <c:pt idx="2164">
                  <c:v>60297028</c:v>
                </c:pt>
                <c:pt idx="2165">
                  <c:v>60404934</c:v>
                </c:pt>
                <c:pt idx="2166">
                  <c:v>60428613</c:v>
                </c:pt>
                <c:pt idx="2167">
                  <c:v>60501431</c:v>
                </c:pt>
                <c:pt idx="2168">
                  <c:v>60539592</c:v>
                </c:pt>
                <c:pt idx="2169">
                  <c:v>60600598</c:v>
                </c:pt>
                <c:pt idx="2170">
                  <c:v>60645053</c:v>
                </c:pt>
                <c:pt idx="2171">
                  <c:v>60650888</c:v>
                </c:pt>
                <c:pt idx="2172">
                  <c:v>60705357</c:v>
                </c:pt>
                <c:pt idx="2173">
                  <c:v>60884292</c:v>
                </c:pt>
                <c:pt idx="2174">
                  <c:v>61076564</c:v>
                </c:pt>
                <c:pt idx="2175">
                  <c:v>61133641</c:v>
                </c:pt>
                <c:pt idx="2176">
                  <c:v>61173419</c:v>
                </c:pt>
                <c:pt idx="2177">
                  <c:v>61347349</c:v>
                </c:pt>
                <c:pt idx="2178">
                  <c:v>61463487</c:v>
                </c:pt>
                <c:pt idx="2179">
                  <c:v>61496290</c:v>
                </c:pt>
                <c:pt idx="2180">
                  <c:v>61631907</c:v>
                </c:pt>
                <c:pt idx="2181">
                  <c:v>61651507</c:v>
                </c:pt>
                <c:pt idx="2182">
                  <c:v>61740496</c:v>
                </c:pt>
                <c:pt idx="2183">
                  <c:v>61795915</c:v>
                </c:pt>
                <c:pt idx="2184">
                  <c:v>61836623</c:v>
                </c:pt>
                <c:pt idx="2185">
                  <c:v>61855560</c:v>
                </c:pt>
                <c:pt idx="2186">
                  <c:v>61933051</c:v>
                </c:pt>
                <c:pt idx="2187">
                  <c:v>61941793</c:v>
                </c:pt>
                <c:pt idx="2188">
                  <c:v>62115778</c:v>
                </c:pt>
                <c:pt idx="2189">
                  <c:v>62169706</c:v>
                </c:pt>
                <c:pt idx="2190">
                  <c:v>62178879</c:v>
                </c:pt>
                <c:pt idx="2191">
                  <c:v>62343173</c:v>
                </c:pt>
                <c:pt idx="2192">
                  <c:v>62401961</c:v>
                </c:pt>
                <c:pt idx="2193">
                  <c:v>62467042</c:v>
                </c:pt>
                <c:pt idx="2194">
                  <c:v>62476783</c:v>
                </c:pt>
                <c:pt idx="2195">
                  <c:v>62565691</c:v>
                </c:pt>
                <c:pt idx="2196">
                  <c:v>62802063</c:v>
                </c:pt>
                <c:pt idx="2197">
                  <c:v>62921932</c:v>
                </c:pt>
                <c:pt idx="2198">
                  <c:v>63123768</c:v>
                </c:pt>
                <c:pt idx="2199">
                  <c:v>63207864</c:v>
                </c:pt>
                <c:pt idx="2200">
                  <c:v>63226247</c:v>
                </c:pt>
                <c:pt idx="2201">
                  <c:v>63635569</c:v>
                </c:pt>
                <c:pt idx="2202">
                  <c:v>63636698</c:v>
                </c:pt>
                <c:pt idx="2203">
                  <c:v>63637730</c:v>
                </c:pt>
                <c:pt idx="2204">
                  <c:v>63698737</c:v>
                </c:pt>
                <c:pt idx="2205">
                  <c:v>63709442</c:v>
                </c:pt>
                <c:pt idx="2206">
                  <c:v>63734149</c:v>
                </c:pt>
                <c:pt idx="2207">
                  <c:v>63762569</c:v>
                </c:pt>
                <c:pt idx="2208">
                  <c:v>63789821</c:v>
                </c:pt>
                <c:pt idx="2209">
                  <c:v>63807450</c:v>
                </c:pt>
                <c:pt idx="2210">
                  <c:v>63814642</c:v>
                </c:pt>
                <c:pt idx="2211">
                  <c:v>63864120</c:v>
                </c:pt>
                <c:pt idx="2212">
                  <c:v>63954771</c:v>
                </c:pt>
                <c:pt idx="2213">
                  <c:v>63957843</c:v>
                </c:pt>
                <c:pt idx="2214">
                  <c:v>64008191</c:v>
                </c:pt>
                <c:pt idx="2215">
                  <c:v>64167390</c:v>
                </c:pt>
                <c:pt idx="2216">
                  <c:v>64293475</c:v>
                </c:pt>
                <c:pt idx="2217">
                  <c:v>64344364</c:v>
                </c:pt>
                <c:pt idx="2218">
                  <c:v>64363298</c:v>
                </c:pt>
                <c:pt idx="2219">
                  <c:v>64418803</c:v>
                </c:pt>
                <c:pt idx="2220">
                  <c:v>64488200</c:v>
                </c:pt>
                <c:pt idx="2221">
                  <c:v>64575944</c:v>
                </c:pt>
                <c:pt idx="2222">
                  <c:v>64697213</c:v>
                </c:pt>
                <c:pt idx="2223">
                  <c:v>64767948</c:v>
                </c:pt>
                <c:pt idx="2224">
                  <c:v>64809493</c:v>
                </c:pt>
                <c:pt idx="2225">
                  <c:v>64901014</c:v>
                </c:pt>
                <c:pt idx="2226">
                  <c:v>64936464</c:v>
                </c:pt>
                <c:pt idx="2227">
                  <c:v>64978307</c:v>
                </c:pt>
                <c:pt idx="2228">
                  <c:v>64991555</c:v>
                </c:pt>
                <c:pt idx="2229">
                  <c:v>65003303</c:v>
                </c:pt>
                <c:pt idx="2230">
                  <c:v>65040107</c:v>
                </c:pt>
                <c:pt idx="2231">
                  <c:v>65070583</c:v>
                </c:pt>
                <c:pt idx="2232">
                  <c:v>65202043</c:v>
                </c:pt>
                <c:pt idx="2233">
                  <c:v>65213359</c:v>
                </c:pt>
                <c:pt idx="2234">
                  <c:v>65221767</c:v>
                </c:pt>
                <c:pt idx="2235">
                  <c:v>65340405</c:v>
                </c:pt>
                <c:pt idx="2236">
                  <c:v>65403227</c:v>
                </c:pt>
                <c:pt idx="2237">
                  <c:v>65469045</c:v>
                </c:pt>
                <c:pt idx="2238">
                  <c:v>65474459</c:v>
                </c:pt>
                <c:pt idx="2239">
                  <c:v>65514954</c:v>
                </c:pt>
                <c:pt idx="2240">
                  <c:v>65579072</c:v>
                </c:pt>
                <c:pt idx="2241">
                  <c:v>65626142</c:v>
                </c:pt>
                <c:pt idx="2242">
                  <c:v>65629613</c:v>
                </c:pt>
                <c:pt idx="2243">
                  <c:v>65693464</c:v>
                </c:pt>
                <c:pt idx="2244">
                  <c:v>65702405</c:v>
                </c:pt>
                <c:pt idx="2245">
                  <c:v>65716328</c:v>
                </c:pt>
                <c:pt idx="2246">
                  <c:v>65737245</c:v>
                </c:pt>
                <c:pt idx="2247">
                  <c:v>65768860</c:v>
                </c:pt>
                <c:pt idx="2248">
                  <c:v>65799082</c:v>
                </c:pt>
                <c:pt idx="2249">
                  <c:v>65849910</c:v>
                </c:pt>
                <c:pt idx="2250">
                  <c:v>65855025</c:v>
                </c:pt>
                <c:pt idx="2251">
                  <c:v>66052460</c:v>
                </c:pt>
                <c:pt idx="2252">
                  <c:v>66384520</c:v>
                </c:pt>
                <c:pt idx="2253">
                  <c:v>66446108</c:v>
                </c:pt>
                <c:pt idx="2254">
                  <c:v>66456638</c:v>
                </c:pt>
                <c:pt idx="2255">
                  <c:v>66545850</c:v>
                </c:pt>
                <c:pt idx="2256">
                  <c:v>66602927</c:v>
                </c:pt>
                <c:pt idx="2257">
                  <c:v>66631133</c:v>
                </c:pt>
                <c:pt idx="2258">
                  <c:v>66649716</c:v>
                </c:pt>
                <c:pt idx="2259">
                  <c:v>66652652</c:v>
                </c:pt>
                <c:pt idx="2260">
                  <c:v>66715785</c:v>
                </c:pt>
                <c:pt idx="2261">
                  <c:v>66787715</c:v>
                </c:pt>
                <c:pt idx="2262">
                  <c:v>67025417</c:v>
                </c:pt>
                <c:pt idx="2263">
                  <c:v>67037900</c:v>
                </c:pt>
                <c:pt idx="2264">
                  <c:v>67069998</c:v>
                </c:pt>
                <c:pt idx="2265">
                  <c:v>67110881</c:v>
                </c:pt>
                <c:pt idx="2266">
                  <c:v>67119400</c:v>
                </c:pt>
                <c:pt idx="2267">
                  <c:v>67217278</c:v>
                </c:pt>
                <c:pt idx="2268">
                  <c:v>67233724</c:v>
                </c:pt>
                <c:pt idx="2269">
                  <c:v>67234938</c:v>
                </c:pt>
                <c:pt idx="2270">
                  <c:v>67401196</c:v>
                </c:pt>
                <c:pt idx="2271">
                  <c:v>67412749</c:v>
                </c:pt>
                <c:pt idx="2272">
                  <c:v>67581491</c:v>
                </c:pt>
                <c:pt idx="2273">
                  <c:v>67613090</c:v>
                </c:pt>
                <c:pt idx="2274">
                  <c:v>67704904</c:v>
                </c:pt>
                <c:pt idx="2275">
                  <c:v>67780318</c:v>
                </c:pt>
                <c:pt idx="2276">
                  <c:v>67795557</c:v>
                </c:pt>
                <c:pt idx="2277">
                  <c:v>67883764</c:v>
                </c:pt>
                <c:pt idx="2278">
                  <c:v>67966740</c:v>
                </c:pt>
                <c:pt idx="2279">
                  <c:v>68199630</c:v>
                </c:pt>
                <c:pt idx="2280">
                  <c:v>68321687</c:v>
                </c:pt>
                <c:pt idx="2281">
                  <c:v>68339977</c:v>
                </c:pt>
                <c:pt idx="2282">
                  <c:v>68634758</c:v>
                </c:pt>
                <c:pt idx="2283">
                  <c:v>68639509</c:v>
                </c:pt>
                <c:pt idx="2284">
                  <c:v>68952079</c:v>
                </c:pt>
                <c:pt idx="2285">
                  <c:v>68978491</c:v>
                </c:pt>
                <c:pt idx="2286">
                  <c:v>69040557</c:v>
                </c:pt>
                <c:pt idx="2287">
                  <c:v>69134740</c:v>
                </c:pt>
                <c:pt idx="2288">
                  <c:v>69348336</c:v>
                </c:pt>
                <c:pt idx="2289">
                  <c:v>69374240</c:v>
                </c:pt>
                <c:pt idx="2290">
                  <c:v>69382736</c:v>
                </c:pt>
                <c:pt idx="2291">
                  <c:v>69449048</c:v>
                </c:pt>
                <c:pt idx="2292">
                  <c:v>69453266</c:v>
                </c:pt>
                <c:pt idx="2293">
                  <c:v>69476486</c:v>
                </c:pt>
                <c:pt idx="2294">
                  <c:v>69503053</c:v>
                </c:pt>
                <c:pt idx="2295">
                  <c:v>69577122</c:v>
                </c:pt>
                <c:pt idx="2296">
                  <c:v>69649929</c:v>
                </c:pt>
                <c:pt idx="2297">
                  <c:v>69726538</c:v>
                </c:pt>
                <c:pt idx="2298">
                  <c:v>69905902</c:v>
                </c:pt>
                <c:pt idx="2299">
                  <c:v>69930300</c:v>
                </c:pt>
                <c:pt idx="2300">
                  <c:v>69950603</c:v>
                </c:pt>
                <c:pt idx="2301">
                  <c:v>69978462</c:v>
                </c:pt>
                <c:pt idx="2302">
                  <c:v>70127456</c:v>
                </c:pt>
                <c:pt idx="2303">
                  <c:v>70302320</c:v>
                </c:pt>
                <c:pt idx="2304">
                  <c:v>70580442</c:v>
                </c:pt>
                <c:pt idx="2305">
                  <c:v>70755973</c:v>
                </c:pt>
                <c:pt idx="2306">
                  <c:v>70796638</c:v>
                </c:pt>
                <c:pt idx="2307">
                  <c:v>70800395</c:v>
                </c:pt>
                <c:pt idx="2308">
                  <c:v>70804100</c:v>
                </c:pt>
                <c:pt idx="2309">
                  <c:v>70897727</c:v>
                </c:pt>
                <c:pt idx="2310">
                  <c:v>70970158</c:v>
                </c:pt>
                <c:pt idx="2311">
                  <c:v>70972395</c:v>
                </c:pt>
                <c:pt idx="2312">
                  <c:v>71128468</c:v>
                </c:pt>
                <c:pt idx="2313">
                  <c:v>71137439</c:v>
                </c:pt>
                <c:pt idx="2314">
                  <c:v>71478010</c:v>
                </c:pt>
                <c:pt idx="2315">
                  <c:v>71528023</c:v>
                </c:pt>
                <c:pt idx="2316">
                  <c:v>71706809</c:v>
                </c:pt>
                <c:pt idx="2317">
                  <c:v>71937074</c:v>
                </c:pt>
                <c:pt idx="2318">
                  <c:v>71982431</c:v>
                </c:pt>
                <c:pt idx="2319">
                  <c:v>72062091</c:v>
                </c:pt>
                <c:pt idx="2320">
                  <c:v>72084991</c:v>
                </c:pt>
                <c:pt idx="2321">
                  <c:v>72219761</c:v>
                </c:pt>
                <c:pt idx="2322">
                  <c:v>72406709</c:v>
                </c:pt>
                <c:pt idx="2323">
                  <c:v>72586549</c:v>
                </c:pt>
                <c:pt idx="2324">
                  <c:v>72836274</c:v>
                </c:pt>
                <c:pt idx="2325">
                  <c:v>72935652</c:v>
                </c:pt>
                <c:pt idx="2326">
                  <c:v>73081631</c:v>
                </c:pt>
                <c:pt idx="2327">
                  <c:v>73114065</c:v>
                </c:pt>
                <c:pt idx="2328">
                  <c:v>73174921</c:v>
                </c:pt>
                <c:pt idx="2329">
                  <c:v>73418928</c:v>
                </c:pt>
                <c:pt idx="2330">
                  <c:v>73470605</c:v>
                </c:pt>
                <c:pt idx="2331">
                  <c:v>73721385</c:v>
                </c:pt>
                <c:pt idx="2332">
                  <c:v>73845964</c:v>
                </c:pt>
                <c:pt idx="2333">
                  <c:v>73910407</c:v>
                </c:pt>
                <c:pt idx="2334">
                  <c:v>74118819</c:v>
                </c:pt>
                <c:pt idx="2335">
                  <c:v>74185326</c:v>
                </c:pt>
                <c:pt idx="2336">
                  <c:v>74207445</c:v>
                </c:pt>
                <c:pt idx="2337">
                  <c:v>74339719</c:v>
                </c:pt>
                <c:pt idx="2338">
                  <c:v>74341842</c:v>
                </c:pt>
                <c:pt idx="2339">
                  <c:v>74356983</c:v>
                </c:pt>
                <c:pt idx="2340">
                  <c:v>74415698</c:v>
                </c:pt>
                <c:pt idx="2341">
                  <c:v>74497802</c:v>
                </c:pt>
                <c:pt idx="2342">
                  <c:v>74570942</c:v>
                </c:pt>
                <c:pt idx="2343">
                  <c:v>74617475</c:v>
                </c:pt>
                <c:pt idx="2344">
                  <c:v>74641951</c:v>
                </c:pt>
                <c:pt idx="2345">
                  <c:v>74643621</c:v>
                </c:pt>
                <c:pt idx="2346">
                  <c:v>74694540</c:v>
                </c:pt>
                <c:pt idx="2347">
                  <c:v>74767210</c:v>
                </c:pt>
                <c:pt idx="2348">
                  <c:v>74772748</c:v>
                </c:pt>
                <c:pt idx="2349">
                  <c:v>74831748</c:v>
                </c:pt>
                <c:pt idx="2350">
                  <c:v>74854614</c:v>
                </c:pt>
                <c:pt idx="2351">
                  <c:v>74933239</c:v>
                </c:pt>
                <c:pt idx="2352">
                  <c:v>75025261</c:v>
                </c:pt>
                <c:pt idx="2353">
                  <c:v>75121836</c:v>
                </c:pt>
                <c:pt idx="2354">
                  <c:v>75132117</c:v>
                </c:pt>
                <c:pt idx="2355">
                  <c:v>75175655</c:v>
                </c:pt>
                <c:pt idx="2356">
                  <c:v>75296153</c:v>
                </c:pt>
                <c:pt idx="2357">
                  <c:v>75303388</c:v>
                </c:pt>
                <c:pt idx="2358">
                  <c:v>75589607</c:v>
                </c:pt>
                <c:pt idx="2359">
                  <c:v>75828370</c:v>
                </c:pt>
                <c:pt idx="2360">
                  <c:v>75928276</c:v>
                </c:pt>
                <c:pt idx="2361">
                  <c:v>76036179</c:v>
                </c:pt>
                <c:pt idx="2362">
                  <c:v>76081698</c:v>
                </c:pt>
                <c:pt idx="2363">
                  <c:v>76085489</c:v>
                </c:pt>
                <c:pt idx="2364">
                  <c:v>76247937</c:v>
                </c:pt>
                <c:pt idx="2365">
                  <c:v>76251466</c:v>
                </c:pt>
                <c:pt idx="2366">
                  <c:v>76316878</c:v>
                </c:pt>
                <c:pt idx="2367">
                  <c:v>76522871</c:v>
                </c:pt>
                <c:pt idx="2368">
                  <c:v>76619535</c:v>
                </c:pt>
                <c:pt idx="2369">
                  <c:v>76695831</c:v>
                </c:pt>
                <c:pt idx="2370">
                  <c:v>76766993</c:v>
                </c:pt>
                <c:pt idx="2371">
                  <c:v>76833106</c:v>
                </c:pt>
                <c:pt idx="2372">
                  <c:v>76936859</c:v>
                </c:pt>
                <c:pt idx="2373">
                  <c:v>76937062</c:v>
                </c:pt>
                <c:pt idx="2374">
                  <c:v>77011619</c:v>
                </c:pt>
                <c:pt idx="2375">
                  <c:v>77122049</c:v>
                </c:pt>
                <c:pt idx="2376">
                  <c:v>77179600</c:v>
                </c:pt>
                <c:pt idx="2377">
                  <c:v>77240800</c:v>
                </c:pt>
                <c:pt idx="2378">
                  <c:v>77278452</c:v>
                </c:pt>
                <c:pt idx="2379">
                  <c:v>77467747</c:v>
                </c:pt>
                <c:pt idx="2380">
                  <c:v>77552931</c:v>
                </c:pt>
                <c:pt idx="2381">
                  <c:v>77706422</c:v>
                </c:pt>
                <c:pt idx="2382">
                  <c:v>77990716</c:v>
                </c:pt>
                <c:pt idx="2383">
                  <c:v>78271692</c:v>
                </c:pt>
                <c:pt idx="2384">
                  <c:v>78284383</c:v>
                </c:pt>
                <c:pt idx="2385">
                  <c:v>78386340</c:v>
                </c:pt>
                <c:pt idx="2386">
                  <c:v>78590950</c:v>
                </c:pt>
                <c:pt idx="2387">
                  <c:v>78652561</c:v>
                </c:pt>
                <c:pt idx="2388">
                  <c:v>78694397</c:v>
                </c:pt>
                <c:pt idx="2389">
                  <c:v>78702922</c:v>
                </c:pt>
                <c:pt idx="2390">
                  <c:v>78716057</c:v>
                </c:pt>
                <c:pt idx="2391">
                  <c:v>78753440</c:v>
                </c:pt>
                <c:pt idx="2392">
                  <c:v>78755609</c:v>
                </c:pt>
                <c:pt idx="2393">
                  <c:v>78921165</c:v>
                </c:pt>
                <c:pt idx="2394">
                  <c:v>79137289</c:v>
                </c:pt>
                <c:pt idx="2395">
                  <c:v>79158278</c:v>
                </c:pt>
                <c:pt idx="2396">
                  <c:v>79240612</c:v>
                </c:pt>
                <c:pt idx="2397">
                  <c:v>79255068</c:v>
                </c:pt>
                <c:pt idx="2398">
                  <c:v>79256028</c:v>
                </c:pt>
                <c:pt idx="2399">
                  <c:v>79277111</c:v>
                </c:pt>
                <c:pt idx="2400">
                  <c:v>79344502</c:v>
                </c:pt>
                <c:pt idx="2401">
                  <c:v>79371079</c:v>
                </c:pt>
                <c:pt idx="2402">
                  <c:v>79377434</c:v>
                </c:pt>
                <c:pt idx="2403">
                  <c:v>79383795</c:v>
                </c:pt>
                <c:pt idx="2404">
                  <c:v>79412178</c:v>
                </c:pt>
                <c:pt idx="2405">
                  <c:v>79555539</c:v>
                </c:pt>
                <c:pt idx="2406">
                  <c:v>79644073</c:v>
                </c:pt>
                <c:pt idx="2407">
                  <c:v>79656852</c:v>
                </c:pt>
                <c:pt idx="2408">
                  <c:v>79790253</c:v>
                </c:pt>
                <c:pt idx="2409">
                  <c:v>79855999</c:v>
                </c:pt>
                <c:pt idx="2410">
                  <c:v>79974935</c:v>
                </c:pt>
                <c:pt idx="2411">
                  <c:v>80012284</c:v>
                </c:pt>
                <c:pt idx="2412">
                  <c:v>80067940</c:v>
                </c:pt>
                <c:pt idx="2413">
                  <c:v>80172370</c:v>
                </c:pt>
                <c:pt idx="2414">
                  <c:v>80261492</c:v>
                </c:pt>
                <c:pt idx="2415">
                  <c:v>80324321</c:v>
                </c:pt>
                <c:pt idx="2416">
                  <c:v>80449178</c:v>
                </c:pt>
                <c:pt idx="2417">
                  <c:v>80588974</c:v>
                </c:pt>
                <c:pt idx="2418">
                  <c:v>80591410</c:v>
                </c:pt>
                <c:pt idx="2419">
                  <c:v>80823523</c:v>
                </c:pt>
                <c:pt idx="2420">
                  <c:v>80868917</c:v>
                </c:pt>
                <c:pt idx="2421">
                  <c:v>80900740</c:v>
                </c:pt>
                <c:pt idx="2422">
                  <c:v>80975226</c:v>
                </c:pt>
                <c:pt idx="2423">
                  <c:v>81201248</c:v>
                </c:pt>
                <c:pt idx="2424">
                  <c:v>81210656</c:v>
                </c:pt>
                <c:pt idx="2425">
                  <c:v>81265309</c:v>
                </c:pt>
                <c:pt idx="2426">
                  <c:v>81306660</c:v>
                </c:pt>
                <c:pt idx="2427">
                  <c:v>81319288</c:v>
                </c:pt>
                <c:pt idx="2428">
                  <c:v>81367637</c:v>
                </c:pt>
                <c:pt idx="2429">
                  <c:v>81571553</c:v>
                </c:pt>
                <c:pt idx="2430">
                  <c:v>81589204</c:v>
                </c:pt>
                <c:pt idx="2431">
                  <c:v>81716786</c:v>
                </c:pt>
                <c:pt idx="2432">
                  <c:v>81784799</c:v>
                </c:pt>
                <c:pt idx="2433">
                  <c:v>81883685</c:v>
                </c:pt>
                <c:pt idx="2434">
                  <c:v>81994363</c:v>
                </c:pt>
                <c:pt idx="2435">
                  <c:v>82005618</c:v>
                </c:pt>
                <c:pt idx="2436">
                  <c:v>82029375</c:v>
                </c:pt>
                <c:pt idx="2437">
                  <c:v>82378379</c:v>
                </c:pt>
                <c:pt idx="2438">
                  <c:v>82396041</c:v>
                </c:pt>
                <c:pt idx="2439">
                  <c:v>82403150</c:v>
                </c:pt>
                <c:pt idx="2440">
                  <c:v>82488015</c:v>
                </c:pt>
                <c:pt idx="2441">
                  <c:v>82562538</c:v>
                </c:pt>
                <c:pt idx="2442">
                  <c:v>82572603</c:v>
                </c:pt>
                <c:pt idx="2443">
                  <c:v>82577595</c:v>
                </c:pt>
                <c:pt idx="2444">
                  <c:v>82613136</c:v>
                </c:pt>
                <c:pt idx="2445">
                  <c:v>82697705</c:v>
                </c:pt>
                <c:pt idx="2446">
                  <c:v>82705386</c:v>
                </c:pt>
                <c:pt idx="2447">
                  <c:v>82752756</c:v>
                </c:pt>
                <c:pt idx="2448">
                  <c:v>83016217</c:v>
                </c:pt>
                <c:pt idx="2449">
                  <c:v>83051633</c:v>
                </c:pt>
                <c:pt idx="2450">
                  <c:v>83133663</c:v>
                </c:pt>
                <c:pt idx="2451">
                  <c:v>83200290</c:v>
                </c:pt>
                <c:pt idx="2452">
                  <c:v>83301618</c:v>
                </c:pt>
                <c:pt idx="2453">
                  <c:v>83391094</c:v>
                </c:pt>
                <c:pt idx="2454">
                  <c:v>83430194</c:v>
                </c:pt>
                <c:pt idx="2455">
                  <c:v>83455509</c:v>
                </c:pt>
                <c:pt idx="2456">
                  <c:v>83462886</c:v>
                </c:pt>
                <c:pt idx="2457">
                  <c:v>83483080</c:v>
                </c:pt>
                <c:pt idx="2458">
                  <c:v>83595085</c:v>
                </c:pt>
                <c:pt idx="2459">
                  <c:v>83733905</c:v>
                </c:pt>
                <c:pt idx="2460">
                  <c:v>83859747</c:v>
                </c:pt>
                <c:pt idx="2461">
                  <c:v>83935547</c:v>
                </c:pt>
                <c:pt idx="2462">
                  <c:v>84070243</c:v>
                </c:pt>
                <c:pt idx="2463">
                  <c:v>84078284</c:v>
                </c:pt>
                <c:pt idx="2464">
                  <c:v>84171783</c:v>
                </c:pt>
                <c:pt idx="2465">
                  <c:v>84205920</c:v>
                </c:pt>
                <c:pt idx="2466">
                  <c:v>84403942</c:v>
                </c:pt>
                <c:pt idx="2467">
                  <c:v>84480560</c:v>
                </c:pt>
                <c:pt idx="2468">
                  <c:v>84588228</c:v>
                </c:pt>
                <c:pt idx="2469">
                  <c:v>84706444</c:v>
                </c:pt>
                <c:pt idx="2470">
                  <c:v>84760373</c:v>
                </c:pt>
                <c:pt idx="2471">
                  <c:v>84858329</c:v>
                </c:pt>
                <c:pt idx="2472">
                  <c:v>85246844</c:v>
                </c:pt>
                <c:pt idx="2473">
                  <c:v>85395284</c:v>
                </c:pt>
                <c:pt idx="2474">
                  <c:v>85492029</c:v>
                </c:pt>
                <c:pt idx="2475">
                  <c:v>85520531</c:v>
                </c:pt>
                <c:pt idx="2476">
                  <c:v>85729449</c:v>
                </c:pt>
                <c:pt idx="2477">
                  <c:v>85742234</c:v>
                </c:pt>
                <c:pt idx="2478">
                  <c:v>85954568</c:v>
                </c:pt>
                <c:pt idx="2479">
                  <c:v>86097089</c:v>
                </c:pt>
                <c:pt idx="2480">
                  <c:v>86176319</c:v>
                </c:pt>
                <c:pt idx="2481">
                  <c:v>86212783</c:v>
                </c:pt>
                <c:pt idx="2482">
                  <c:v>86243083</c:v>
                </c:pt>
                <c:pt idx="2483">
                  <c:v>86356966</c:v>
                </c:pt>
                <c:pt idx="2484">
                  <c:v>86545528</c:v>
                </c:pt>
                <c:pt idx="2485">
                  <c:v>86694223</c:v>
                </c:pt>
                <c:pt idx="2486">
                  <c:v>86756030</c:v>
                </c:pt>
                <c:pt idx="2487">
                  <c:v>86837939</c:v>
                </c:pt>
                <c:pt idx="2488">
                  <c:v>86963985</c:v>
                </c:pt>
                <c:pt idx="2489">
                  <c:v>87056781</c:v>
                </c:pt>
                <c:pt idx="2490">
                  <c:v>87343295</c:v>
                </c:pt>
                <c:pt idx="2491">
                  <c:v>87372962</c:v>
                </c:pt>
                <c:pt idx="2492">
                  <c:v>87531202</c:v>
                </c:pt>
                <c:pt idx="2493">
                  <c:v>87607581</c:v>
                </c:pt>
                <c:pt idx="2494">
                  <c:v>87650876</c:v>
                </c:pt>
                <c:pt idx="2495">
                  <c:v>87682665</c:v>
                </c:pt>
                <c:pt idx="2496">
                  <c:v>87775138</c:v>
                </c:pt>
                <c:pt idx="2497">
                  <c:v>87776149</c:v>
                </c:pt>
                <c:pt idx="2498">
                  <c:v>88063474</c:v>
                </c:pt>
                <c:pt idx="2499">
                  <c:v>88199977</c:v>
                </c:pt>
                <c:pt idx="2500">
                  <c:v>88392627</c:v>
                </c:pt>
                <c:pt idx="2501">
                  <c:v>88420318</c:v>
                </c:pt>
                <c:pt idx="2502">
                  <c:v>88475759</c:v>
                </c:pt>
                <c:pt idx="2503">
                  <c:v>88477153</c:v>
                </c:pt>
                <c:pt idx="2504">
                  <c:v>88586247</c:v>
                </c:pt>
                <c:pt idx="2505">
                  <c:v>88669976</c:v>
                </c:pt>
                <c:pt idx="2506">
                  <c:v>88786663</c:v>
                </c:pt>
                <c:pt idx="2507">
                  <c:v>89094041</c:v>
                </c:pt>
                <c:pt idx="2508">
                  <c:v>89100475</c:v>
                </c:pt>
                <c:pt idx="2509">
                  <c:v>89106892</c:v>
                </c:pt>
                <c:pt idx="2510">
                  <c:v>89283029</c:v>
                </c:pt>
                <c:pt idx="2511">
                  <c:v>89296454</c:v>
                </c:pt>
                <c:pt idx="2512">
                  <c:v>89351225</c:v>
                </c:pt>
                <c:pt idx="2513">
                  <c:v>89416526</c:v>
                </c:pt>
                <c:pt idx="2514">
                  <c:v>89442822</c:v>
                </c:pt>
                <c:pt idx="2515">
                  <c:v>89734968</c:v>
                </c:pt>
                <c:pt idx="2516">
                  <c:v>89781540</c:v>
                </c:pt>
                <c:pt idx="2517">
                  <c:v>89817968</c:v>
                </c:pt>
                <c:pt idx="2518">
                  <c:v>89892130</c:v>
                </c:pt>
                <c:pt idx="2519">
                  <c:v>89903287</c:v>
                </c:pt>
                <c:pt idx="2520">
                  <c:v>90002824</c:v>
                </c:pt>
                <c:pt idx="2521">
                  <c:v>90048451</c:v>
                </c:pt>
                <c:pt idx="2522">
                  <c:v>90160644</c:v>
                </c:pt>
                <c:pt idx="2523">
                  <c:v>90178314</c:v>
                </c:pt>
                <c:pt idx="2524">
                  <c:v>90196331</c:v>
                </c:pt>
                <c:pt idx="2525">
                  <c:v>90277337</c:v>
                </c:pt>
                <c:pt idx="2526">
                  <c:v>90278006</c:v>
                </c:pt>
                <c:pt idx="2527">
                  <c:v>90309169</c:v>
                </c:pt>
                <c:pt idx="2528">
                  <c:v>90353637</c:v>
                </c:pt>
                <c:pt idx="2529">
                  <c:v>90402994</c:v>
                </c:pt>
                <c:pt idx="2530">
                  <c:v>90472151</c:v>
                </c:pt>
                <c:pt idx="2531">
                  <c:v>90753859</c:v>
                </c:pt>
                <c:pt idx="2532">
                  <c:v>90871242</c:v>
                </c:pt>
                <c:pt idx="2533">
                  <c:v>90911677</c:v>
                </c:pt>
                <c:pt idx="2534">
                  <c:v>90923587</c:v>
                </c:pt>
                <c:pt idx="2535">
                  <c:v>90969165</c:v>
                </c:pt>
                <c:pt idx="2536">
                  <c:v>91200807</c:v>
                </c:pt>
                <c:pt idx="2537">
                  <c:v>91316297</c:v>
                </c:pt>
                <c:pt idx="2538">
                  <c:v>91407731</c:v>
                </c:pt>
                <c:pt idx="2539">
                  <c:v>91527370</c:v>
                </c:pt>
                <c:pt idx="2540">
                  <c:v>91556199</c:v>
                </c:pt>
                <c:pt idx="2541">
                  <c:v>91558582</c:v>
                </c:pt>
                <c:pt idx="2542">
                  <c:v>91560977</c:v>
                </c:pt>
                <c:pt idx="2543">
                  <c:v>91649448</c:v>
                </c:pt>
                <c:pt idx="2544">
                  <c:v>91898265</c:v>
                </c:pt>
                <c:pt idx="2545">
                  <c:v>91904020</c:v>
                </c:pt>
                <c:pt idx="2546">
                  <c:v>92087590</c:v>
                </c:pt>
                <c:pt idx="2547">
                  <c:v>92104415</c:v>
                </c:pt>
                <c:pt idx="2548">
                  <c:v>92145280</c:v>
                </c:pt>
                <c:pt idx="2549">
                  <c:v>92273364</c:v>
                </c:pt>
                <c:pt idx="2550">
                  <c:v>92297857</c:v>
                </c:pt>
                <c:pt idx="2551">
                  <c:v>92440046</c:v>
                </c:pt>
                <c:pt idx="2552">
                  <c:v>92594304</c:v>
                </c:pt>
                <c:pt idx="2553">
                  <c:v>92688365</c:v>
                </c:pt>
                <c:pt idx="2554">
                  <c:v>93008740</c:v>
                </c:pt>
                <c:pt idx="2555">
                  <c:v>93106873</c:v>
                </c:pt>
                <c:pt idx="2556">
                  <c:v>93264085</c:v>
                </c:pt>
                <c:pt idx="2557">
                  <c:v>93322832</c:v>
                </c:pt>
                <c:pt idx="2558">
                  <c:v>93403291</c:v>
                </c:pt>
                <c:pt idx="2559">
                  <c:v>93448050</c:v>
                </c:pt>
                <c:pt idx="2560">
                  <c:v>93531594</c:v>
                </c:pt>
                <c:pt idx="2561">
                  <c:v>93725476</c:v>
                </c:pt>
                <c:pt idx="2562">
                  <c:v>93725910</c:v>
                </c:pt>
                <c:pt idx="2563">
                  <c:v>93946119</c:v>
                </c:pt>
                <c:pt idx="2564">
                  <c:v>94074486</c:v>
                </c:pt>
                <c:pt idx="2565">
                  <c:v>94183458</c:v>
                </c:pt>
                <c:pt idx="2566">
                  <c:v>94191732</c:v>
                </c:pt>
                <c:pt idx="2567">
                  <c:v>94304003</c:v>
                </c:pt>
                <c:pt idx="2568">
                  <c:v>94331724</c:v>
                </c:pt>
                <c:pt idx="2569">
                  <c:v>94426012</c:v>
                </c:pt>
                <c:pt idx="2570">
                  <c:v>94494656</c:v>
                </c:pt>
                <c:pt idx="2571">
                  <c:v>94569265</c:v>
                </c:pt>
                <c:pt idx="2572">
                  <c:v>94644290</c:v>
                </c:pt>
                <c:pt idx="2573">
                  <c:v>94663778</c:v>
                </c:pt>
                <c:pt idx="2574">
                  <c:v>94707177</c:v>
                </c:pt>
                <c:pt idx="2575">
                  <c:v>94752219</c:v>
                </c:pt>
                <c:pt idx="2576">
                  <c:v>94799663</c:v>
                </c:pt>
                <c:pt idx="2577">
                  <c:v>94922544</c:v>
                </c:pt>
                <c:pt idx="2578">
                  <c:v>95181585</c:v>
                </c:pt>
                <c:pt idx="2579">
                  <c:v>95223199</c:v>
                </c:pt>
                <c:pt idx="2580">
                  <c:v>95443961</c:v>
                </c:pt>
                <c:pt idx="2581">
                  <c:v>95633859</c:v>
                </c:pt>
                <c:pt idx="2582">
                  <c:v>95661283</c:v>
                </c:pt>
                <c:pt idx="2583">
                  <c:v>95850004</c:v>
                </c:pt>
                <c:pt idx="2584">
                  <c:v>95853259</c:v>
                </c:pt>
                <c:pt idx="2585">
                  <c:v>96169056</c:v>
                </c:pt>
                <c:pt idx="2586">
                  <c:v>96305843</c:v>
                </c:pt>
                <c:pt idx="2587">
                  <c:v>96308785</c:v>
                </c:pt>
                <c:pt idx="2588">
                  <c:v>96359865</c:v>
                </c:pt>
                <c:pt idx="2589">
                  <c:v>96705647</c:v>
                </c:pt>
                <c:pt idx="2590">
                  <c:v>96791525</c:v>
                </c:pt>
                <c:pt idx="2591">
                  <c:v>96889870</c:v>
                </c:pt>
                <c:pt idx="2592">
                  <c:v>97120089</c:v>
                </c:pt>
                <c:pt idx="2593">
                  <c:v>97169403</c:v>
                </c:pt>
                <c:pt idx="2594">
                  <c:v>97200622</c:v>
                </c:pt>
                <c:pt idx="2595">
                  <c:v>97218771</c:v>
                </c:pt>
                <c:pt idx="2596">
                  <c:v>97430883</c:v>
                </c:pt>
                <c:pt idx="2597">
                  <c:v>97484072</c:v>
                </c:pt>
                <c:pt idx="2598">
                  <c:v>97559060</c:v>
                </c:pt>
                <c:pt idx="2599">
                  <c:v>97814718</c:v>
                </c:pt>
                <c:pt idx="2600">
                  <c:v>97943656</c:v>
                </c:pt>
                <c:pt idx="2601">
                  <c:v>98077930</c:v>
                </c:pt>
                <c:pt idx="2602">
                  <c:v>98312879</c:v>
                </c:pt>
                <c:pt idx="2603">
                  <c:v>98328696</c:v>
                </c:pt>
                <c:pt idx="2604">
                  <c:v>98442247</c:v>
                </c:pt>
                <c:pt idx="2605">
                  <c:v>98510915</c:v>
                </c:pt>
                <c:pt idx="2606">
                  <c:v>98555081</c:v>
                </c:pt>
                <c:pt idx="2607">
                  <c:v>98616930</c:v>
                </c:pt>
                <c:pt idx="2608">
                  <c:v>98654918</c:v>
                </c:pt>
                <c:pt idx="2609">
                  <c:v>98823653</c:v>
                </c:pt>
                <c:pt idx="2610">
                  <c:v>98890399</c:v>
                </c:pt>
                <c:pt idx="2611">
                  <c:v>98950614</c:v>
                </c:pt>
                <c:pt idx="2612">
                  <c:v>98978712</c:v>
                </c:pt>
                <c:pt idx="2613">
                  <c:v>99023064</c:v>
                </c:pt>
                <c:pt idx="2614">
                  <c:v>99154827</c:v>
                </c:pt>
                <c:pt idx="2615">
                  <c:v>99239990</c:v>
                </c:pt>
                <c:pt idx="2616">
                  <c:v>99301054</c:v>
                </c:pt>
                <c:pt idx="2617">
                  <c:v>99389577</c:v>
                </c:pt>
                <c:pt idx="2618">
                  <c:v>99630700</c:v>
                </c:pt>
                <c:pt idx="2619">
                  <c:v>99800554</c:v>
                </c:pt>
                <c:pt idx="2620">
                  <c:v>99848902</c:v>
                </c:pt>
                <c:pt idx="2621">
                  <c:v>99853536</c:v>
                </c:pt>
                <c:pt idx="2622">
                  <c:v>99917090</c:v>
                </c:pt>
                <c:pt idx="2623">
                  <c:v>99930039</c:v>
                </c:pt>
                <c:pt idx="2624">
                  <c:v>99961572</c:v>
                </c:pt>
                <c:pt idx="2625">
                  <c:v>100039641</c:v>
                </c:pt>
                <c:pt idx="2626">
                  <c:v>100058592</c:v>
                </c:pt>
                <c:pt idx="2627">
                  <c:v>100168878</c:v>
                </c:pt>
                <c:pt idx="2628">
                  <c:v>100214884</c:v>
                </c:pt>
                <c:pt idx="2629">
                  <c:v>100272283</c:v>
                </c:pt>
                <c:pt idx="2630">
                  <c:v>100464046</c:v>
                </c:pt>
                <c:pt idx="2631">
                  <c:v>100507430</c:v>
                </c:pt>
                <c:pt idx="2632">
                  <c:v>100685722</c:v>
                </c:pt>
                <c:pt idx="2633">
                  <c:v>101105440</c:v>
                </c:pt>
                <c:pt idx="2634">
                  <c:v>101206617</c:v>
                </c:pt>
                <c:pt idx="2635">
                  <c:v>101273422</c:v>
                </c:pt>
                <c:pt idx="2636">
                  <c:v>101300948</c:v>
                </c:pt>
                <c:pt idx="2637">
                  <c:v>101301940</c:v>
                </c:pt>
                <c:pt idx="2638">
                  <c:v>101302306</c:v>
                </c:pt>
                <c:pt idx="2639">
                  <c:v>101382875</c:v>
                </c:pt>
                <c:pt idx="2640">
                  <c:v>101562045</c:v>
                </c:pt>
                <c:pt idx="2641">
                  <c:v>101609590</c:v>
                </c:pt>
                <c:pt idx="2642">
                  <c:v>101668575</c:v>
                </c:pt>
                <c:pt idx="2643">
                  <c:v>101943834</c:v>
                </c:pt>
                <c:pt idx="2644">
                  <c:v>102030791</c:v>
                </c:pt>
                <c:pt idx="2645">
                  <c:v>102087604</c:v>
                </c:pt>
                <c:pt idx="2646">
                  <c:v>102202916</c:v>
                </c:pt>
                <c:pt idx="2647">
                  <c:v>102386388</c:v>
                </c:pt>
                <c:pt idx="2648">
                  <c:v>103018650</c:v>
                </c:pt>
                <c:pt idx="2649">
                  <c:v>103066371</c:v>
                </c:pt>
                <c:pt idx="2650">
                  <c:v>103072680</c:v>
                </c:pt>
                <c:pt idx="2651">
                  <c:v>103095075</c:v>
                </c:pt>
                <c:pt idx="2652">
                  <c:v>103168171</c:v>
                </c:pt>
                <c:pt idx="2653">
                  <c:v>103177969</c:v>
                </c:pt>
                <c:pt idx="2654">
                  <c:v>103194289</c:v>
                </c:pt>
                <c:pt idx="2655">
                  <c:v>103318792</c:v>
                </c:pt>
                <c:pt idx="2656">
                  <c:v>103466689</c:v>
                </c:pt>
                <c:pt idx="2657">
                  <c:v>103619076</c:v>
                </c:pt>
                <c:pt idx="2658">
                  <c:v>103663601</c:v>
                </c:pt>
                <c:pt idx="2659">
                  <c:v>103692819</c:v>
                </c:pt>
                <c:pt idx="2660">
                  <c:v>103726835</c:v>
                </c:pt>
                <c:pt idx="2661">
                  <c:v>103858009</c:v>
                </c:pt>
                <c:pt idx="2662">
                  <c:v>103912597</c:v>
                </c:pt>
                <c:pt idx="2663">
                  <c:v>104028988</c:v>
                </c:pt>
                <c:pt idx="2664">
                  <c:v>104140785</c:v>
                </c:pt>
                <c:pt idx="2665">
                  <c:v>104172922</c:v>
                </c:pt>
                <c:pt idx="2666">
                  <c:v>104387694</c:v>
                </c:pt>
                <c:pt idx="2667">
                  <c:v>104567277</c:v>
                </c:pt>
                <c:pt idx="2668">
                  <c:v>104581485</c:v>
                </c:pt>
                <c:pt idx="2669">
                  <c:v>104756237</c:v>
                </c:pt>
                <c:pt idx="2670">
                  <c:v>104913454</c:v>
                </c:pt>
                <c:pt idx="2671">
                  <c:v>105036935</c:v>
                </c:pt>
                <c:pt idx="2672">
                  <c:v>105086701</c:v>
                </c:pt>
                <c:pt idx="2673">
                  <c:v>105089806</c:v>
                </c:pt>
                <c:pt idx="2674">
                  <c:v>105367615</c:v>
                </c:pt>
                <c:pt idx="2675">
                  <c:v>105496559</c:v>
                </c:pt>
                <c:pt idx="2676">
                  <c:v>105646233</c:v>
                </c:pt>
                <c:pt idx="2677">
                  <c:v>105754837</c:v>
                </c:pt>
                <c:pt idx="2678">
                  <c:v>105836977</c:v>
                </c:pt>
                <c:pt idx="2679">
                  <c:v>105924959</c:v>
                </c:pt>
                <c:pt idx="2680">
                  <c:v>106015170</c:v>
                </c:pt>
                <c:pt idx="2681">
                  <c:v>106158945</c:v>
                </c:pt>
                <c:pt idx="2682">
                  <c:v>106497192</c:v>
                </c:pt>
                <c:pt idx="2683">
                  <c:v>106526105</c:v>
                </c:pt>
                <c:pt idx="2684">
                  <c:v>106788889</c:v>
                </c:pt>
                <c:pt idx="2685">
                  <c:v>106819191</c:v>
                </c:pt>
                <c:pt idx="2686">
                  <c:v>106970836</c:v>
                </c:pt>
                <c:pt idx="2687">
                  <c:v>107085035</c:v>
                </c:pt>
                <c:pt idx="2688">
                  <c:v>107241888</c:v>
                </c:pt>
                <c:pt idx="2689">
                  <c:v>107415989</c:v>
                </c:pt>
                <c:pt idx="2690">
                  <c:v>107658335</c:v>
                </c:pt>
                <c:pt idx="2691">
                  <c:v>107908529</c:v>
                </c:pt>
                <c:pt idx="2692">
                  <c:v>108218187</c:v>
                </c:pt>
                <c:pt idx="2693">
                  <c:v>108249620</c:v>
                </c:pt>
                <c:pt idx="2694">
                  <c:v>108395286</c:v>
                </c:pt>
                <c:pt idx="2695">
                  <c:v>108539863</c:v>
                </c:pt>
                <c:pt idx="2696">
                  <c:v>108589907</c:v>
                </c:pt>
                <c:pt idx="2697">
                  <c:v>108793723</c:v>
                </c:pt>
                <c:pt idx="2698">
                  <c:v>109115586</c:v>
                </c:pt>
                <c:pt idx="2699">
                  <c:v>109126038</c:v>
                </c:pt>
                <c:pt idx="2700">
                  <c:v>109413647</c:v>
                </c:pt>
                <c:pt idx="2701">
                  <c:v>109455650</c:v>
                </c:pt>
                <c:pt idx="2702">
                  <c:v>109481799</c:v>
                </c:pt>
                <c:pt idx="2703">
                  <c:v>109667415</c:v>
                </c:pt>
                <c:pt idx="2704">
                  <c:v>109829448</c:v>
                </c:pt>
                <c:pt idx="2705">
                  <c:v>110165821</c:v>
                </c:pt>
                <c:pt idx="2706">
                  <c:v>110333722</c:v>
                </c:pt>
                <c:pt idx="2707">
                  <c:v>110475565</c:v>
                </c:pt>
                <c:pt idx="2708">
                  <c:v>110492090</c:v>
                </c:pt>
                <c:pt idx="2709">
                  <c:v>110620124</c:v>
                </c:pt>
                <c:pt idx="2710">
                  <c:v>110683901</c:v>
                </c:pt>
                <c:pt idx="2711">
                  <c:v>110713055</c:v>
                </c:pt>
                <c:pt idx="2712">
                  <c:v>110999095</c:v>
                </c:pt>
                <c:pt idx="2713">
                  <c:v>111082576</c:v>
                </c:pt>
                <c:pt idx="2714">
                  <c:v>111117420</c:v>
                </c:pt>
                <c:pt idx="2715">
                  <c:v>111184816</c:v>
                </c:pt>
                <c:pt idx="2716">
                  <c:v>111230834</c:v>
                </c:pt>
                <c:pt idx="2717">
                  <c:v>111231904</c:v>
                </c:pt>
                <c:pt idx="2718">
                  <c:v>111288943</c:v>
                </c:pt>
                <c:pt idx="2719">
                  <c:v>111353983</c:v>
                </c:pt>
                <c:pt idx="2720">
                  <c:v>111490997</c:v>
                </c:pt>
                <c:pt idx="2721">
                  <c:v>111499745</c:v>
                </c:pt>
                <c:pt idx="2722">
                  <c:v>111551410</c:v>
                </c:pt>
                <c:pt idx="2723">
                  <c:v>111888397</c:v>
                </c:pt>
                <c:pt idx="2724">
                  <c:v>111918170</c:v>
                </c:pt>
                <c:pt idx="2725">
                  <c:v>112440856</c:v>
                </c:pt>
                <c:pt idx="2726">
                  <c:v>112467146</c:v>
                </c:pt>
                <c:pt idx="2727">
                  <c:v>112471047</c:v>
                </c:pt>
                <c:pt idx="2728">
                  <c:v>112620480</c:v>
                </c:pt>
                <c:pt idx="2729">
                  <c:v>112763345</c:v>
                </c:pt>
                <c:pt idx="2730">
                  <c:v>112874704</c:v>
                </c:pt>
                <c:pt idx="2731">
                  <c:v>113039539</c:v>
                </c:pt>
                <c:pt idx="2732">
                  <c:v>113104018</c:v>
                </c:pt>
                <c:pt idx="2733">
                  <c:v>113215440</c:v>
                </c:pt>
                <c:pt idx="2734">
                  <c:v>113253968</c:v>
                </c:pt>
                <c:pt idx="2735">
                  <c:v>113694844</c:v>
                </c:pt>
                <c:pt idx="2736">
                  <c:v>113898637</c:v>
                </c:pt>
                <c:pt idx="2737">
                  <c:v>114105224</c:v>
                </c:pt>
                <c:pt idx="2738">
                  <c:v>114458258</c:v>
                </c:pt>
                <c:pt idx="2739">
                  <c:v>114491021</c:v>
                </c:pt>
                <c:pt idx="2740">
                  <c:v>114711555</c:v>
                </c:pt>
                <c:pt idx="2741">
                  <c:v>115012322</c:v>
                </c:pt>
                <c:pt idx="2742">
                  <c:v>115118280</c:v>
                </c:pt>
                <c:pt idx="2743">
                  <c:v>115743726</c:v>
                </c:pt>
                <c:pt idx="2744">
                  <c:v>116087936</c:v>
                </c:pt>
                <c:pt idx="2745">
                  <c:v>116410694</c:v>
                </c:pt>
                <c:pt idx="2746">
                  <c:v>116465000</c:v>
                </c:pt>
                <c:pt idx="2747">
                  <c:v>116636153</c:v>
                </c:pt>
                <c:pt idx="2748">
                  <c:v>116645649</c:v>
                </c:pt>
                <c:pt idx="2749">
                  <c:v>116839788</c:v>
                </c:pt>
                <c:pt idx="2750">
                  <c:v>116871147</c:v>
                </c:pt>
                <c:pt idx="2751">
                  <c:v>117018812</c:v>
                </c:pt>
                <c:pt idx="2752">
                  <c:v>117181333</c:v>
                </c:pt>
                <c:pt idx="2753">
                  <c:v>117212848</c:v>
                </c:pt>
                <c:pt idx="2754">
                  <c:v>117308438</c:v>
                </c:pt>
                <c:pt idx="2755">
                  <c:v>117475478</c:v>
                </c:pt>
                <c:pt idx="2756">
                  <c:v>117540744</c:v>
                </c:pt>
                <c:pt idx="2757">
                  <c:v>117588520</c:v>
                </c:pt>
                <c:pt idx="2758">
                  <c:v>117624112</c:v>
                </c:pt>
                <c:pt idx="2759">
                  <c:v>117902940</c:v>
                </c:pt>
                <c:pt idx="2760">
                  <c:v>118265387</c:v>
                </c:pt>
                <c:pt idx="2761">
                  <c:v>118356683</c:v>
                </c:pt>
                <c:pt idx="2762">
                  <c:v>118550030</c:v>
                </c:pt>
                <c:pt idx="2763">
                  <c:v>118557708</c:v>
                </c:pt>
                <c:pt idx="2764">
                  <c:v>118978135</c:v>
                </c:pt>
                <c:pt idx="2765">
                  <c:v>119012102</c:v>
                </c:pt>
                <c:pt idx="2766">
                  <c:v>119115641</c:v>
                </c:pt>
                <c:pt idx="2767">
                  <c:v>119177186</c:v>
                </c:pt>
                <c:pt idx="2768">
                  <c:v>119419578</c:v>
                </c:pt>
                <c:pt idx="2769">
                  <c:v>119718974</c:v>
                </c:pt>
                <c:pt idx="2770">
                  <c:v>119730087</c:v>
                </c:pt>
                <c:pt idx="2771">
                  <c:v>119783398</c:v>
                </c:pt>
                <c:pt idx="2772">
                  <c:v>119847824</c:v>
                </c:pt>
                <c:pt idx="2773">
                  <c:v>119890900</c:v>
                </c:pt>
                <c:pt idx="2774">
                  <c:v>120003004</c:v>
                </c:pt>
                <c:pt idx="2775">
                  <c:v>120046465</c:v>
                </c:pt>
                <c:pt idx="2776">
                  <c:v>120116162</c:v>
                </c:pt>
                <c:pt idx="2777">
                  <c:v>120427453</c:v>
                </c:pt>
                <c:pt idx="2778">
                  <c:v>120495914</c:v>
                </c:pt>
                <c:pt idx="2779">
                  <c:v>120556861</c:v>
                </c:pt>
                <c:pt idx="2780">
                  <c:v>120610323</c:v>
                </c:pt>
                <c:pt idx="2781">
                  <c:v>120631661</c:v>
                </c:pt>
                <c:pt idx="2782">
                  <c:v>120774414</c:v>
                </c:pt>
                <c:pt idx="2783">
                  <c:v>120797279</c:v>
                </c:pt>
                <c:pt idx="2784">
                  <c:v>120929529</c:v>
                </c:pt>
                <c:pt idx="2785">
                  <c:v>120937576</c:v>
                </c:pt>
                <c:pt idx="2786">
                  <c:v>121032916</c:v>
                </c:pt>
                <c:pt idx="2787">
                  <c:v>121071616</c:v>
                </c:pt>
                <c:pt idx="2788">
                  <c:v>121241126</c:v>
                </c:pt>
                <c:pt idx="2789">
                  <c:v>121335005</c:v>
                </c:pt>
                <c:pt idx="2790">
                  <c:v>121471111</c:v>
                </c:pt>
                <c:pt idx="2791">
                  <c:v>121476294</c:v>
                </c:pt>
                <c:pt idx="2792">
                  <c:v>121535132</c:v>
                </c:pt>
                <c:pt idx="2793">
                  <c:v>121595690</c:v>
                </c:pt>
                <c:pt idx="2794">
                  <c:v>121694173</c:v>
                </c:pt>
                <c:pt idx="2795">
                  <c:v>121868639</c:v>
                </c:pt>
                <c:pt idx="2796">
                  <c:v>122144300</c:v>
                </c:pt>
                <c:pt idx="2797">
                  <c:v>122192163</c:v>
                </c:pt>
                <c:pt idx="2798">
                  <c:v>122282139</c:v>
                </c:pt>
                <c:pt idx="2799">
                  <c:v>122289454</c:v>
                </c:pt>
                <c:pt idx="2800">
                  <c:v>122391896</c:v>
                </c:pt>
                <c:pt idx="2801">
                  <c:v>122567643</c:v>
                </c:pt>
                <c:pt idx="2802">
                  <c:v>122921155</c:v>
                </c:pt>
                <c:pt idx="2803">
                  <c:v>122974884</c:v>
                </c:pt>
                <c:pt idx="2804">
                  <c:v>122978978</c:v>
                </c:pt>
                <c:pt idx="2805">
                  <c:v>123123530</c:v>
                </c:pt>
                <c:pt idx="2806">
                  <c:v>123153567</c:v>
                </c:pt>
                <c:pt idx="2807">
                  <c:v>123348090</c:v>
                </c:pt>
                <c:pt idx="2808">
                  <c:v>123557822</c:v>
                </c:pt>
                <c:pt idx="2809">
                  <c:v>123676379</c:v>
                </c:pt>
                <c:pt idx="2810">
                  <c:v>123732757</c:v>
                </c:pt>
                <c:pt idx="2811">
                  <c:v>123811479</c:v>
                </c:pt>
                <c:pt idx="2812">
                  <c:v>123828957</c:v>
                </c:pt>
                <c:pt idx="2813">
                  <c:v>123893125</c:v>
                </c:pt>
                <c:pt idx="2814">
                  <c:v>124067280</c:v>
                </c:pt>
                <c:pt idx="2815">
                  <c:v>124168938</c:v>
                </c:pt>
                <c:pt idx="2816">
                  <c:v>124669534</c:v>
                </c:pt>
                <c:pt idx="2817">
                  <c:v>124743574</c:v>
                </c:pt>
                <c:pt idx="2818">
                  <c:v>124902947</c:v>
                </c:pt>
                <c:pt idx="2819">
                  <c:v>125198458</c:v>
                </c:pt>
                <c:pt idx="2820">
                  <c:v>125608613</c:v>
                </c:pt>
                <c:pt idx="2821">
                  <c:v>125721637</c:v>
                </c:pt>
                <c:pt idx="2822">
                  <c:v>125733624</c:v>
                </c:pt>
                <c:pt idx="2823">
                  <c:v>126414226</c:v>
                </c:pt>
                <c:pt idx="2824">
                  <c:v>126414639</c:v>
                </c:pt>
                <c:pt idx="2825">
                  <c:v>126525046</c:v>
                </c:pt>
                <c:pt idx="2826">
                  <c:v>126527017</c:v>
                </c:pt>
                <c:pt idx="2827">
                  <c:v>126559405</c:v>
                </c:pt>
                <c:pt idx="2828">
                  <c:v>126609312</c:v>
                </c:pt>
                <c:pt idx="2829">
                  <c:v>126627109</c:v>
                </c:pt>
                <c:pt idx="2830">
                  <c:v>126901059</c:v>
                </c:pt>
                <c:pt idx="2831">
                  <c:v>126978604</c:v>
                </c:pt>
                <c:pt idx="2832">
                  <c:v>127042080</c:v>
                </c:pt>
                <c:pt idx="2833">
                  <c:v>127160692</c:v>
                </c:pt>
                <c:pt idx="2834">
                  <c:v>127251909</c:v>
                </c:pt>
                <c:pt idx="2835">
                  <c:v>127736710</c:v>
                </c:pt>
                <c:pt idx="2836">
                  <c:v>127756602</c:v>
                </c:pt>
                <c:pt idx="2837">
                  <c:v>127784999</c:v>
                </c:pt>
                <c:pt idx="2838">
                  <c:v>127990938</c:v>
                </c:pt>
                <c:pt idx="2839">
                  <c:v>128224483</c:v>
                </c:pt>
                <c:pt idx="2840">
                  <c:v>128339025</c:v>
                </c:pt>
                <c:pt idx="2841">
                  <c:v>128443735</c:v>
                </c:pt>
                <c:pt idx="2842">
                  <c:v>128761317</c:v>
                </c:pt>
                <c:pt idx="2843">
                  <c:v>128897302</c:v>
                </c:pt>
                <c:pt idx="2844">
                  <c:v>129037567</c:v>
                </c:pt>
                <c:pt idx="2845">
                  <c:v>129345676</c:v>
                </c:pt>
                <c:pt idx="2846">
                  <c:v>129521982</c:v>
                </c:pt>
                <c:pt idx="2847">
                  <c:v>129579825</c:v>
                </c:pt>
                <c:pt idx="2848">
                  <c:v>129587896</c:v>
                </c:pt>
                <c:pt idx="2849">
                  <c:v>129774915</c:v>
                </c:pt>
                <c:pt idx="2850">
                  <c:v>129915410</c:v>
                </c:pt>
                <c:pt idx="2851">
                  <c:v>130072869</c:v>
                </c:pt>
                <c:pt idx="2852">
                  <c:v>130102430</c:v>
                </c:pt>
                <c:pt idx="2853">
                  <c:v>130103427</c:v>
                </c:pt>
                <c:pt idx="2854">
                  <c:v>130127225</c:v>
                </c:pt>
                <c:pt idx="2855">
                  <c:v>130193116</c:v>
                </c:pt>
                <c:pt idx="2856">
                  <c:v>130193581</c:v>
                </c:pt>
                <c:pt idx="2857">
                  <c:v>130464501</c:v>
                </c:pt>
                <c:pt idx="2858">
                  <c:v>130651270</c:v>
                </c:pt>
                <c:pt idx="2859">
                  <c:v>130706874</c:v>
                </c:pt>
                <c:pt idx="2860">
                  <c:v>130870226</c:v>
                </c:pt>
                <c:pt idx="2861">
                  <c:v>131196005</c:v>
                </c:pt>
                <c:pt idx="2862">
                  <c:v>131344471</c:v>
                </c:pt>
                <c:pt idx="2863">
                  <c:v>131353704</c:v>
                </c:pt>
                <c:pt idx="2864">
                  <c:v>131353922</c:v>
                </c:pt>
                <c:pt idx="2865">
                  <c:v>131425768</c:v>
                </c:pt>
                <c:pt idx="2866">
                  <c:v>131624069</c:v>
                </c:pt>
                <c:pt idx="2867">
                  <c:v>131770945</c:v>
                </c:pt>
                <c:pt idx="2868">
                  <c:v>131934726</c:v>
                </c:pt>
                <c:pt idx="2869">
                  <c:v>131969583</c:v>
                </c:pt>
                <c:pt idx="2870">
                  <c:v>132058423</c:v>
                </c:pt>
                <c:pt idx="2871">
                  <c:v>132204216</c:v>
                </c:pt>
                <c:pt idx="2872">
                  <c:v>132948045</c:v>
                </c:pt>
                <c:pt idx="2873">
                  <c:v>133139913</c:v>
                </c:pt>
                <c:pt idx="2874">
                  <c:v>133155540</c:v>
                </c:pt>
                <c:pt idx="2875">
                  <c:v>133182624</c:v>
                </c:pt>
                <c:pt idx="2876">
                  <c:v>133274958</c:v>
                </c:pt>
                <c:pt idx="2877">
                  <c:v>133294886</c:v>
                </c:pt>
                <c:pt idx="2878">
                  <c:v>133974328</c:v>
                </c:pt>
                <c:pt idx="2879">
                  <c:v>134118964</c:v>
                </c:pt>
                <c:pt idx="2880">
                  <c:v>134586007</c:v>
                </c:pt>
                <c:pt idx="2881">
                  <c:v>134714455</c:v>
                </c:pt>
                <c:pt idx="2882">
                  <c:v>134820938</c:v>
                </c:pt>
                <c:pt idx="2883">
                  <c:v>134932464</c:v>
                </c:pt>
                <c:pt idx="2884">
                  <c:v>134933119</c:v>
                </c:pt>
                <c:pt idx="2885">
                  <c:v>135160325</c:v>
                </c:pt>
                <c:pt idx="2886">
                  <c:v>135231028</c:v>
                </c:pt>
                <c:pt idx="2887">
                  <c:v>135265467</c:v>
                </c:pt>
                <c:pt idx="2888">
                  <c:v>135385250</c:v>
                </c:pt>
                <c:pt idx="2889">
                  <c:v>136046408</c:v>
                </c:pt>
                <c:pt idx="2890">
                  <c:v>136588077</c:v>
                </c:pt>
                <c:pt idx="2891">
                  <c:v>136789665</c:v>
                </c:pt>
                <c:pt idx="2892">
                  <c:v>136967195</c:v>
                </c:pt>
                <c:pt idx="2893">
                  <c:v>137058995</c:v>
                </c:pt>
                <c:pt idx="2894">
                  <c:v>137265320</c:v>
                </c:pt>
                <c:pt idx="2895">
                  <c:v>137290151</c:v>
                </c:pt>
                <c:pt idx="2896">
                  <c:v>137528185</c:v>
                </c:pt>
                <c:pt idx="2897">
                  <c:v>138084055</c:v>
                </c:pt>
                <c:pt idx="2898">
                  <c:v>138494013</c:v>
                </c:pt>
                <c:pt idx="2899">
                  <c:v>138629542</c:v>
                </c:pt>
                <c:pt idx="2900">
                  <c:v>138634938</c:v>
                </c:pt>
                <c:pt idx="2901">
                  <c:v>138868824</c:v>
                </c:pt>
                <c:pt idx="2902">
                  <c:v>138982092</c:v>
                </c:pt>
                <c:pt idx="2903">
                  <c:v>138997633</c:v>
                </c:pt>
                <c:pt idx="2904">
                  <c:v>139189703</c:v>
                </c:pt>
                <c:pt idx="2905">
                  <c:v>139534564</c:v>
                </c:pt>
                <c:pt idx="2906">
                  <c:v>139867406</c:v>
                </c:pt>
                <c:pt idx="2907">
                  <c:v>140077228</c:v>
                </c:pt>
                <c:pt idx="2908">
                  <c:v>140364098</c:v>
                </c:pt>
                <c:pt idx="2909">
                  <c:v>140674106</c:v>
                </c:pt>
                <c:pt idx="2910">
                  <c:v>140784155</c:v>
                </c:pt>
                <c:pt idx="2911">
                  <c:v>140832012</c:v>
                </c:pt>
                <c:pt idx="2912">
                  <c:v>140951384</c:v>
                </c:pt>
                <c:pt idx="2913">
                  <c:v>141130246</c:v>
                </c:pt>
                <c:pt idx="2914">
                  <c:v>141198960</c:v>
                </c:pt>
                <c:pt idx="2915">
                  <c:v>141428739</c:v>
                </c:pt>
                <c:pt idx="2916">
                  <c:v>141445547</c:v>
                </c:pt>
                <c:pt idx="2917">
                  <c:v>141624629</c:v>
                </c:pt>
                <c:pt idx="2918">
                  <c:v>141725244</c:v>
                </c:pt>
                <c:pt idx="2919">
                  <c:v>141903919</c:v>
                </c:pt>
                <c:pt idx="2920">
                  <c:v>142200243</c:v>
                </c:pt>
                <c:pt idx="2921">
                  <c:v>142209004</c:v>
                </c:pt>
                <c:pt idx="2922">
                  <c:v>142228601</c:v>
                </c:pt>
                <c:pt idx="2923">
                  <c:v>142293366</c:v>
                </c:pt>
                <c:pt idx="2924">
                  <c:v>142412153</c:v>
                </c:pt>
                <c:pt idx="2925">
                  <c:v>142504905</c:v>
                </c:pt>
                <c:pt idx="2926">
                  <c:v>142656036</c:v>
                </c:pt>
                <c:pt idx="2927">
                  <c:v>142658632</c:v>
                </c:pt>
                <c:pt idx="2928">
                  <c:v>142851657</c:v>
                </c:pt>
                <c:pt idx="2929">
                  <c:v>143075943</c:v>
                </c:pt>
                <c:pt idx="2930">
                  <c:v>143212151</c:v>
                </c:pt>
                <c:pt idx="2931">
                  <c:v>143415851</c:v>
                </c:pt>
                <c:pt idx="2932">
                  <c:v>143967304</c:v>
                </c:pt>
                <c:pt idx="2933">
                  <c:v>144524977</c:v>
                </c:pt>
                <c:pt idx="2934">
                  <c:v>144862837</c:v>
                </c:pt>
                <c:pt idx="2935">
                  <c:v>144959154</c:v>
                </c:pt>
                <c:pt idx="2936">
                  <c:v>145079805</c:v>
                </c:pt>
                <c:pt idx="2937">
                  <c:v>145277637</c:v>
                </c:pt>
                <c:pt idx="2938">
                  <c:v>145343527</c:v>
                </c:pt>
                <c:pt idx="2939">
                  <c:v>145429626</c:v>
                </c:pt>
                <c:pt idx="2940">
                  <c:v>145696928</c:v>
                </c:pt>
                <c:pt idx="2941">
                  <c:v>146165421</c:v>
                </c:pt>
                <c:pt idx="2942">
                  <c:v>146649173</c:v>
                </c:pt>
                <c:pt idx="2943">
                  <c:v>146684463</c:v>
                </c:pt>
                <c:pt idx="2944">
                  <c:v>146888766</c:v>
                </c:pt>
                <c:pt idx="2945">
                  <c:v>147209137</c:v>
                </c:pt>
                <c:pt idx="2946">
                  <c:v>147241852</c:v>
                </c:pt>
                <c:pt idx="2947">
                  <c:v>147383740</c:v>
                </c:pt>
                <c:pt idx="2948">
                  <c:v>147585813</c:v>
                </c:pt>
                <c:pt idx="2949">
                  <c:v>147740314</c:v>
                </c:pt>
                <c:pt idx="2950">
                  <c:v>148003576</c:v>
                </c:pt>
                <c:pt idx="2951">
                  <c:v>148139202</c:v>
                </c:pt>
                <c:pt idx="2952">
                  <c:v>148204516</c:v>
                </c:pt>
                <c:pt idx="2953">
                  <c:v>148506726</c:v>
                </c:pt>
                <c:pt idx="2954">
                  <c:v>148539778</c:v>
                </c:pt>
                <c:pt idx="2955">
                  <c:v>148658853</c:v>
                </c:pt>
                <c:pt idx="2956">
                  <c:v>148922554</c:v>
                </c:pt>
                <c:pt idx="2957">
                  <c:v>149094158</c:v>
                </c:pt>
                <c:pt idx="2958">
                  <c:v>149178454</c:v>
                </c:pt>
                <c:pt idx="2959">
                  <c:v>149643162</c:v>
                </c:pt>
                <c:pt idx="2960">
                  <c:v>149804912</c:v>
                </c:pt>
                <c:pt idx="2961">
                  <c:v>150015119</c:v>
                </c:pt>
                <c:pt idx="2962">
                  <c:v>150057537</c:v>
                </c:pt>
                <c:pt idx="2963">
                  <c:v>150101221</c:v>
                </c:pt>
                <c:pt idx="2964">
                  <c:v>150283780</c:v>
                </c:pt>
                <c:pt idx="2965">
                  <c:v>150380477</c:v>
                </c:pt>
                <c:pt idx="2966">
                  <c:v>150510570</c:v>
                </c:pt>
                <c:pt idx="2967">
                  <c:v>150555151</c:v>
                </c:pt>
                <c:pt idx="2968">
                  <c:v>150693069</c:v>
                </c:pt>
                <c:pt idx="2969">
                  <c:v>150825690</c:v>
                </c:pt>
                <c:pt idx="2970">
                  <c:v>150909468</c:v>
                </c:pt>
                <c:pt idx="2971">
                  <c:v>151151598</c:v>
                </c:pt>
                <c:pt idx="2972">
                  <c:v>151206166</c:v>
                </c:pt>
                <c:pt idx="2973">
                  <c:v>151469713</c:v>
                </c:pt>
                <c:pt idx="2974">
                  <c:v>151685350</c:v>
                </c:pt>
                <c:pt idx="2975">
                  <c:v>151777466</c:v>
                </c:pt>
                <c:pt idx="2976">
                  <c:v>151820400</c:v>
                </c:pt>
                <c:pt idx="2977">
                  <c:v>152016243</c:v>
                </c:pt>
                <c:pt idx="2978">
                  <c:v>152052171</c:v>
                </c:pt>
                <c:pt idx="2979">
                  <c:v>152446422</c:v>
                </c:pt>
                <c:pt idx="2980">
                  <c:v>152735373</c:v>
                </c:pt>
                <c:pt idx="2981">
                  <c:v>152909305</c:v>
                </c:pt>
                <c:pt idx="2982">
                  <c:v>153079635</c:v>
                </c:pt>
                <c:pt idx="2983">
                  <c:v>153237665</c:v>
                </c:pt>
                <c:pt idx="2984">
                  <c:v>153245204</c:v>
                </c:pt>
                <c:pt idx="2985">
                  <c:v>153736460</c:v>
                </c:pt>
                <c:pt idx="2986">
                  <c:v>154153012</c:v>
                </c:pt>
                <c:pt idx="2987">
                  <c:v>154307576</c:v>
                </c:pt>
                <c:pt idx="2988">
                  <c:v>154398082</c:v>
                </c:pt>
                <c:pt idx="2989">
                  <c:v>154458998</c:v>
                </c:pt>
                <c:pt idx="2990">
                  <c:v>154942422</c:v>
                </c:pt>
                <c:pt idx="2991">
                  <c:v>154992665</c:v>
                </c:pt>
                <c:pt idx="2992">
                  <c:v>155110737</c:v>
                </c:pt>
                <c:pt idx="2993">
                  <c:v>155283706</c:v>
                </c:pt>
                <c:pt idx="2994">
                  <c:v>155316624</c:v>
                </c:pt>
                <c:pt idx="2995">
                  <c:v>155692728</c:v>
                </c:pt>
                <c:pt idx="2996">
                  <c:v>155845592</c:v>
                </c:pt>
                <c:pt idx="2997">
                  <c:v>155931034</c:v>
                </c:pt>
                <c:pt idx="2998">
                  <c:v>156247065</c:v>
                </c:pt>
                <c:pt idx="2999">
                  <c:v>156286179</c:v>
                </c:pt>
                <c:pt idx="3000">
                  <c:v>156518551</c:v>
                </c:pt>
                <c:pt idx="3001">
                  <c:v>156698184</c:v>
                </c:pt>
                <c:pt idx="3002">
                  <c:v>157164818</c:v>
                </c:pt>
                <c:pt idx="3003">
                  <c:v>157375837</c:v>
                </c:pt>
                <c:pt idx="3004">
                  <c:v>157396156</c:v>
                </c:pt>
                <c:pt idx="3005">
                  <c:v>157657508</c:v>
                </c:pt>
                <c:pt idx="3006">
                  <c:v>157708878</c:v>
                </c:pt>
                <c:pt idx="3007">
                  <c:v>157814854</c:v>
                </c:pt>
                <c:pt idx="3008">
                  <c:v>158020212</c:v>
                </c:pt>
                <c:pt idx="3009">
                  <c:v>158633797</c:v>
                </c:pt>
                <c:pt idx="3010">
                  <c:v>159091993</c:v>
                </c:pt>
                <c:pt idx="3011">
                  <c:v>159276343</c:v>
                </c:pt>
                <c:pt idx="3012">
                  <c:v>159523478</c:v>
                </c:pt>
                <c:pt idx="3013">
                  <c:v>159795984</c:v>
                </c:pt>
                <c:pt idx="3014">
                  <c:v>159864456</c:v>
                </c:pt>
                <c:pt idx="3015">
                  <c:v>160793175</c:v>
                </c:pt>
                <c:pt idx="3016">
                  <c:v>160817156</c:v>
                </c:pt>
                <c:pt idx="3017">
                  <c:v>160891753</c:v>
                </c:pt>
                <c:pt idx="3018">
                  <c:v>160950032</c:v>
                </c:pt>
                <c:pt idx="3019">
                  <c:v>161322975</c:v>
                </c:pt>
                <c:pt idx="3020">
                  <c:v>161349663</c:v>
                </c:pt>
                <c:pt idx="3021">
                  <c:v>161537406</c:v>
                </c:pt>
                <c:pt idx="3022">
                  <c:v>161692816</c:v>
                </c:pt>
                <c:pt idx="3023">
                  <c:v>161956313</c:v>
                </c:pt>
                <c:pt idx="3024">
                  <c:v>161961741</c:v>
                </c:pt>
                <c:pt idx="3025">
                  <c:v>162292328</c:v>
                </c:pt>
                <c:pt idx="3026">
                  <c:v>162354259</c:v>
                </c:pt>
                <c:pt idx="3027">
                  <c:v>163122336</c:v>
                </c:pt>
                <c:pt idx="3028">
                  <c:v>163162331</c:v>
                </c:pt>
                <c:pt idx="3029">
                  <c:v>163710328</c:v>
                </c:pt>
                <c:pt idx="3030">
                  <c:v>163829190</c:v>
                </c:pt>
                <c:pt idx="3031">
                  <c:v>163915172</c:v>
                </c:pt>
                <c:pt idx="3032">
                  <c:v>164068055</c:v>
                </c:pt>
                <c:pt idx="3033">
                  <c:v>164244049</c:v>
                </c:pt>
                <c:pt idx="3034">
                  <c:v>164321552</c:v>
                </c:pt>
                <c:pt idx="3035">
                  <c:v>164574049</c:v>
                </c:pt>
                <c:pt idx="3036">
                  <c:v>164752980</c:v>
                </c:pt>
                <c:pt idx="3037">
                  <c:v>165349632</c:v>
                </c:pt>
                <c:pt idx="3038">
                  <c:v>165772821</c:v>
                </c:pt>
                <c:pt idx="3039">
                  <c:v>165790867</c:v>
                </c:pt>
                <c:pt idx="3040">
                  <c:v>165999867</c:v>
                </c:pt>
                <c:pt idx="3041">
                  <c:v>166079617</c:v>
                </c:pt>
                <c:pt idx="3042">
                  <c:v>166321427</c:v>
                </c:pt>
                <c:pt idx="3043">
                  <c:v>166343582</c:v>
                </c:pt>
                <c:pt idx="3044">
                  <c:v>166998862</c:v>
                </c:pt>
                <c:pt idx="3045">
                  <c:v>167049743</c:v>
                </c:pt>
                <c:pt idx="3046">
                  <c:v>167238038</c:v>
                </c:pt>
                <c:pt idx="3047">
                  <c:v>167351867</c:v>
                </c:pt>
                <c:pt idx="3048">
                  <c:v>167365642</c:v>
                </c:pt>
                <c:pt idx="3049">
                  <c:v>167506585</c:v>
                </c:pt>
                <c:pt idx="3050">
                  <c:v>167544491</c:v>
                </c:pt>
                <c:pt idx="3051">
                  <c:v>167700635</c:v>
                </c:pt>
                <c:pt idx="3052">
                  <c:v>168009680</c:v>
                </c:pt>
                <c:pt idx="3053">
                  <c:v>168864067</c:v>
                </c:pt>
                <c:pt idx="3054">
                  <c:v>168887076</c:v>
                </c:pt>
                <c:pt idx="3055">
                  <c:v>168930911</c:v>
                </c:pt>
                <c:pt idx="3056">
                  <c:v>169189362</c:v>
                </c:pt>
                <c:pt idx="3057">
                  <c:v>169498014</c:v>
                </c:pt>
                <c:pt idx="3058">
                  <c:v>169666705</c:v>
                </c:pt>
                <c:pt idx="3059">
                  <c:v>169802293</c:v>
                </c:pt>
                <c:pt idx="3060">
                  <c:v>170106942</c:v>
                </c:pt>
                <c:pt idx="3061">
                  <c:v>170210658</c:v>
                </c:pt>
                <c:pt idx="3062">
                  <c:v>170305613</c:v>
                </c:pt>
                <c:pt idx="3063">
                  <c:v>171107970</c:v>
                </c:pt>
                <c:pt idx="3064">
                  <c:v>171110209</c:v>
                </c:pt>
                <c:pt idx="3065">
                  <c:v>171420488</c:v>
                </c:pt>
                <c:pt idx="3066">
                  <c:v>171549749</c:v>
                </c:pt>
                <c:pt idx="3067">
                  <c:v>171645468</c:v>
                </c:pt>
                <c:pt idx="3068">
                  <c:v>171945640</c:v>
                </c:pt>
                <c:pt idx="3069">
                  <c:v>171969480</c:v>
                </c:pt>
                <c:pt idx="3070">
                  <c:v>172058450</c:v>
                </c:pt>
                <c:pt idx="3071">
                  <c:v>172293751</c:v>
                </c:pt>
                <c:pt idx="3072">
                  <c:v>172452151</c:v>
                </c:pt>
                <c:pt idx="3073">
                  <c:v>172465193</c:v>
                </c:pt>
                <c:pt idx="3074">
                  <c:v>172550692</c:v>
                </c:pt>
                <c:pt idx="3075">
                  <c:v>172593839</c:v>
                </c:pt>
                <c:pt idx="3076">
                  <c:v>172631937</c:v>
                </c:pt>
                <c:pt idx="3077">
                  <c:v>172709574</c:v>
                </c:pt>
                <c:pt idx="3078">
                  <c:v>172989509</c:v>
                </c:pt>
                <c:pt idx="3079">
                  <c:v>173064752</c:v>
                </c:pt>
                <c:pt idx="3080">
                  <c:v>173450156</c:v>
                </c:pt>
                <c:pt idx="3081">
                  <c:v>173493659</c:v>
                </c:pt>
                <c:pt idx="3082">
                  <c:v>173777234</c:v>
                </c:pt>
                <c:pt idx="3083">
                  <c:v>174263764</c:v>
                </c:pt>
                <c:pt idx="3084">
                  <c:v>174361942</c:v>
                </c:pt>
                <c:pt idx="3085">
                  <c:v>174368069</c:v>
                </c:pt>
                <c:pt idx="3086">
                  <c:v>174450698</c:v>
                </c:pt>
                <c:pt idx="3087">
                  <c:v>174508590</c:v>
                </c:pt>
                <c:pt idx="3088">
                  <c:v>174762433</c:v>
                </c:pt>
                <c:pt idx="3089">
                  <c:v>175212473</c:v>
                </c:pt>
                <c:pt idx="3090">
                  <c:v>175245592</c:v>
                </c:pt>
                <c:pt idx="3091">
                  <c:v>175445797</c:v>
                </c:pt>
                <c:pt idx="3092">
                  <c:v>175488050</c:v>
                </c:pt>
                <c:pt idx="3093">
                  <c:v>175948935</c:v>
                </c:pt>
                <c:pt idx="3094">
                  <c:v>176435399</c:v>
                </c:pt>
                <c:pt idx="3095">
                  <c:v>176935317</c:v>
                </c:pt>
                <c:pt idx="3096">
                  <c:v>177403154</c:v>
                </c:pt>
                <c:pt idx="3097">
                  <c:v>177570625</c:v>
                </c:pt>
                <c:pt idx="3098">
                  <c:v>177641797</c:v>
                </c:pt>
                <c:pt idx="3099">
                  <c:v>177958455</c:v>
                </c:pt>
                <c:pt idx="3100">
                  <c:v>177959573</c:v>
                </c:pt>
                <c:pt idx="3101">
                  <c:v>178044513</c:v>
                </c:pt>
                <c:pt idx="3102">
                  <c:v>178205341</c:v>
                </c:pt>
                <c:pt idx="3103">
                  <c:v>178374868</c:v>
                </c:pt>
                <c:pt idx="3104">
                  <c:v>179141521</c:v>
                </c:pt>
                <c:pt idx="3105">
                  <c:v>179240871</c:v>
                </c:pt>
                <c:pt idx="3106">
                  <c:v>179415228</c:v>
                </c:pt>
                <c:pt idx="3107">
                  <c:v>179610285</c:v>
                </c:pt>
                <c:pt idx="3108">
                  <c:v>179712321</c:v>
                </c:pt>
                <c:pt idx="3109">
                  <c:v>180873404</c:v>
                </c:pt>
                <c:pt idx="3110">
                  <c:v>181004375</c:v>
                </c:pt>
                <c:pt idx="3111">
                  <c:v>181154513</c:v>
                </c:pt>
                <c:pt idx="3112">
                  <c:v>181266566</c:v>
                </c:pt>
                <c:pt idx="3113">
                  <c:v>181458298</c:v>
                </c:pt>
                <c:pt idx="3114">
                  <c:v>181844551</c:v>
                </c:pt>
                <c:pt idx="3115">
                  <c:v>182347876</c:v>
                </c:pt>
                <c:pt idx="3116">
                  <c:v>182691052</c:v>
                </c:pt>
                <c:pt idx="3117">
                  <c:v>182768875</c:v>
                </c:pt>
                <c:pt idx="3118">
                  <c:v>183327104</c:v>
                </c:pt>
                <c:pt idx="3119">
                  <c:v>183753769</c:v>
                </c:pt>
                <c:pt idx="3120">
                  <c:v>183849440</c:v>
                </c:pt>
                <c:pt idx="3121">
                  <c:v>183850824</c:v>
                </c:pt>
                <c:pt idx="3122">
                  <c:v>184172237</c:v>
                </c:pt>
                <c:pt idx="3123">
                  <c:v>184182882</c:v>
                </c:pt>
                <c:pt idx="3124">
                  <c:v>184291822</c:v>
                </c:pt>
                <c:pt idx="3125">
                  <c:v>184305980</c:v>
                </c:pt>
                <c:pt idx="3126">
                  <c:v>184683206</c:v>
                </c:pt>
                <c:pt idx="3127">
                  <c:v>184858645</c:v>
                </c:pt>
                <c:pt idx="3128">
                  <c:v>185047467</c:v>
                </c:pt>
                <c:pt idx="3129">
                  <c:v>185078724</c:v>
                </c:pt>
                <c:pt idx="3130">
                  <c:v>185228909</c:v>
                </c:pt>
                <c:pt idx="3131">
                  <c:v>185407876</c:v>
                </c:pt>
                <c:pt idx="3132">
                  <c:v>185457493</c:v>
                </c:pt>
                <c:pt idx="3133">
                  <c:v>185546712</c:v>
                </c:pt>
                <c:pt idx="3134">
                  <c:v>185941775</c:v>
                </c:pt>
                <c:pt idx="3135">
                  <c:v>188040954</c:v>
                </c:pt>
                <c:pt idx="3136">
                  <c:v>188486972</c:v>
                </c:pt>
                <c:pt idx="3137">
                  <c:v>189539846</c:v>
                </c:pt>
                <c:pt idx="3138">
                  <c:v>189798645</c:v>
                </c:pt>
                <c:pt idx="3139">
                  <c:v>189890064</c:v>
                </c:pt>
                <c:pt idx="3140">
                  <c:v>190477602</c:v>
                </c:pt>
                <c:pt idx="3141">
                  <c:v>190592884</c:v>
                </c:pt>
                <c:pt idx="3142">
                  <c:v>190723217</c:v>
                </c:pt>
                <c:pt idx="3143">
                  <c:v>190815741</c:v>
                </c:pt>
                <c:pt idx="3144">
                  <c:v>191583264</c:v>
                </c:pt>
                <c:pt idx="3145">
                  <c:v>191665027</c:v>
                </c:pt>
                <c:pt idx="3146">
                  <c:v>191758472</c:v>
                </c:pt>
                <c:pt idx="3147">
                  <c:v>191982832</c:v>
                </c:pt>
                <c:pt idx="3148">
                  <c:v>192131949</c:v>
                </c:pt>
                <c:pt idx="3149">
                  <c:v>192138212</c:v>
                </c:pt>
                <c:pt idx="3150">
                  <c:v>192413821</c:v>
                </c:pt>
                <c:pt idx="3151">
                  <c:v>192463294</c:v>
                </c:pt>
                <c:pt idx="3152">
                  <c:v>192475801</c:v>
                </c:pt>
                <c:pt idx="3153">
                  <c:v>192685872</c:v>
                </c:pt>
                <c:pt idx="3154">
                  <c:v>192974285</c:v>
                </c:pt>
                <c:pt idx="3155">
                  <c:v>193204204</c:v>
                </c:pt>
                <c:pt idx="3156">
                  <c:v>193964137</c:v>
                </c:pt>
                <c:pt idx="3157">
                  <c:v>194061836</c:v>
                </c:pt>
                <c:pt idx="3158">
                  <c:v>194232447</c:v>
                </c:pt>
                <c:pt idx="3159">
                  <c:v>194283814</c:v>
                </c:pt>
                <c:pt idx="3160">
                  <c:v>194416178</c:v>
                </c:pt>
                <c:pt idx="3161">
                  <c:v>194768487</c:v>
                </c:pt>
                <c:pt idx="3162">
                  <c:v>194911489</c:v>
                </c:pt>
                <c:pt idx="3163">
                  <c:v>195240766</c:v>
                </c:pt>
                <c:pt idx="3164">
                  <c:v>195448804</c:v>
                </c:pt>
                <c:pt idx="3165">
                  <c:v>195481422</c:v>
                </c:pt>
                <c:pt idx="3166">
                  <c:v>195622696</c:v>
                </c:pt>
                <c:pt idx="3167">
                  <c:v>195670139</c:v>
                </c:pt>
                <c:pt idx="3168">
                  <c:v>196073446</c:v>
                </c:pt>
                <c:pt idx="3169">
                  <c:v>196190120</c:v>
                </c:pt>
                <c:pt idx="3170">
                  <c:v>196703798</c:v>
                </c:pt>
                <c:pt idx="3171">
                  <c:v>196756378</c:v>
                </c:pt>
                <c:pt idx="3172">
                  <c:v>197136617</c:v>
                </c:pt>
                <c:pt idx="3173">
                  <c:v>197458564</c:v>
                </c:pt>
                <c:pt idx="3174">
                  <c:v>198057788</c:v>
                </c:pt>
                <c:pt idx="3175">
                  <c:v>198454344</c:v>
                </c:pt>
                <c:pt idx="3176">
                  <c:v>198994996</c:v>
                </c:pt>
                <c:pt idx="3177">
                  <c:v>199335118</c:v>
                </c:pt>
                <c:pt idx="3178">
                  <c:v>200066339</c:v>
                </c:pt>
                <c:pt idx="3179">
                  <c:v>200275468</c:v>
                </c:pt>
                <c:pt idx="3180">
                  <c:v>200358912</c:v>
                </c:pt>
                <c:pt idx="3181">
                  <c:v>200407801</c:v>
                </c:pt>
                <c:pt idx="3182">
                  <c:v>200421717</c:v>
                </c:pt>
                <c:pt idx="3183">
                  <c:v>200489001</c:v>
                </c:pt>
                <c:pt idx="3184">
                  <c:v>200494588</c:v>
                </c:pt>
                <c:pt idx="3185">
                  <c:v>200870638</c:v>
                </c:pt>
                <c:pt idx="3186">
                  <c:v>201054027</c:v>
                </c:pt>
                <c:pt idx="3187">
                  <c:v>202093219</c:v>
                </c:pt>
                <c:pt idx="3188">
                  <c:v>202309912</c:v>
                </c:pt>
                <c:pt idx="3189">
                  <c:v>203226169</c:v>
                </c:pt>
                <c:pt idx="3190">
                  <c:v>204262353</c:v>
                </c:pt>
                <c:pt idx="3191">
                  <c:v>204753987</c:v>
                </c:pt>
                <c:pt idx="3192">
                  <c:v>204993017</c:v>
                </c:pt>
                <c:pt idx="3193">
                  <c:v>205051286</c:v>
                </c:pt>
                <c:pt idx="3194">
                  <c:v>205367767</c:v>
                </c:pt>
                <c:pt idx="3195">
                  <c:v>205398895</c:v>
                </c:pt>
                <c:pt idx="3196">
                  <c:v>205728235</c:v>
                </c:pt>
                <c:pt idx="3197">
                  <c:v>207104423</c:v>
                </c:pt>
                <c:pt idx="3198">
                  <c:v>207293296</c:v>
                </c:pt>
                <c:pt idx="3199">
                  <c:v>207528645</c:v>
                </c:pt>
                <c:pt idx="3200">
                  <c:v>207993220</c:v>
                </c:pt>
                <c:pt idx="3201">
                  <c:v>208172607</c:v>
                </c:pt>
                <c:pt idx="3202">
                  <c:v>208508556</c:v>
                </c:pt>
                <c:pt idx="3203">
                  <c:v>208549423</c:v>
                </c:pt>
                <c:pt idx="3204">
                  <c:v>208975459</c:v>
                </c:pt>
                <c:pt idx="3205">
                  <c:v>209047174</c:v>
                </c:pt>
                <c:pt idx="3206">
                  <c:v>209223552</c:v>
                </c:pt>
                <c:pt idx="3207">
                  <c:v>209282093</c:v>
                </c:pt>
                <c:pt idx="3208">
                  <c:v>209922960</c:v>
                </c:pt>
                <c:pt idx="3209">
                  <c:v>209975512</c:v>
                </c:pt>
                <c:pt idx="3210">
                  <c:v>210141995</c:v>
                </c:pt>
                <c:pt idx="3211">
                  <c:v>211721251</c:v>
                </c:pt>
                <c:pt idx="3212">
                  <c:v>212105657</c:v>
                </c:pt>
                <c:pt idx="3213">
                  <c:v>212427753</c:v>
                </c:pt>
                <c:pt idx="3214">
                  <c:v>212534518</c:v>
                </c:pt>
                <c:pt idx="3215">
                  <c:v>212607442</c:v>
                </c:pt>
                <c:pt idx="3216">
                  <c:v>212707134</c:v>
                </c:pt>
                <c:pt idx="3217">
                  <c:v>212828099</c:v>
                </c:pt>
                <c:pt idx="3218">
                  <c:v>212859250</c:v>
                </c:pt>
                <c:pt idx="3219">
                  <c:v>213067157</c:v>
                </c:pt>
                <c:pt idx="3220">
                  <c:v>213611521</c:v>
                </c:pt>
                <c:pt idx="3221">
                  <c:v>213691865</c:v>
                </c:pt>
                <c:pt idx="3222">
                  <c:v>213925831</c:v>
                </c:pt>
                <c:pt idx="3223">
                  <c:v>214514328</c:v>
                </c:pt>
                <c:pt idx="3224">
                  <c:v>214548205</c:v>
                </c:pt>
                <c:pt idx="3225">
                  <c:v>214981685</c:v>
                </c:pt>
                <c:pt idx="3226">
                  <c:v>215238484</c:v>
                </c:pt>
                <c:pt idx="3227">
                  <c:v>215775002</c:v>
                </c:pt>
                <c:pt idx="3228">
                  <c:v>216021463</c:v>
                </c:pt>
                <c:pt idx="3229">
                  <c:v>216029104</c:v>
                </c:pt>
                <c:pt idx="3230">
                  <c:v>216081122</c:v>
                </c:pt>
                <c:pt idx="3231">
                  <c:v>216212557</c:v>
                </c:pt>
                <c:pt idx="3232">
                  <c:v>216334504</c:v>
                </c:pt>
                <c:pt idx="3233">
                  <c:v>217355113</c:v>
                </c:pt>
                <c:pt idx="3234">
                  <c:v>217559628</c:v>
                </c:pt>
                <c:pt idx="3235">
                  <c:v>217664939</c:v>
                </c:pt>
                <c:pt idx="3236">
                  <c:v>217876611</c:v>
                </c:pt>
                <c:pt idx="3237">
                  <c:v>218534933</c:v>
                </c:pt>
                <c:pt idx="3238">
                  <c:v>218744228</c:v>
                </c:pt>
                <c:pt idx="3239">
                  <c:v>218783019</c:v>
                </c:pt>
                <c:pt idx="3240">
                  <c:v>219072762</c:v>
                </c:pt>
                <c:pt idx="3241">
                  <c:v>219584361</c:v>
                </c:pt>
                <c:pt idx="3242">
                  <c:v>219849589</c:v>
                </c:pt>
                <c:pt idx="3243">
                  <c:v>220623875</c:v>
                </c:pt>
                <c:pt idx="3244">
                  <c:v>220853745</c:v>
                </c:pt>
                <c:pt idx="3245">
                  <c:v>222413813</c:v>
                </c:pt>
                <c:pt idx="3246">
                  <c:v>222618305</c:v>
                </c:pt>
                <c:pt idx="3247">
                  <c:v>223216580</c:v>
                </c:pt>
                <c:pt idx="3248">
                  <c:v>223678189</c:v>
                </c:pt>
                <c:pt idx="3249">
                  <c:v>224315900</c:v>
                </c:pt>
                <c:pt idx="3250">
                  <c:v>224721005</c:v>
                </c:pt>
                <c:pt idx="3251">
                  <c:v>225030686</c:v>
                </c:pt>
                <c:pt idx="3252">
                  <c:v>225145627</c:v>
                </c:pt>
                <c:pt idx="3253">
                  <c:v>225371592</c:v>
                </c:pt>
                <c:pt idx="3254">
                  <c:v>225601619</c:v>
                </c:pt>
                <c:pt idx="3255">
                  <c:v>225682937</c:v>
                </c:pt>
                <c:pt idx="3256">
                  <c:v>225828271</c:v>
                </c:pt>
                <c:pt idx="3257">
                  <c:v>226111066</c:v>
                </c:pt>
                <c:pt idx="3258">
                  <c:v>226744813</c:v>
                </c:pt>
                <c:pt idx="3259">
                  <c:v>226908188</c:v>
                </c:pt>
                <c:pt idx="3260">
                  <c:v>227086966</c:v>
                </c:pt>
                <c:pt idx="3261">
                  <c:v>227412040</c:v>
                </c:pt>
                <c:pt idx="3262">
                  <c:v>227470238</c:v>
                </c:pt>
                <c:pt idx="3263">
                  <c:v>227643237</c:v>
                </c:pt>
                <c:pt idx="3264">
                  <c:v>227835355</c:v>
                </c:pt>
                <c:pt idx="3265">
                  <c:v>228049254</c:v>
                </c:pt>
                <c:pt idx="3266">
                  <c:v>228214999</c:v>
                </c:pt>
                <c:pt idx="3267">
                  <c:v>228485971</c:v>
                </c:pt>
                <c:pt idx="3268">
                  <c:v>228698998</c:v>
                </c:pt>
                <c:pt idx="3269">
                  <c:v>228943528</c:v>
                </c:pt>
                <c:pt idx="3270">
                  <c:v>229560639</c:v>
                </c:pt>
                <c:pt idx="3271">
                  <c:v>230030388</c:v>
                </c:pt>
                <c:pt idx="3272">
                  <c:v>230190078</c:v>
                </c:pt>
                <c:pt idx="3273">
                  <c:v>232320946</c:v>
                </c:pt>
                <c:pt idx="3274">
                  <c:v>232611951</c:v>
                </c:pt>
                <c:pt idx="3275">
                  <c:v>232956386</c:v>
                </c:pt>
                <c:pt idx="3276">
                  <c:v>233526929</c:v>
                </c:pt>
                <c:pt idx="3277">
                  <c:v>234129893</c:v>
                </c:pt>
                <c:pt idx="3278">
                  <c:v>234158503</c:v>
                </c:pt>
                <c:pt idx="3279">
                  <c:v>234425491</c:v>
                </c:pt>
                <c:pt idx="3280">
                  <c:v>235069232</c:v>
                </c:pt>
                <c:pt idx="3281">
                  <c:v>235327774</c:v>
                </c:pt>
                <c:pt idx="3282">
                  <c:v>235468955</c:v>
                </c:pt>
                <c:pt idx="3283">
                  <c:v>235767635</c:v>
                </c:pt>
                <c:pt idx="3284">
                  <c:v>235979235</c:v>
                </c:pt>
                <c:pt idx="3285">
                  <c:v>236046055</c:v>
                </c:pt>
                <c:pt idx="3286">
                  <c:v>236476324</c:v>
                </c:pt>
                <c:pt idx="3287">
                  <c:v>236503850</c:v>
                </c:pt>
                <c:pt idx="3288">
                  <c:v>236709462</c:v>
                </c:pt>
                <c:pt idx="3289">
                  <c:v>237569734</c:v>
                </c:pt>
                <c:pt idx="3290">
                  <c:v>237784074</c:v>
                </c:pt>
                <c:pt idx="3291">
                  <c:v>238146718</c:v>
                </c:pt>
                <c:pt idx="3292">
                  <c:v>238257954</c:v>
                </c:pt>
                <c:pt idx="3293">
                  <c:v>238260303</c:v>
                </c:pt>
                <c:pt idx="3294">
                  <c:v>238660971</c:v>
                </c:pt>
                <c:pt idx="3295">
                  <c:v>239223003</c:v>
                </c:pt>
                <c:pt idx="3296">
                  <c:v>239281966</c:v>
                </c:pt>
                <c:pt idx="3297">
                  <c:v>239429882</c:v>
                </c:pt>
                <c:pt idx="3298">
                  <c:v>240079536</c:v>
                </c:pt>
                <c:pt idx="3299">
                  <c:v>240482621</c:v>
                </c:pt>
                <c:pt idx="3300">
                  <c:v>240556219</c:v>
                </c:pt>
                <c:pt idx="3301">
                  <c:v>240825512</c:v>
                </c:pt>
                <c:pt idx="3302">
                  <c:v>240988776</c:v>
                </c:pt>
                <c:pt idx="3303">
                  <c:v>241518284</c:v>
                </c:pt>
                <c:pt idx="3304">
                  <c:v>242058846</c:v>
                </c:pt>
                <c:pt idx="3305">
                  <c:v>242190861</c:v>
                </c:pt>
                <c:pt idx="3306">
                  <c:v>243357219</c:v>
                </c:pt>
                <c:pt idx="3307">
                  <c:v>243764685</c:v>
                </c:pt>
                <c:pt idx="3308">
                  <c:v>243810562</c:v>
                </c:pt>
                <c:pt idx="3309">
                  <c:v>244072467</c:v>
                </c:pt>
                <c:pt idx="3310">
                  <c:v>244275482</c:v>
                </c:pt>
                <c:pt idx="3311">
                  <c:v>245272859</c:v>
                </c:pt>
                <c:pt idx="3312">
                  <c:v>245542663</c:v>
                </c:pt>
                <c:pt idx="3313">
                  <c:v>246018216</c:v>
                </c:pt>
                <c:pt idx="3314">
                  <c:v>246266592</c:v>
                </c:pt>
                <c:pt idx="3315">
                  <c:v>246806392</c:v>
                </c:pt>
                <c:pt idx="3316">
                  <c:v>247507227</c:v>
                </c:pt>
                <c:pt idx="3317">
                  <c:v>247753957</c:v>
                </c:pt>
                <c:pt idx="3318">
                  <c:v>247758946</c:v>
                </c:pt>
                <c:pt idx="3319">
                  <c:v>248270789</c:v>
                </c:pt>
                <c:pt idx="3320">
                  <c:v>248487847</c:v>
                </c:pt>
                <c:pt idx="3321">
                  <c:v>248589021</c:v>
                </c:pt>
                <c:pt idx="3322">
                  <c:v>248646692</c:v>
                </c:pt>
                <c:pt idx="3323">
                  <c:v>249458167</c:v>
                </c:pt>
                <c:pt idx="3324">
                  <c:v>250095911</c:v>
                </c:pt>
                <c:pt idx="3325">
                  <c:v>250580576</c:v>
                </c:pt>
                <c:pt idx="3326">
                  <c:v>251246357</c:v>
                </c:pt>
                <c:pt idx="3327">
                  <c:v>251938335</c:v>
                </c:pt>
                <c:pt idx="3328">
                  <c:v>253605746</c:v>
                </c:pt>
                <c:pt idx="3329">
                  <c:v>253915069</c:v>
                </c:pt>
                <c:pt idx="3330">
                  <c:v>253981113</c:v>
                </c:pt>
                <c:pt idx="3331">
                  <c:v>254287084</c:v>
                </c:pt>
                <c:pt idx="3332">
                  <c:v>254469522</c:v>
                </c:pt>
                <c:pt idx="3333">
                  <c:v>254720606</c:v>
                </c:pt>
                <c:pt idx="3334">
                  <c:v>255503563</c:v>
                </c:pt>
                <c:pt idx="3335">
                  <c:v>255580708</c:v>
                </c:pt>
                <c:pt idx="3336">
                  <c:v>255684195</c:v>
                </c:pt>
                <c:pt idx="3337">
                  <c:v>255745169</c:v>
                </c:pt>
                <c:pt idx="3338">
                  <c:v>255960450</c:v>
                </c:pt>
                <c:pt idx="3339">
                  <c:v>256495930</c:v>
                </c:pt>
                <c:pt idx="3340">
                  <c:v>256750355</c:v>
                </c:pt>
                <c:pt idx="3341">
                  <c:v>256963663</c:v>
                </c:pt>
                <c:pt idx="3342">
                  <c:v>257657956</c:v>
                </c:pt>
                <c:pt idx="3343">
                  <c:v>258429069</c:v>
                </c:pt>
                <c:pt idx="3344">
                  <c:v>258910298</c:v>
                </c:pt>
                <c:pt idx="3345">
                  <c:v>259123540</c:v>
                </c:pt>
                <c:pt idx="3346">
                  <c:v>259284778</c:v>
                </c:pt>
                <c:pt idx="3347">
                  <c:v>260872184</c:v>
                </c:pt>
                <c:pt idx="3348">
                  <c:v>261134843</c:v>
                </c:pt>
                <c:pt idx="3349">
                  <c:v>261726019</c:v>
                </c:pt>
                <c:pt idx="3350">
                  <c:v>261734813</c:v>
                </c:pt>
                <c:pt idx="3351">
                  <c:v>262624280</c:v>
                </c:pt>
                <c:pt idx="3352">
                  <c:v>263296351</c:v>
                </c:pt>
                <c:pt idx="3353">
                  <c:v>264810544</c:v>
                </c:pt>
                <c:pt idx="3354">
                  <c:v>264872298</c:v>
                </c:pt>
                <c:pt idx="3355">
                  <c:v>264977637</c:v>
                </c:pt>
                <c:pt idx="3356">
                  <c:v>266393814</c:v>
                </c:pt>
                <c:pt idx="3357">
                  <c:v>266912068</c:v>
                </c:pt>
                <c:pt idx="3358">
                  <c:v>267443775</c:v>
                </c:pt>
                <c:pt idx="3359">
                  <c:v>268594124</c:v>
                </c:pt>
                <c:pt idx="3360">
                  <c:v>268762394</c:v>
                </c:pt>
                <c:pt idx="3361">
                  <c:v>268767236</c:v>
                </c:pt>
                <c:pt idx="3362">
                  <c:v>269232519</c:v>
                </c:pt>
                <c:pt idx="3363">
                  <c:v>270093742</c:v>
                </c:pt>
                <c:pt idx="3364">
                  <c:v>270433266</c:v>
                </c:pt>
                <c:pt idx="3365">
                  <c:v>270713971</c:v>
                </c:pt>
                <c:pt idx="3366">
                  <c:v>270882562</c:v>
                </c:pt>
                <c:pt idx="3367">
                  <c:v>271024912</c:v>
                </c:pt>
                <c:pt idx="3368">
                  <c:v>271045181</c:v>
                </c:pt>
                <c:pt idx="3369">
                  <c:v>272082476</c:v>
                </c:pt>
                <c:pt idx="3370">
                  <c:v>272366213</c:v>
                </c:pt>
                <c:pt idx="3371">
                  <c:v>272972081</c:v>
                </c:pt>
                <c:pt idx="3372">
                  <c:v>273033027</c:v>
                </c:pt>
                <c:pt idx="3373">
                  <c:v>273117986</c:v>
                </c:pt>
                <c:pt idx="3374">
                  <c:v>274102799</c:v>
                </c:pt>
                <c:pt idx="3375">
                  <c:v>274268604</c:v>
                </c:pt>
                <c:pt idx="3376">
                  <c:v>274517472</c:v>
                </c:pt>
                <c:pt idx="3377">
                  <c:v>274632565</c:v>
                </c:pt>
                <c:pt idx="3378">
                  <c:v>274651588</c:v>
                </c:pt>
                <c:pt idx="3379">
                  <c:v>274845705</c:v>
                </c:pt>
                <c:pt idx="3380">
                  <c:v>274920945</c:v>
                </c:pt>
                <c:pt idx="3381">
                  <c:v>275464551</c:v>
                </c:pt>
                <c:pt idx="3382">
                  <c:v>275767580</c:v>
                </c:pt>
                <c:pt idx="3383">
                  <c:v>276940174</c:v>
                </c:pt>
                <c:pt idx="3384">
                  <c:v>277820993</c:v>
                </c:pt>
                <c:pt idx="3385">
                  <c:v>278823571</c:v>
                </c:pt>
                <c:pt idx="3386">
                  <c:v>279295925</c:v>
                </c:pt>
                <c:pt idx="3387">
                  <c:v>280404739</c:v>
                </c:pt>
                <c:pt idx="3388">
                  <c:v>280742571</c:v>
                </c:pt>
                <c:pt idx="3389">
                  <c:v>282038568</c:v>
                </c:pt>
                <c:pt idx="3390">
                  <c:v>282340718</c:v>
                </c:pt>
                <c:pt idx="3391">
                  <c:v>282462445</c:v>
                </c:pt>
                <c:pt idx="3392">
                  <c:v>282646387</c:v>
                </c:pt>
                <c:pt idx="3393">
                  <c:v>283393874</c:v>
                </c:pt>
                <c:pt idx="3394">
                  <c:v>283482087</c:v>
                </c:pt>
                <c:pt idx="3395">
                  <c:v>284362927</c:v>
                </c:pt>
                <c:pt idx="3396">
                  <c:v>284454101</c:v>
                </c:pt>
                <c:pt idx="3397">
                  <c:v>285879166</c:v>
                </c:pt>
                <c:pt idx="3398">
                  <c:v>286137306</c:v>
                </c:pt>
                <c:pt idx="3399">
                  <c:v>286573493</c:v>
                </c:pt>
                <c:pt idx="3400">
                  <c:v>286801437</c:v>
                </c:pt>
                <c:pt idx="3401">
                  <c:v>288582486</c:v>
                </c:pt>
                <c:pt idx="3402">
                  <c:v>289903164</c:v>
                </c:pt>
                <c:pt idx="3403">
                  <c:v>289927225</c:v>
                </c:pt>
                <c:pt idx="3404">
                  <c:v>290212434</c:v>
                </c:pt>
                <c:pt idx="3405">
                  <c:v>290805577</c:v>
                </c:pt>
                <c:pt idx="3406">
                  <c:v>291770321</c:v>
                </c:pt>
                <c:pt idx="3407">
                  <c:v>292463280</c:v>
                </c:pt>
                <c:pt idx="3408">
                  <c:v>293114976</c:v>
                </c:pt>
                <c:pt idx="3409">
                  <c:v>293242911</c:v>
                </c:pt>
                <c:pt idx="3410">
                  <c:v>293839593</c:v>
                </c:pt>
                <c:pt idx="3411">
                  <c:v>294732281</c:v>
                </c:pt>
                <c:pt idx="3412">
                  <c:v>295399987</c:v>
                </c:pt>
                <c:pt idx="3413">
                  <c:v>295869975</c:v>
                </c:pt>
                <c:pt idx="3414">
                  <c:v>297418679</c:v>
                </c:pt>
                <c:pt idx="3415">
                  <c:v>298590855</c:v>
                </c:pt>
                <c:pt idx="3416">
                  <c:v>298821651</c:v>
                </c:pt>
                <c:pt idx="3417">
                  <c:v>298879580</c:v>
                </c:pt>
                <c:pt idx="3418">
                  <c:v>299035263</c:v>
                </c:pt>
                <c:pt idx="3419">
                  <c:v>299659400</c:v>
                </c:pt>
                <c:pt idx="3420">
                  <c:v>300482439</c:v>
                </c:pt>
                <c:pt idx="3421">
                  <c:v>300820469</c:v>
                </c:pt>
                <c:pt idx="3422">
                  <c:v>301111368</c:v>
                </c:pt>
                <c:pt idx="3423">
                  <c:v>301437390</c:v>
                </c:pt>
                <c:pt idx="3424">
                  <c:v>302004374</c:v>
                </c:pt>
                <c:pt idx="3425">
                  <c:v>302120901</c:v>
                </c:pt>
                <c:pt idx="3426">
                  <c:v>302369496</c:v>
                </c:pt>
                <c:pt idx="3427">
                  <c:v>302669954</c:v>
                </c:pt>
                <c:pt idx="3428">
                  <c:v>302821445</c:v>
                </c:pt>
                <c:pt idx="3429">
                  <c:v>303119099</c:v>
                </c:pt>
                <c:pt idx="3430">
                  <c:v>303179641</c:v>
                </c:pt>
                <c:pt idx="3431">
                  <c:v>303683880</c:v>
                </c:pt>
                <c:pt idx="3432">
                  <c:v>303752922</c:v>
                </c:pt>
                <c:pt idx="3433">
                  <c:v>303784780</c:v>
                </c:pt>
                <c:pt idx="3434">
                  <c:v>303801994</c:v>
                </c:pt>
                <c:pt idx="3435">
                  <c:v>304066968</c:v>
                </c:pt>
                <c:pt idx="3436">
                  <c:v>305077097</c:v>
                </c:pt>
                <c:pt idx="3437">
                  <c:v>305838981</c:v>
                </c:pt>
                <c:pt idx="3438">
                  <c:v>305850644</c:v>
                </c:pt>
                <c:pt idx="3439">
                  <c:v>306320813</c:v>
                </c:pt>
                <c:pt idx="3440">
                  <c:v>307021500</c:v>
                </c:pt>
                <c:pt idx="3441">
                  <c:v>307138704</c:v>
                </c:pt>
                <c:pt idx="3442">
                  <c:v>307340662</c:v>
                </c:pt>
                <c:pt idx="3443">
                  <c:v>307445212</c:v>
                </c:pt>
                <c:pt idx="3444">
                  <c:v>307521530</c:v>
                </c:pt>
                <c:pt idx="3445">
                  <c:v>307924520</c:v>
                </c:pt>
                <c:pt idx="3446">
                  <c:v>309823972</c:v>
                </c:pt>
                <c:pt idx="3447">
                  <c:v>310593892</c:v>
                </c:pt>
                <c:pt idx="3448">
                  <c:v>310870134</c:v>
                </c:pt>
                <c:pt idx="3449">
                  <c:v>311717529</c:v>
                </c:pt>
                <c:pt idx="3450">
                  <c:v>311754957</c:v>
                </c:pt>
                <c:pt idx="3451">
                  <c:v>312280522</c:v>
                </c:pt>
                <c:pt idx="3452">
                  <c:v>312397065</c:v>
                </c:pt>
                <c:pt idx="3453">
                  <c:v>312861585</c:v>
                </c:pt>
                <c:pt idx="3454">
                  <c:v>312966634</c:v>
                </c:pt>
                <c:pt idx="3455">
                  <c:v>313044598</c:v>
                </c:pt>
                <c:pt idx="3456">
                  <c:v>313242318</c:v>
                </c:pt>
                <c:pt idx="3457">
                  <c:v>313250786</c:v>
                </c:pt>
                <c:pt idx="3458">
                  <c:v>314868160</c:v>
                </c:pt>
                <c:pt idx="3459">
                  <c:v>314880684</c:v>
                </c:pt>
                <c:pt idx="3460">
                  <c:v>316330744</c:v>
                </c:pt>
                <c:pt idx="3461">
                  <c:v>317251089</c:v>
                </c:pt>
                <c:pt idx="3462">
                  <c:v>317741113</c:v>
                </c:pt>
                <c:pt idx="3463">
                  <c:v>317984345</c:v>
                </c:pt>
                <c:pt idx="3464">
                  <c:v>318439823</c:v>
                </c:pt>
                <c:pt idx="3465">
                  <c:v>318975359</c:v>
                </c:pt>
                <c:pt idx="3466">
                  <c:v>320268828</c:v>
                </c:pt>
                <c:pt idx="3467">
                  <c:v>320643411</c:v>
                </c:pt>
                <c:pt idx="3468">
                  <c:v>320803823</c:v>
                </c:pt>
                <c:pt idx="3469">
                  <c:v>320940650</c:v>
                </c:pt>
                <c:pt idx="3470">
                  <c:v>321216421</c:v>
                </c:pt>
                <c:pt idx="3471">
                  <c:v>321371820</c:v>
                </c:pt>
                <c:pt idx="3472">
                  <c:v>321870711</c:v>
                </c:pt>
                <c:pt idx="3473">
                  <c:v>322669489</c:v>
                </c:pt>
                <c:pt idx="3474">
                  <c:v>323657503</c:v>
                </c:pt>
                <c:pt idx="3475">
                  <c:v>326090843</c:v>
                </c:pt>
                <c:pt idx="3476">
                  <c:v>326579067</c:v>
                </c:pt>
                <c:pt idx="3477">
                  <c:v>326833249</c:v>
                </c:pt>
                <c:pt idx="3478">
                  <c:v>327115000</c:v>
                </c:pt>
                <c:pt idx="3479">
                  <c:v>329517230</c:v>
                </c:pt>
                <c:pt idx="3480">
                  <c:v>330040174</c:v>
                </c:pt>
                <c:pt idx="3481">
                  <c:v>330077968</c:v>
                </c:pt>
                <c:pt idx="3482">
                  <c:v>330460812</c:v>
                </c:pt>
                <c:pt idx="3483">
                  <c:v>332728055</c:v>
                </c:pt>
                <c:pt idx="3484">
                  <c:v>332844166</c:v>
                </c:pt>
                <c:pt idx="3485">
                  <c:v>334319761</c:v>
                </c:pt>
                <c:pt idx="3486">
                  <c:v>334591114</c:v>
                </c:pt>
                <c:pt idx="3487">
                  <c:v>334614776</c:v>
                </c:pt>
                <c:pt idx="3488">
                  <c:v>334765870</c:v>
                </c:pt>
                <c:pt idx="3489">
                  <c:v>335229984</c:v>
                </c:pt>
                <c:pt idx="3490">
                  <c:v>335858144</c:v>
                </c:pt>
                <c:pt idx="3491">
                  <c:v>336051394</c:v>
                </c:pt>
                <c:pt idx="3492">
                  <c:v>336582928</c:v>
                </c:pt>
                <c:pt idx="3493">
                  <c:v>336995599</c:v>
                </c:pt>
                <c:pt idx="3494">
                  <c:v>337787880</c:v>
                </c:pt>
                <c:pt idx="3495">
                  <c:v>337995712</c:v>
                </c:pt>
                <c:pt idx="3496">
                  <c:v>338137094</c:v>
                </c:pt>
                <c:pt idx="3497">
                  <c:v>338211628</c:v>
                </c:pt>
                <c:pt idx="3498">
                  <c:v>338515125</c:v>
                </c:pt>
                <c:pt idx="3499">
                  <c:v>339298736</c:v>
                </c:pt>
                <c:pt idx="3500">
                  <c:v>339911191</c:v>
                </c:pt>
                <c:pt idx="3501">
                  <c:v>340964502</c:v>
                </c:pt>
                <c:pt idx="3502">
                  <c:v>341278417</c:v>
                </c:pt>
                <c:pt idx="3503">
                  <c:v>341525568</c:v>
                </c:pt>
                <c:pt idx="3504">
                  <c:v>342879854</c:v>
                </c:pt>
                <c:pt idx="3505">
                  <c:v>342923846</c:v>
                </c:pt>
                <c:pt idx="3506">
                  <c:v>343735758</c:v>
                </c:pt>
                <c:pt idx="3507">
                  <c:v>344372139</c:v>
                </c:pt>
                <c:pt idx="3508">
                  <c:v>344773609</c:v>
                </c:pt>
                <c:pt idx="3509">
                  <c:v>346552080</c:v>
                </c:pt>
                <c:pt idx="3510">
                  <c:v>346848374</c:v>
                </c:pt>
                <c:pt idx="3511">
                  <c:v>346893971</c:v>
                </c:pt>
                <c:pt idx="3512">
                  <c:v>347611179</c:v>
                </c:pt>
                <c:pt idx="3513">
                  <c:v>347757503</c:v>
                </c:pt>
                <c:pt idx="3514">
                  <c:v>348937981</c:v>
                </c:pt>
                <c:pt idx="3515">
                  <c:v>349305920</c:v>
                </c:pt>
                <c:pt idx="3516">
                  <c:v>350035821</c:v>
                </c:pt>
                <c:pt idx="3517">
                  <c:v>350038842</c:v>
                </c:pt>
                <c:pt idx="3518">
                  <c:v>350553537</c:v>
                </c:pt>
                <c:pt idx="3519">
                  <c:v>351025977</c:v>
                </c:pt>
                <c:pt idx="3520">
                  <c:v>352378562</c:v>
                </c:pt>
                <c:pt idx="3521">
                  <c:v>353712220</c:v>
                </c:pt>
                <c:pt idx="3522">
                  <c:v>353944225</c:v>
                </c:pt>
                <c:pt idx="3523">
                  <c:v>354800738</c:v>
                </c:pt>
                <c:pt idx="3524">
                  <c:v>355693122</c:v>
                </c:pt>
                <c:pt idx="3525">
                  <c:v>355729593</c:v>
                </c:pt>
                <c:pt idx="3526">
                  <c:v>356243779</c:v>
                </c:pt>
                <c:pt idx="3527">
                  <c:v>356302662</c:v>
                </c:pt>
                <c:pt idx="3528">
                  <c:v>357294042</c:v>
                </c:pt>
                <c:pt idx="3529">
                  <c:v>357474049</c:v>
                </c:pt>
                <c:pt idx="3530">
                  <c:v>358031719</c:v>
                </c:pt>
                <c:pt idx="3531">
                  <c:v>358164767</c:v>
                </c:pt>
                <c:pt idx="3532">
                  <c:v>358215445</c:v>
                </c:pt>
                <c:pt idx="3533">
                  <c:v>358929236</c:v>
                </c:pt>
                <c:pt idx="3534">
                  <c:v>359011115</c:v>
                </c:pt>
                <c:pt idx="3535">
                  <c:v>359046259</c:v>
                </c:pt>
                <c:pt idx="3536">
                  <c:v>359049095</c:v>
                </c:pt>
                <c:pt idx="3537">
                  <c:v>359292204</c:v>
                </c:pt>
                <c:pt idx="3538">
                  <c:v>359860569</c:v>
                </c:pt>
                <c:pt idx="3539">
                  <c:v>359935211</c:v>
                </c:pt>
                <c:pt idx="3540">
                  <c:v>360684672</c:v>
                </c:pt>
                <c:pt idx="3541">
                  <c:v>361857773</c:v>
                </c:pt>
                <c:pt idx="3542">
                  <c:v>362346344</c:v>
                </c:pt>
                <c:pt idx="3543">
                  <c:v>362360316</c:v>
                </c:pt>
                <c:pt idx="3544">
                  <c:v>364503538</c:v>
                </c:pt>
                <c:pt idx="3545">
                  <c:v>364706131</c:v>
                </c:pt>
                <c:pt idx="3546">
                  <c:v>367122860</c:v>
                </c:pt>
                <c:pt idx="3547">
                  <c:v>367759705</c:v>
                </c:pt>
                <c:pt idx="3548">
                  <c:v>367970651</c:v>
                </c:pt>
                <c:pt idx="3549">
                  <c:v>369544002</c:v>
                </c:pt>
                <c:pt idx="3550">
                  <c:v>369907585</c:v>
                </c:pt>
                <c:pt idx="3551">
                  <c:v>370451816</c:v>
                </c:pt>
                <c:pt idx="3552">
                  <c:v>372100951</c:v>
                </c:pt>
                <c:pt idx="3553">
                  <c:v>374266689</c:v>
                </c:pt>
                <c:pt idx="3554">
                  <c:v>374753423</c:v>
                </c:pt>
                <c:pt idx="3555">
                  <c:v>376390268</c:v>
                </c:pt>
                <c:pt idx="3556">
                  <c:v>376556797</c:v>
                </c:pt>
                <c:pt idx="3557">
                  <c:v>376564104</c:v>
                </c:pt>
                <c:pt idx="3558">
                  <c:v>376683791</c:v>
                </c:pt>
                <c:pt idx="3559">
                  <c:v>376873765</c:v>
                </c:pt>
                <c:pt idx="3560">
                  <c:v>376928777</c:v>
                </c:pt>
                <c:pt idx="3561">
                  <c:v>378076194</c:v>
                </c:pt>
                <c:pt idx="3562">
                  <c:v>378622059</c:v>
                </c:pt>
                <c:pt idx="3563">
                  <c:v>378764195</c:v>
                </c:pt>
                <c:pt idx="3564">
                  <c:v>378822858</c:v>
                </c:pt>
                <c:pt idx="3565">
                  <c:v>378882619</c:v>
                </c:pt>
                <c:pt idx="3566">
                  <c:v>380307548</c:v>
                </c:pt>
                <c:pt idx="3567">
                  <c:v>380350752</c:v>
                </c:pt>
                <c:pt idx="3568">
                  <c:v>381228183</c:v>
                </c:pt>
                <c:pt idx="3569">
                  <c:v>382432591</c:v>
                </c:pt>
                <c:pt idx="3570">
                  <c:v>383798058</c:v>
                </c:pt>
                <c:pt idx="3571">
                  <c:v>384734919</c:v>
                </c:pt>
                <c:pt idx="3572">
                  <c:v>384914274</c:v>
                </c:pt>
                <c:pt idx="3573">
                  <c:v>385298671</c:v>
                </c:pt>
                <c:pt idx="3574">
                  <c:v>386343958</c:v>
                </c:pt>
                <c:pt idx="3575">
                  <c:v>386365862</c:v>
                </c:pt>
                <c:pt idx="3576">
                  <c:v>389145796</c:v>
                </c:pt>
                <c:pt idx="3577">
                  <c:v>389769033</c:v>
                </c:pt>
                <c:pt idx="3578">
                  <c:v>390251723</c:v>
                </c:pt>
                <c:pt idx="3579">
                  <c:v>390278145</c:v>
                </c:pt>
                <c:pt idx="3580">
                  <c:v>390407296</c:v>
                </c:pt>
                <c:pt idx="3581">
                  <c:v>390807250</c:v>
                </c:pt>
                <c:pt idx="3582">
                  <c:v>391520034</c:v>
                </c:pt>
                <c:pt idx="3583">
                  <c:v>391724863</c:v>
                </c:pt>
                <c:pt idx="3584">
                  <c:v>392674293</c:v>
                </c:pt>
                <c:pt idx="3585">
                  <c:v>393632160</c:v>
                </c:pt>
                <c:pt idx="3586">
                  <c:v>393700201</c:v>
                </c:pt>
                <c:pt idx="3587">
                  <c:v>394583842</c:v>
                </c:pt>
                <c:pt idx="3588">
                  <c:v>394800118</c:v>
                </c:pt>
                <c:pt idx="3589">
                  <c:v>395517882</c:v>
                </c:pt>
                <c:pt idx="3590">
                  <c:v>396591500</c:v>
                </c:pt>
                <c:pt idx="3591">
                  <c:v>397124194</c:v>
                </c:pt>
                <c:pt idx="3592">
                  <c:v>397194535</c:v>
                </c:pt>
                <c:pt idx="3593">
                  <c:v>397305468</c:v>
                </c:pt>
                <c:pt idx="3594">
                  <c:v>397739431</c:v>
                </c:pt>
                <c:pt idx="3595">
                  <c:v>397980028</c:v>
                </c:pt>
                <c:pt idx="3596">
                  <c:v>398307514</c:v>
                </c:pt>
                <c:pt idx="3597">
                  <c:v>400428924</c:v>
                </c:pt>
                <c:pt idx="3598">
                  <c:v>400909586</c:v>
                </c:pt>
                <c:pt idx="3599">
                  <c:v>401720610</c:v>
                </c:pt>
                <c:pt idx="3600">
                  <c:v>402454826</c:v>
                </c:pt>
                <c:pt idx="3601">
                  <c:v>403088770</c:v>
                </c:pt>
                <c:pt idx="3602">
                  <c:v>404849975</c:v>
                </c:pt>
                <c:pt idx="3603">
                  <c:v>406094724</c:v>
                </c:pt>
                <c:pt idx="3604">
                  <c:v>406332778</c:v>
                </c:pt>
                <c:pt idx="3605">
                  <c:v>406839351</c:v>
                </c:pt>
                <c:pt idx="3606">
                  <c:v>407075069</c:v>
                </c:pt>
                <c:pt idx="3607">
                  <c:v>408669215</c:v>
                </c:pt>
                <c:pt idx="3608">
                  <c:v>408966488</c:v>
                </c:pt>
                <c:pt idx="3609">
                  <c:v>410356388</c:v>
                </c:pt>
                <c:pt idx="3610">
                  <c:v>410581492</c:v>
                </c:pt>
                <c:pt idx="3611">
                  <c:v>411897366</c:v>
                </c:pt>
                <c:pt idx="3612">
                  <c:v>412240940</c:v>
                </c:pt>
                <c:pt idx="3613">
                  <c:v>413828443</c:v>
                </c:pt>
                <c:pt idx="3614">
                  <c:v>415528255</c:v>
                </c:pt>
                <c:pt idx="3615">
                  <c:v>417035586</c:v>
                </c:pt>
                <c:pt idx="3616">
                  <c:v>417106455</c:v>
                </c:pt>
                <c:pt idx="3617">
                  <c:v>417769462</c:v>
                </c:pt>
                <c:pt idx="3618">
                  <c:v>420193992</c:v>
                </c:pt>
                <c:pt idx="3619">
                  <c:v>422717258</c:v>
                </c:pt>
                <c:pt idx="3620">
                  <c:v>423691984</c:v>
                </c:pt>
                <c:pt idx="3621">
                  <c:v>424274895</c:v>
                </c:pt>
                <c:pt idx="3622">
                  <c:v>424984198</c:v>
                </c:pt>
                <c:pt idx="3623">
                  <c:v>426235385</c:v>
                </c:pt>
                <c:pt idx="3624">
                  <c:v>426329185</c:v>
                </c:pt>
                <c:pt idx="3625">
                  <c:v>426461038</c:v>
                </c:pt>
                <c:pt idx="3626">
                  <c:v>427511761</c:v>
                </c:pt>
                <c:pt idx="3627">
                  <c:v>428396917</c:v>
                </c:pt>
                <c:pt idx="3628">
                  <c:v>429082479</c:v>
                </c:pt>
                <c:pt idx="3629">
                  <c:v>429367104</c:v>
                </c:pt>
                <c:pt idx="3630">
                  <c:v>430195664</c:v>
                </c:pt>
                <c:pt idx="3631">
                  <c:v>430778749</c:v>
                </c:pt>
                <c:pt idx="3632">
                  <c:v>431321954</c:v>
                </c:pt>
                <c:pt idx="3633">
                  <c:v>431528837</c:v>
                </c:pt>
                <c:pt idx="3634">
                  <c:v>431537936</c:v>
                </c:pt>
                <c:pt idx="3635">
                  <c:v>432655596</c:v>
                </c:pt>
                <c:pt idx="3636">
                  <c:v>432995671</c:v>
                </c:pt>
                <c:pt idx="3637">
                  <c:v>434295002</c:v>
                </c:pt>
                <c:pt idx="3638">
                  <c:v>434466739</c:v>
                </c:pt>
                <c:pt idx="3639">
                  <c:v>434836110</c:v>
                </c:pt>
                <c:pt idx="3640">
                  <c:v>434891084</c:v>
                </c:pt>
                <c:pt idx="3641">
                  <c:v>434942078</c:v>
                </c:pt>
                <c:pt idx="3642">
                  <c:v>435356799</c:v>
                </c:pt>
                <c:pt idx="3643">
                  <c:v>435356849</c:v>
                </c:pt>
                <c:pt idx="3644">
                  <c:v>437944563</c:v>
                </c:pt>
                <c:pt idx="3645">
                  <c:v>438318060</c:v>
                </c:pt>
                <c:pt idx="3646">
                  <c:v>438678366</c:v>
                </c:pt>
                <c:pt idx="3647">
                  <c:v>438944210</c:v>
                </c:pt>
                <c:pt idx="3648">
                  <c:v>439061376</c:v>
                </c:pt>
                <c:pt idx="3649">
                  <c:v>439848683</c:v>
                </c:pt>
                <c:pt idx="3650">
                  <c:v>441387375</c:v>
                </c:pt>
                <c:pt idx="3651">
                  <c:v>442285908</c:v>
                </c:pt>
                <c:pt idx="3652">
                  <c:v>443259152</c:v>
                </c:pt>
                <c:pt idx="3653">
                  <c:v>445242956</c:v>
                </c:pt>
                <c:pt idx="3654">
                  <c:v>445659630</c:v>
                </c:pt>
                <c:pt idx="3655">
                  <c:v>447663387</c:v>
                </c:pt>
                <c:pt idx="3656">
                  <c:v>448659987</c:v>
                </c:pt>
                <c:pt idx="3657">
                  <c:v>448787741</c:v>
                </c:pt>
                <c:pt idx="3658">
                  <c:v>449394910</c:v>
                </c:pt>
                <c:pt idx="3659">
                  <c:v>450113411</c:v>
                </c:pt>
                <c:pt idx="3660">
                  <c:v>450508992</c:v>
                </c:pt>
                <c:pt idx="3661">
                  <c:v>450819746</c:v>
                </c:pt>
                <c:pt idx="3662">
                  <c:v>451373440</c:v>
                </c:pt>
                <c:pt idx="3663">
                  <c:v>451417282</c:v>
                </c:pt>
                <c:pt idx="3664">
                  <c:v>451867866</c:v>
                </c:pt>
                <c:pt idx="3665">
                  <c:v>452075042</c:v>
                </c:pt>
                <c:pt idx="3666">
                  <c:v>452330836</c:v>
                </c:pt>
                <c:pt idx="3667">
                  <c:v>452402955</c:v>
                </c:pt>
                <c:pt idx="3668">
                  <c:v>454105649</c:v>
                </c:pt>
                <c:pt idx="3669">
                  <c:v>454631250</c:v>
                </c:pt>
                <c:pt idx="3670">
                  <c:v>455153966</c:v>
                </c:pt>
                <c:pt idx="3671">
                  <c:v>456890223</c:v>
                </c:pt>
                <c:pt idx="3672">
                  <c:v>457795819</c:v>
                </c:pt>
                <c:pt idx="3673">
                  <c:v>458283005</c:v>
                </c:pt>
                <c:pt idx="3674">
                  <c:v>459461281</c:v>
                </c:pt>
                <c:pt idx="3675">
                  <c:v>459830530</c:v>
                </c:pt>
                <c:pt idx="3676">
                  <c:v>460285029</c:v>
                </c:pt>
                <c:pt idx="3677">
                  <c:v>461090668</c:v>
                </c:pt>
                <c:pt idx="3678">
                  <c:v>461117108</c:v>
                </c:pt>
                <c:pt idx="3679">
                  <c:v>462626440</c:v>
                </c:pt>
                <c:pt idx="3680">
                  <c:v>463300501</c:v>
                </c:pt>
                <c:pt idx="3681">
                  <c:v>466904354</c:v>
                </c:pt>
                <c:pt idx="3682">
                  <c:v>468681103</c:v>
                </c:pt>
                <c:pt idx="3683">
                  <c:v>468804376</c:v>
                </c:pt>
                <c:pt idx="3684">
                  <c:v>469359896</c:v>
                </c:pt>
                <c:pt idx="3685">
                  <c:v>469555334</c:v>
                </c:pt>
                <c:pt idx="3686">
                  <c:v>472098400</c:v>
                </c:pt>
                <c:pt idx="3687">
                  <c:v>474047509</c:v>
                </c:pt>
                <c:pt idx="3688">
                  <c:v>474202655</c:v>
                </c:pt>
                <c:pt idx="3689">
                  <c:v>475467935</c:v>
                </c:pt>
                <c:pt idx="3690">
                  <c:v>477217949</c:v>
                </c:pt>
                <c:pt idx="3691">
                  <c:v>477245145</c:v>
                </c:pt>
                <c:pt idx="3692">
                  <c:v>477792609</c:v>
                </c:pt>
                <c:pt idx="3693">
                  <c:v>478491034</c:v>
                </c:pt>
                <c:pt idx="3694">
                  <c:v>478894768</c:v>
                </c:pt>
                <c:pt idx="3695">
                  <c:v>479063265</c:v>
                </c:pt>
                <c:pt idx="3696">
                  <c:v>479449439</c:v>
                </c:pt>
                <c:pt idx="3697">
                  <c:v>480028132</c:v>
                </c:pt>
                <c:pt idx="3698">
                  <c:v>481141873</c:v>
                </c:pt>
                <c:pt idx="3699">
                  <c:v>482962579</c:v>
                </c:pt>
                <c:pt idx="3700">
                  <c:v>487410788</c:v>
                </c:pt>
                <c:pt idx="3701">
                  <c:v>487997465</c:v>
                </c:pt>
                <c:pt idx="3702">
                  <c:v>488015641</c:v>
                </c:pt>
                <c:pt idx="3703">
                  <c:v>488468392</c:v>
                </c:pt>
                <c:pt idx="3704">
                  <c:v>491175539</c:v>
                </c:pt>
                <c:pt idx="3705">
                  <c:v>493711582</c:v>
                </c:pt>
                <c:pt idx="3706">
                  <c:v>496302038</c:v>
                </c:pt>
                <c:pt idx="3707">
                  <c:v>498151910</c:v>
                </c:pt>
                <c:pt idx="3708">
                  <c:v>498684975</c:v>
                </c:pt>
                <c:pt idx="3709">
                  <c:v>504566957</c:v>
                </c:pt>
                <c:pt idx="3710">
                  <c:v>505639775</c:v>
                </c:pt>
                <c:pt idx="3711">
                  <c:v>506483279</c:v>
                </c:pt>
                <c:pt idx="3712">
                  <c:v>507072376</c:v>
                </c:pt>
                <c:pt idx="3713">
                  <c:v>507619165</c:v>
                </c:pt>
                <c:pt idx="3714">
                  <c:v>508385975</c:v>
                </c:pt>
                <c:pt idx="3715">
                  <c:v>508744148</c:v>
                </c:pt>
                <c:pt idx="3716">
                  <c:v>513747056</c:v>
                </c:pt>
                <c:pt idx="3717">
                  <c:v>515477784</c:v>
                </c:pt>
                <c:pt idx="3718">
                  <c:v>515551996</c:v>
                </c:pt>
                <c:pt idx="3719">
                  <c:v>517440724</c:v>
                </c:pt>
                <c:pt idx="3720">
                  <c:v>518034003</c:v>
                </c:pt>
                <c:pt idx="3721">
                  <c:v>519269898</c:v>
                </c:pt>
                <c:pt idx="3722">
                  <c:v>520445907</c:v>
                </c:pt>
                <c:pt idx="3723">
                  <c:v>522362499</c:v>
                </c:pt>
                <c:pt idx="3724">
                  <c:v>523424985</c:v>
                </c:pt>
                <c:pt idx="3725">
                  <c:v>524033197</c:v>
                </c:pt>
                <c:pt idx="3726">
                  <c:v>524062187</c:v>
                </c:pt>
                <c:pt idx="3727">
                  <c:v>527450922</c:v>
                </c:pt>
                <c:pt idx="3728">
                  <c:v>527564204</c:v>
                </c:pt>
                <c:pt idx="3729">
                  <c:v>529333963</c:v>
                </c:pt>
                <c:pt idx="3730">
                  <c:v>531397788</c:v>
                </c:pt>
                <c:pt idx="3731">
                  <c:v>532273523</c:v>
                </c:pt>
                <c:pt idx="3732">
                  <c:v>532465132</c:v>
                </c:pt>
                <c:pt idx="3733">
                  <c:v>532888507</c:v>
                </c:pt>
                <c:pt idx="3734">
                  <c:v>533801372</c:v>
                </c:pt>
                <c:pt idx="3735">
                  <c:v>534114802</c:v>
                </c:pt>
                <c:pt idx="3736">
                  <c:v>534785069</c:v>
                </c:pt>
                <c:pt idx="3737">
                  <c:v>535934500</c:v>
                </c:pt>
                <c:pt idx="3738">
                  <c:v>537313890</c:v>
                </c:pt>
                <c:pt idx="3739">
                  <c:v>538782468</c:v>
                </c:pt>
                <c:pt idx="3740">
                  <c:v>546986851</c:v>
                </c:pt>
                <c:pt idx="3741">
                  <c:v>547223102</c:v>
                </c:pt>
                <c:pt idx="3742">
                  <c:v>547594495</c:v>
                </c:pt>
                <c:pt idx="3743">
                  <c:v>552590706</c:v>
                </c:pt>
                <c:pt idx="3744">
                  <c:v>556644470</c:v>
                </c:pt>
                <c:pt idx="3745">
                  <c:v>557140568</c:v>
                </c:pt>
                <c:pt idx="3746">
                  <c:v>557154718</c:v>
                </c:pt>
                <c:pt idx="3747">
                  <c:v>559223882</c:v>
                </c:pt>
                <c:pt idx="3748">
                  <c:v>560484866</c:v>
                </c:pt>
                <c:pt idx="3749">
                  <c:v>566057657</c:v>
                </c:pt>
                <c:pt idx="3750">
                  <c:v>568715107</c:v>
                </c:pt>
                <c:pt idx="3751">
                  <c:v>568720886</c:v>
                </c:pt>
                <c:pt idx="3752">
                  <c:v>570590098</c:v>
                </c:pt>
                <c:pt idx="3753">
                  <c:v>571934498</c:v>
                </c:pt>
                <c:pt idx="3754">
                  <c:v>572722528</c:v>
                </c:pt>
                <c:pt idx="3755">
                  <c:v>577123803</c:v>
                </c:pt>
                <c:pt idx="3756">
                  <c:v>578324060</c:v>
                </c:pt>
                <c:pt idx="3757">
                  <c:v>579172266</c:v>
                </c:pt>
                <c:pt idx="3758">
                  <c:v>579244101</c:v>
                </c:pt>
                <c:pt idx="3759">
                  <c:v>579278505</c:v>
                </c:pt>
                <c:pt idx="3760">
                  <c:v>579864305</c:v>
                </c:pt>
                <c:pt idx="3761">
                  <c:v>581309825</c:v>
                </c:pt>
                <c:pt idx="3762">
                  <c:v>584719438</c:v>
                </c:pt>
                <c:pt idx="3763">
                  <c:v>586978504</c:v>
                </c:pt>
                <c:pt idx="3764">
                  <c:v>589603690</c:v>
                </c:pt>
                <c:pt idx="3765">
                  <c:v>589715547</c:v>
                </c:pt>
                <c:pt idx="3766">
                  <c:v>592833132</c:v>
                </c:pt>
                <c:pt idx="3767">
                  <c:v>594232550</c:v>
                </c:pt>
                <c:pt idx="3768">
                  <c:v>594854081</c:v>
                </c:pt>
                <c:pt idx="3769">
                  <c:v>595019059</c:v>
                </c:pt>
                <c:pt idx="3770">
                  <c:v>597961600</c:v>
                </c:pt>
                <c:pt idx="3771">
                  <c:v>598064946</c:v>
                </c:pt>
                <c:pt idx="3772">
                  <c:v>599596968</c:v>
                </c:pt>
                <c:pt idx="3773">
                  <c:v>599818800</c:v>
                </c:pt>
                <c:pt idx="3774">
                  <c:v>600490503</c:v>
                </c:pt>
                <c:pt idx="3775">
                  <c:v>602179213</c:v>
                </c:pt>
                <c:pt idx="3776">
                  <c:v>602933268</c:v>
                </c:pt>
                <c:pt idx="3777">
                  <c:v>604020460</c:v>
                </c:pt>
                <c:pt idx="3778">
                  <c:v>608147303</c:v>
                </c:pt>
                <c:pt idx="3779">
                  <c:v>610373043</c:v>
                </c:pt>
                <c:pt idx="3780">
                  <c:v>611317703</c:v>
                </c:pt>
                <c:pt idx="3781">
                  <c:v>611932367</c:v>
                </c:pt>
                <c:pt idx="3782">
                  <c:v>613083435</c:v>
                </c:pt>
                <c:pt idx="3783">
                  <c:v>613960025</c:v>
                </c:pt>
                <c:pt idx="3784">
                  <c:v>616607050</c:v>
                </c:pt>
                <c:pt idx="3785">
                  <c:v>617133500</c:v>
                </c:pt>
                <c:pt idx="3786">
                  <c:v>617768389</c:v>
                </c:pt>
                <c:pt idx="3787">
                  <c:v>617944435</c:v>
                </c:pt>
                <c:pt idx="3788">
                  <c:v>618816523</c:v>
                </c:pt>
                <c:pt idx="3789">
                  <c:v>620040395</c:v>
                </c:pt>
                <c:pt idx="3790">
                  <c:v>620400036</c:v>
                </c:pt>
                <c:pt idx="3791">
                  <c:v>620880458</c:v>
                </c:pt>
                <c:pt idx="3792">
                  <c:v>626032028</c:v>
                </c:pt>
                <c:pt idx="3793">
                  <c:v>628277280</c:v>
                </c:pt>
                <c:pt idx="3794">
                  <c:v>628693027</c:v>
                </c:pt>
                <c:pt idx="3795">
                  <c:v>630158202</c:v>
                </c:pt>
                <c:pt idx="3796">
                  <c:v>631464188</c:v>
                </c:pt>
                <c:pt idx="3797">
                  <c:v>633212387</c:v>
                </c:pt>
                <c:pt idx="3798">
                  <c:v>633329277</c:v>
                </c:pt>
                <c:pt idx="3799">
                  <c:v>633689659</c:v>
                </c:pt>
                <c:pt idx="3800">
                  <c:v>635928739</c:v>
                </c:pt>
                <c:pt idx="3801">
                  <c:v>637845786</c:v>
                </c:pt>
                <c:pt idx="3802">
                  <c:v>638770368</c:v>
                </c:pt>
                <c:pt idx="3803">
                  <c:v>639517935</c:v>
                </c:pt>
                <c:pt idx="3804">
                  <c:v>642293943</c:v>
                </c:pt>
                <c:pt idx="3805">
                  <c:v>642601616</c:v>
                </c:pt>
                <c:pt idx="3806">
                  <c:v>643303269</c:v>
                </c:pt>
                <c:pt idx="3807">
                  <c:v>644335476</c:v>
                </c:pt>
                <c:pt idx="3808">
                  <c:v>646155824</c:v>
                </c:pt>
                <c:pt idx="3809">
                  <c:v>647924999</c:v>
                </c:pt>
                <c:pt idx="3810">
                  <c:v>649802588</c:v>
                </c:pt>
                <c:pt idx="3811">
                  <c:v>652815565</c:v>
                </c:pt>
                <c:pt idx="3812">
                  <c:v>653069678</c:v>
                </c:pt>
                <c:pt idx="3813">
                  <c:v>657682402</c:v>
                </c:pt>
                <c:pt idx="3814">
                  <c:v>657979691</c:v>
                </c:pt>
                <c:pt idx="3815">
                  <c:v>659364856</c:v>
                </c:pt>
                <c:pt idx="3816">
                  <c:v>659942270</c:v>
                </c:pt>
                <c:pt idx="3817">
                  <c:v>663131116</c:v>
                </c:pt>
                <c:pt idx="3818">
                  <c:v>663186678</c:v>
                </c:pt>
                <c:pt idx="3819">
                  <c:v>663517209</c:v>
                </c:pt>
                <c:pt idx="3820">
                  <c:v>664866439</c:v>
                </c:pt>
                <c:pt idx="3821">
                  <c:v>667232539</c:v>
                </c:pt>
                <c:pt idx="3822">
                  <c:v>668091249</c:v>
                </c:pt>
                <c:pt idx="3823">
                  <c:v>668133832</c:v>
                </c:pt>
                <c:pt idx="3824">
                  <c:v>668169034</c:v>
                </c:pt>
                <c:pt idx="3825">
                  <c:v>670264152</c:v>
                </c:pt>
                <c:pt idx="3826">
                  <c:v>670374741</c:v>
                </c:pt>
                <c:pt idx="3827">
                  <c:v>670633231</c:v>
                </c:pt>
                <c:pt idx="3828">
                  <c:v>672849029</c:v>
                </c:pt>
                <c:pt idx="3829">
                  <c:v>673027794</c:v>
                </c:pt>
                <c:pt idx="3830">
                  <c:v>676735804</c:v>
                </c:pt>
                <c:pt idx="3831">
                  <c:v>680246282</c:v>
                </c:pt>
                <c:pt idx="3832">
                  <c:v>683146971</c:v>
                </c:pt>
                <c:pt idx="3833">
                  <c:v>683625419</c:v>
                </c:pt>
                <c:pt idx="3834">
                  <c:v>688811308.98420405</c:v>
                </c:pt>
                <c:pt idx="3835">
                  <c:v>689054204</c:v>
                </c:pt>
                <c:pt idx="3836">
                  <c:v>690228948</c:v>
                </c:pt>
                <c:pt idx="3837">
                  <c:v>690889661</c:v>
                </c:pt>
                <c:pt idx="3838">
                  <c:v>693788578</c:v>
                </c:pt>
                <c:pt idx="3839">
                  <c:v>696421607</c:v>
                </c:pt>
                <c:pt idx="3840">
                  <c:v>697041831</c:v>
                </c:pt>
                <c:pt idx="3841">
                  <c:v>697722314</c:v>
                </c:pt>
                <c:pt idx="3842">
                  <c:v>698217509</c:v>
                </c:pt>
                <c:pt idx="3843">
                  <c:v>700584537</c:v>
                </c:pt>
                <c:pt idx="3844">
                  <c:v>700835592</c:v>
                </c:pt>
                <c:pt idx="3845">
                  <c:v>701120657</c:v>
                </c:pt>
                <c:pt idx="3846">
                  <c:v>703073726</c:v>
                </c:pt>
                <c:pt idx="3847">
                  <c:v>703255453</c:v>
                </c:pt>
                <c:pt idx="3848">
                  <c:v>705276778</c:v>
                </c:pt>
                <c:pt idx="3849">
                  <c:v>705638973</c:v>
                </c:pt>
                <c:pt idx="3850">
                  <c:v>705753022</c:v>
                </c:pt>
                <c:pt idx="3851">
                  <c:v>706115871</c:v>
                </c:pt>
                <c:pt idx="3852">
                  <c:v>706989824</c:v>
                </c:pt>
                <c:pt idx="3853">
                  <c:v>707134300</c:v>
                </c:pt>
                <c:pt idx="3854">
                  <c:v>709588912</c:v>
                </c:pt>
                <c:pt idx="3855">
                  <c:v>712234801</c:v>
                </c:pt>
                <c:pt idx="3856">
                  <c:v>712323316</c:v>
                </c:pt>
                <c:pt idx="3857">
                  <c:v>715001383</c:v>
                </c:pt>
                <c:pt idx="3858">
                  <c:v>715763418</c:v>
                </c:pt>
                <c:pt idx="3859">
                  <c:v>716096506</c:v>
                </c:pt>
                <c:pt idx="3860">
                  <c:v>717579087</c:v>
                </c:pt>
                <c:pt idx="3861">
                  <c:v>721538708</c:v>
                </c:pt>
                <c:pt idx="3862">
                  <c:v>725279579</c:v>
                </c:pt>
                <c:pt idx="3863">
                  <c:v>726002844</c:v>
                </c:pt>
                <c:pt idx="3864">
                  <c:v>727131892</c:v>
                </c:pt>
                <c:pt idx="3865">
                  <c:v>727623520</c:v>
                </c:pt>
                <c:pt idx="3866">
                  <c:v>730553127</c:v>
                </c:pt>
                <c:pt idx="3867">
                  <c:v>732766469</c:v>
                </c:pt>
                <c:pt idx="3868">
                  <c:v>734564231</c:v>
                </c:pt>
                <c:pt idx="3869">
                  <c:v>735634642</c:v>
                </c:pt>
                <c:pt idx="3870">
                  <c:v>738359656</c:v>
                </c:pt>
                <c:pt idx="3871">
                  <c:v>738810549</c:v>
                </c:pt>
                <c:pt idx="3872">
                  <c:v>740519118</c:v>
                </c:pt>
                <c:pt idx="3873">
                  <c:v>743178597</c:v>
                </c:pt>
                <c:pt idx="3874">
                  <c:v>746171817</c:v>
                </c:pt>
                <c:pt idx="3875">
                  <c:v>749176349</c:v>
                </c:pt>
                <c:pt idx="3876">
                  <c:v>749520212</c:v>
                </c:pt>
                <c:pt idx="3877">
                  <c:v>751065677</c:v>
                </c:pt>
                <c:pt idx="3878">
                  <c:v>754373601</c:v>
                </c:pt>
                <c:pt idx="3879">
                  <c:v>754859446</c:v>
                </c:pt>
                <c:pt idx="3880">
                  <c:v>755781859</c:v>
                </c:pt>
                <c:pt idx="3881">
                  <c:v>755937938</c:v>
                </c:pt>
                <c:pt idx="3882">
                  <c:v>755948628</c:v>
                </c:pt>
                <c:pt idx="3883">
                  <c:v>756891808</c:v>
                </c:pt>
                <c:pt idx="3884">
                  <c:v>763006956</c:v>
                </c:pt>
                <c:pt idx="3885">
                  <c:v>764941115</c:v>
                </c:pt>
                <c:pt idx="3886">
                  <c:v>765811410</c:v>
                </c:pt>
                <c:pt idx="3887">
                  <c:v>765832080</c:v>
                </c:pt>
                <c:pt idx="3888">
                  <c:v>772077380</c:v>
                </c:pt>
                <c:pt idx="3889">
                  <c:v>775484744</c:v>
                </c:pt>
                <c:pt idx="3890">
                  <c:v>776385622</c:v>
                </c:pt>
                <c:pt idx="3891">
                  <c:v>779445947</c:v>
                </c:pt>
                <c:pt idx="3892">
                  <c:v>781724430</c:v>
                </c:pt>
                <c:pt idx="3893">
                  <c:v>784341030</c:v>
                </c:pt>
                <c:pt idx="3894">
                  <c:v>786151659</c:v>
                </c:pt>
                <c:pt idx="3895">
                  <c:v>790646394</c:v>
                </c:pt>
                <c:pt idx="3896">
                  <c:v>793988166</c:v>
                </c:pt>
                <c:pt idx="3897">
                  <c:v>794445423</c:v>
                </c:pt>
                <c:pt idx="3898">
                  <c:v>794453696</c:v>
                </c:pt>
                <c:pt idx="3899">
                  <c:v>795985053</c:v>
                </c:pt>
                <c:pt idx="3900">
                  <c:v>798518962</c:v>
                </c:pt>
                <c:pt idx="3901">
                  <c:v>798789293</c:v>
                </c:pt>
                <c:pt idx="3902">
                  <c:v>798827304</c:v>
                </c:pt>
                <c:pt idx="3903">
                  <c:v>799354624</c:v>
                </c:pt>
                <c:pt idx="3904">
                  <c:v>800561415</c:v>
                </c:pt>
                <c:pt idx="3905">
                  <c:v>800600325</c:v>
                </c:pt>
                <c:pt idx="3906">
                  <c:v>801323947</c:v>
                </c:pt>
                <c:pt idx="3907">
                  <c:v>803341612</c:v>
                </c:pt>
                <c:pt idx="3908">
                  <c:v>803487053</c:v>
                </c:pt>
                <c:pt idx="3909">
                  <c:v>803665326</c:v>
                </c:pt>
                <c:pt idx="3910">
                  <c:v>804124778</c:v>
                </c:pt>
                <c:pt idx="3911">
                  <c:v>805699461</c:v>
                </c:pt>
                <c:pt idx="3912">
                  <c:v>806216574</c:v>
                </c:pt>
                <c:pt idx="3913">
                  <c:v>808422620</c:v>
                </c:pt>
                <c:pt idx="3914">
                  <c:v>811911495</c:v>
                </c:pt>
                <c:pt idx="3915">
                  <c:v>814064230</c:v>
                </c:pt>
                <c:pt idx="3916">
                  <c:v>814232438</c:v>
                </c:pt>
                <c:pt idx="3917">
                  <c:v>816808644</c:v>
                </c:pt>
                <c:pt idx="3918">
                  <c:v>821273679</c:v>
                </c:pt>
                <c:pt idx="3919">
                  <c:v>823744681</c:v>
                </c:pt>
                <c:pt idx="3920">
                  <c:v>827193059</c:v>
                </c:pt>
                <c:pt idx="3921">
                  <c:v>827697863</c:v>
                </c:pt>
                <c:pt idx="3922">
                  <c:v>830730002</c:v>
                </c:pt>
                <c:pt idx="3923">
                  <c:v>831832373</c:v>
                </c:pt>
                <c:pt idx="3924">
                  <c:v>833375439</c:v>
                </c:pt>
                <c:pt idx="3925">
                  <c:v>835830609</c:v>
                </c:pt>
                <c:pt idx="3926">
                  <c:v>839300782</c:v>
                </c:pt>
                <c:pt idx="3927">
                  <c:v>839577335</c:v>
                </c:pt>
                <c:pt idx="3928">
                  <c:v>841887611</c:v>
                </c:pt>
                <c:pt idx="3929">
                  <c:v>842983153</c:v>
                </c:pt>
                <c:pt idx="3930">
                  <c:v>845599864</c:v>
                </c:pt>
                <c:pt idx="3931">
                  <c:v>847893640</c:v>
                </c:pt>
                <c:pt idx="3932">
                  <c:v>848281669</c:v>
                </c:pt>
                <c:pt idx="3933">
                  <c:v>848660560</c:v>
                </c:pt>
                <c:pt idx="3934">
                  <c:v>848944025</c:v>
                </c:pt>
                <c:pt idx="3935">
                  <c:v>850329374</c:v>
                </c:pt>
                <c:pt idx="3936">
                  <c:v>850678516</c:v>
                </c:pt>
                <c:pt idx="3937">
                  <c:v>853898193</c:v>
                </c:pt>
                <c:pt idx="3938">
                  <c:v>857119467</c:v>
                </c:pt>
                <c:pt idx="3939">
                  <c:v>857416205</c:v>
                </c:pt>
                <c:pt idx="3940">
                  <c:v>859823401</c:v>
                </c:pt>
                <c:pt idx="3941">
                  <c:v>859903914</c:v>
                </c:pt>
                <c:pt idx="3942">
                  <c:v>861425028</c:v>
                </c:pt>
                <c:pt idx="3943">
                  <c:v>865371274</c:v>
                </c:pt>
                <c:pt idx="3944">
                  <c:v>866571659</c:v>
                </c:pt>
                <c:pt idx="3945">
                  <c:v>868588420</c:v>
                </c:pt>
                <c:pt idx="3946">
                  <c:v>875517151</c:v>
                </c:pt>
                <c:pt idx="3947">
                  <c:v>877714950</c:v>
                </c:pt>
                <c:pt idx="3948">
                  <c:v>878509627</c:v>
                </c:pt>
                <c:pt idx="3949">
                  <c:v>881634419</c:v>
                </c:pt>
                <c:pt idx="3950">
                  <c:v>885765287</c:v>
                </c:pt>
                <c:pt idx="3951">
                  <c:v>890156049</c:v>
                </c:pt>
                <c:pt idx="3952">
                  <c:v>901678129</c:v>
                </c:pt>
                <c:pt idx="3953">
                  <c:v>905297195</c:v>
                </c:pt>
                <c:pt idx="3954">
                  <c:v>906575940</c:v>
                </c:pt>
                <c:pt idx="3955">
                  <c:v>907183968</c:v>
                </c:pt>
                <c:pt idx="3956">
                  <c:v>907999225</c:v>
                </c:pt>
                <c:pt idx="3957">
                  <c:v>913235207</c:v>
                </c:pt>
                <c:pt idx="3958">
                  <c:v>916304353</c:v>
                </c:pt>
                <c:pt idx="3959">
                  <c:v>917937740</c:v>
                </c:pt>
                <c:pt idx="3960">
                  <c:v>918017783</c:v>
                </c:pt>
                <c:pt idx="3961">
                  <c:v>920409034</c:v>
                </c:pt>
                <c:pt idx="3962">
                  <c:v>922504089</c:v>
                </c:pt>
                <c:pt idx="3963">
                  <c:v>923376279</c:v>
                </c:pt>
                <c:pt idx="3964">
                  <c:v>930544552</c:v>
                </c:pt>
                <c:pt idx="3965">
                  <c:v>931931932</c:v>
                </c:pt>
                <c:pt idx="3966">
                  <c:v>932990741</c:v>
                </c:pt>
                <c:pt idx="3967">
                  <c:v>934776463</c:v>
                </c:pt>
                <c:pt idx="3968">
                  <c:v>938323674</c:v>
                </c:pt>
                <c:pt idx="3969">
                  <c:v>940698707</c:v>
                </c:pt>
                <c:pt idx="3970">
                  <c:v>940715481</c:v>
                </c:pt>
                <c:pt idx="3971">
                  <c:v>942595806</c:v>
                </c:pt>
                <c:pt idx="3972">
                  <c:v>949758414</c:v>
                </c:pt>
                <c:pt idx="3973">
                  <c:v>951432611</c:v>
                </c:pt>
                <c:pt idx="3974">
                  <c:v>953857060</c:v>
                </c:pt>
                <c:pt idx="3975">
                  <c:v>956759914</c:v>
                </c:pt>
                <c:pt idx="3976">
                  <c:v>963239285</c:v>
                </c:pt>
                <c:pt idx="3977">
                  <c:v>963306568</c:v>
                </c:pt>
                <c:pt idx="3978">
                  <c:v>963570615</c:v>
                </c:pt>
                <c:pt idx="3979">
                  <c:v>964490813</c:v>
                </c:pt>
                <c:pt idx="3980">
                  <c:v>965802594</c:v>
                </c:pt>
                <c:pt idx="3981">
                  <c:v>966643259</c:v>
                </c:pt>
                <c:pt idx="3982">
                  <c:v>969364811</c:v>
                </c:pt>
                <c:pt idx="3983">
                  <c:v>969394714</c:v>
                </c:pt>
                <c:pt idx="3984">
                  <c:v>971878707</c:v>
                </c:pt>
                <c:pt idx="3985">
                  <c:v>971890704</c:v>
                </c:pt>
                <c:pt idx="3986">
                  <c:v>973886503</c:v>
                </c:pt>
                <c:pt idx="3987">
                  <c:v>974020333</c:v>
                </c:pt>
                <c:pt idx="3988">
                  <c:v>974177741</c:v>
                </c:pt>
                <c:pt idx="3989">
                  <c:v>977236628</c:v>
                </c:pt>
                <c:pt idx="3990">
                  <c:v>981454524</c:v>
                </c:pt>
                <c:pt idx="3991">
                  <c:v>983312759</c:v>
                </c:pt>
                <c:pt idx="3992">
                  <c:v>988714098</c:v>
                </c:pt>
                <c:pt idx="3993">
                  <c:v>989308395</c:v>
                </c:pt>
                <c:pt idx="3994">
                  <c:v>992343803</c:v>
                </c:pt>
                <c:pt idx="3995">
                  <c:v>992822629</c:v>
                </c:pt>
                <c:pt idx="3996">
                  <c:v>1000837837</c:v>
                </c:pt>
                <c:pt idx="3997">
                  <c:v>1000934145</c:v>
                </c:pt>
                <c:pt idx="3998">
                  <c:v>1006556893</c:v>
                </c:pt>
                <c:pt idx="3999">
                  <c:v>1012806213</c:v>
                </c:pt>
                <c:pt idx="4000">
                  <c:v>1016699632</c:v>
                </c:pt>
                <c:pt idx="4001">
                  <c:v>1018202202</c:v>
                </c:pt>
                <c:pt idx="4002">
                  <c:v>1019297446</c:v>
                </c:pt>
                <c:pt idx="4003">
                  <c:v>1021395443</c:v>
                </c:pt>
                <c:pt idx="4004">
                  <c:v>1021960738</c:v>
                </c:pt>
                <c:pt idx="4005">
                  <c:v>1028957311</c:v>
                </c:pt>
                <c:pt idx="4006">
                  <c:v>1029826144</c:v>
                </c:pt>
                <c:pt idx="4007">
                  <c:v>1030446543</c:v>
                </c:pt>
                <c:pt idx="4008">
                  <c:v>1031816267</c:v>
                </c:pt>
                <c:pt idx="4009">
                  <c:v>1037617758</c:v>
                </c:pt>
                <c:pt idx="4010">
                  <c:v>1038214656</c:v>
                </c:pt>
                <c:pt idx="4011">
                  <c:v>1039075424</c:v>
                </c:pt>
                <c:pt idx="4012">
                  <c:v>1046027263</c:v>
                </c:pt>
                <c:pt idx="4013">
                  <c:v>1050232876</c:v>
                </c:pt>
                <c:pt idx="4014">
                  <c:v>1062759564</c:v>
                </c:pt>
                <c:pt idx="4015">
                  <c:v>1069625272</c:v>
                </c:pt>
                <c:pt idx="4016">
                  <c:v>1069820640</c:v>
                </c:pt>
                <c:pt idx="4017">
                  <c:v>1073092016</c:v>
                </c:pt>
                <c:pt idx="4018">
                  <c:v>1073299116</c:v>
                </c:pt>
                <c:pt idx="4019">
                  <c:v>1075554214</c:v>
                </c:pt>
                <c:pt idx="4020">
                  <c:v>1077100895</c:v>
                </c:pt>
                <c:pt idx="4021">
                  <c:v>1080041519</c:v>
                </c:pt>
                <c:pt idx="4022">
                  <c:v>1081976819</c:v>
                </c:pt>
                <c:pt idx="4023">
                  <c:v>1086820765</c:v>
                </c:pt>
                <c:pt idx="4024">
                  <c:v>1088492805</c:v>
                </c:pt>
                <c:pt idx="4025">
                  <c:v>1094044485</c:v>
                </c:pt>
                <c:pt idx="4026">
                  <c:v>1097278985</c:v>
                </c:pt>
                <c:pt idx="4027">
                  <c:v>1101129665</c:v>
                </c:pt>
                <c:pt idx="4028">
                  <c:v>1107021415</c:v>
                </c:pt>
                <c:pt idx="4029">
                  <c:v>1107097728</c:v>
                </c:pt>
                <c:pt idx="4030">
                  <c:v>1112508956</c:v>
                </c:pt>
                <c:pt idx="4031">
                  <c:v>1114328065</c:v>
                </c:pt>
                <c:pt idx="4032">
                  <c:v>1120498758</c:v>
                </c:pt>
                <c:pt idx="4033">
                  <c:v>1124083595</c:v>
                </c:pt>
                <c:pt idx="4034">
                  <c:v>1128302650</c:v>
                </c:pt>
                <c:pt idx="4035">
                  <c:v>1139471025</c:v>
                </c:pt>
                <c:pt idx="4036">
                  <c:v>1144895054</c:v>
                </c:pt>
                <c:pt idx="4037">
                  <c:v>1151297029</c:v>
                </c:pt>
                <c:pt idx="4038">
                  <c:v>1152307021</c:v>
                </c:pt>
                <c:pt idx="4039">
                  <c:v>1157564809</c:v>
                </c:pt>
                <c:pt idx="4040">
                  <c:v>1161025646</c:v>
                </c:pt>
                <c:pt idx="4041">
                  <c:v>1165726882</c:v>
                </c:pt>
                <c:pt idx="4042">
                  <c:v>1172632791</c:v>
                </c:pt>
                <c:pt idx="4043">
                  <c:v>1176004242</c:v>
                </c:pt>
                <c:pt idx="4044">
                  <c:v>1177616483</c:v>
                </c:pt>
                <c:pt idx="4045">
                  <c:v>1181155376</c:v>
                </c:pt>
                <c:pt idx="4046">
                  <c:v>1192695320</c:v>
                </c:pt>
                <c:pt idx="4047">
                  <c:v>1193596347</c:v>
                </c:pt>
                <c:pt idx="4048">
                  <c:v>1196111011</c:v>
                </c:pt>
                <c:pt idx="4049">
                  <c:v>1198602052</c:v>
                </c:pt>
                <c:pt idx="4050">
                  <c:v>1199200710</c:v>
                </c:pt>
                <c:pt idx="4051">
                  <c:v>1199974670</c:v>
                </c:pt>
                <c:pt idx="4052">
                  <c:v>1206269215</c:v>
                </c:pt>
                <c:pt idx="4053">
                  <c:v>1206329192</c:v>
                </c:pt>
                <c:pt idx="4054">
                  <c:v>1208727342</c:v>
                </c:pt>
                <c:pt idx="4055">
                  <c:v>1212810380</c:v>
                </c:pt>
                <c:pt idx="4056">
                  <c:v>1214067011</c:v>
                </c:pt>
                <c:pt idx="4057">
                  <c:v>1217780477</c:v>
                </c:pt>
                <c:pt idx="4058">
                  <c:v>1220513633</c:v>
                </c:pt>
                <c:pt idx="4059">
                  <c:v>1223468413</c:v>
                </c:pt>
                <c:pt idx="4060">
                  <c:v>1224510759</c:v>
                </c:pt>
                <c:pt idx="4061">
                  <c:v>1231737690</c:v>
                </c:pt>
                <c:pt idx="4062">
                  <c:v>1234462832</c:v>
                </c:pt>
                <c:pt idx="4063">
                  <c:v>1234661523</c:v>
                </c:pt>
                <c:pt idx="4064">
                  <c:v>1243734790</c:v>
                </c:pt>
                <c:pt idx="4065">
                  <c:v>1244505765</c:v>
                </c:pt>
                <c:pt idx="4066">
                  <c:v>1247271763</c:v>
                </c:pt>
                <c:pt idx="4067">
                  <c:v>1253113754</c:v>
                </c:pt>
                <c:pt idx="4068">
                  <c:v>1255875116</c:v>
                </c:pt>
                <c:pt idx="4069">
                  <c:v>1263652136</c:v>
                </c:pt>
                <c:pt idx="4070">
                  <c:v>1276514581</c:v>
                </c:pt>
                <c:pt idx="4071">
                  <c:v>1278730528</c:v>
                </c:pt>
                <c:pt idx="4072">
                  <c:v>1279483395</c:v>
                </c:pt>
                <c:pt idx="4073">
                  <c:v>1283757800</c:v>
                </c:pt>
                <c:pt idx="4074">
                  <c:v>1283958237</c:v>
                </c:pt>
                <c:pt idx="4075">
                  <c:v>1286739109</c:v>
                </c:pt>
                <c:pt idx="4076">
                  <c:v>1290454645</c:v>
                </c:pt>
                <c:pt idx="4077">
                  <c:v>1302310518</c:v>
                </c:pt>
                <c:pt idx="4078">
                  <c:v>1303273303</c:v>
                </c:pt>
                <c:pt idx="4079">
                  <c:v>1304390365</c:v>
                </c:pt>
                <c:pt idx="4080">
                  <c:v>1309191771</c:v>
                </c:pt>
                <c:pt idx="4081">
                  <c:v>1311219769</c:v>
                </c:pt>
                <c:pt idx="4082">
                  <c:v>1316795208</c:v>
                </c:pt>
                <c:pt idx="4083">
                  <c:v>1317300438</c:v>
                </c:pt>
                <c:pt idx="4084">
                  <c:v>1317839021</c:v>
                </c:pt>
                <c:pt idx="4085">
                  <c:v>1331618730</c:v>
                </c:pt>
                <c:pt idx="4086">
                  <c:v>1332487097</c:v>
                </c:pt>
                <c:pt idx="4087">
                  <c:v>1342920646</c:v>
                </c:pt>
                <c:pt idx="4088">
                  <c:v>1349704609</c:v>
                </c:pt>
                <c:pt idx="4089">
                  <c:v>1350187412</c:v>
                </c:pt>
                <c:pt idx="4090">
                  <c:v>1352215350</c:v>
                </c:pt>
                <c:pt idx="4091">
                  <c:v>1354835838</c:v>
                </c:pt>
                <c:pt idx="4092">
                  <c:v>1356872964</c:v>
                </c:pt>
                <c:pt idx="4093">
                  <c:v>1357882173</c:v>
                </c:pt>
                <c:pt idx="4094">
                  <c:v>1362026410</c:v>
                </c:pt>
                <c:pt idx="4095">
                  <c:v>1367478344</c:v>
                </c:pt>
                <c:pt idx="4096">
                  <c:v>1379746743</c:v>
                </c:pt>
                <c:pt idx="4097">
                  <c:v>1384996263</c:v>
                </c:pt>
                <c:pt idx="4098">
                  <c:v>1387254154</c:v>
                </c:pt>
                <c:pt idx="4099">
                  <c:v>1387405490</c:v>
                </c:pt>
                <c:pt idx="4100">
                  <c:v>1398698758</c:v>
                </c:pt>
                <c:pt idx="4101">
                  <c:v>1402871966</c:v>
                </c:pt>
                <c:pt idx="4102">
                  <c:v>1404113320</c:v>
                </c:pt>
                <c:pt idx="4103">
                  <c:v>1420947795</c:v>
                </c:pt>
                <c:pt idx="4104">
                  <c:v>1423552612</c:v>
                </c:pt>
                <c:pt idx="4105">
                  <c:v>1429880748</c:v>
                </c:pt>
                <c:pt idx="4106">
                  <c:v>1435506379</c:v>
                </c:pt>
                <c:pt idx="4107">
                  <c:v>1444392971</c:v>
                </c:pt>
                <c:pt idx="4108">
                  <c:v>1446579963</c:v>
                </c:pt>
                <c:pt idx="4109">
                  <c:v>1448214616</c:v>
                </c:pt>
                <c:pt idx="4110">
                  <c:v>1450652915</c:v>
                </c:pt>
                <c:pt idx="4111">
                  <c:v>1453307860</c:v>
                </c:pt>
                <c:pt idx="4112">
                  <c:v>1457039539</c:v>
                </c:pt>
                <c:pt idx="4113">
                  <c:v>1458777490</c:v>
                </c:pt>
                <c:pt idx="4114">
                  <c:v>1460397266</c:v>
                </c:pt>
                <c:pt idx="4115">
                  <c:v>1469289528</c:v>
                </c:pt>
                <c:pt idx="4116">
                  <c:v>1470033210</c:v>
                </c:pt>
                <c:pt idx="4117">
                  <c:v>1472684153</c:v>
                </c:pt>
                <c:pt idx="4118">
                  <c:v>1474718962</c:v>
                </c:pt>
                <c:pt idx="4119">
                  <c:v>1479379895</c:v>
                </c:pt>
                <c:pt idx="4120">
                  <c:v>1485939239</c:v>
                </c:pt>
                <c:pt idx="4121">
                  <c:v>1496353843</c:v>
                </c:pt>
                <c:pt idx="4122">
                  <c:v>1499221742</c:v>
                </c:pt>
                <c:pt idx="4123">
                  <c:v>1499431607</c:v>
                </c:pt>
                <c:pt idx="4124">
                  <c:v>1505941681</c:v>
                </c:pt>
                <c:pt idx="4125">
                  <c:v>1506831020</c:v>
                </c:pt>
                <c:pt idx="4126">
                  <c:v>1508427144</c:v>
                </c:pt>
                <c:pt idx="4127">
                  <c:v>1516283592</c:v>
                </c:pt>
                <c:pt idx="4128">
                  <c:v>1517175060</c:v>
                </c:pt>
                <c:pt idx="4129">
                  <c:v>1518949387</c:v>
                </c:pt>
                <c:pt idx="4130">
                  <c:v>1519582740</c:v>
                </c:pt>
                <c:pt idx="4131">
                  <c:v>1534723353</c:v>
                </c:pt>
                <c:pt idx="4132">
                  <c:v>1537391071</c:v>
                </c:pt>
                <c:pt idx="4133">
                  <c:v>1548169661</c:v>
                </c:pt>
                <c:pt idx="4134">
                  <c:v>1550607062</c:v>
                </c:pt>
                <c:pt idx="4135">
                  <c:v>1569723992</c:v>
                </c:pt>
                <c:pt idx="4136">
                  <c:v>1579049662</c:v>
                </c:pt>
                <c:pt idx="4137">
                  <c:v>1590572029</c:v>
                </c:pt>
                <c:pt idx="4138">
                  <c:v>1594945276</c:v>
                </c:pt>
                <c:pt idx="4139">
                  <c:v>1604727762</c:v>
                </c:pt>
                <c:pt idx="4140">
                  <c:v>1605063297</c:v>
                </c:pt>
                <c:pt idx="4141">
                  <c:v>1607112126</c:v>
                </c:pt>
                <c:pt idx="4142">
                  <c:v>1615199136</c:v>
                </c:pt>
                <c:pt idx="4143">
                  <c:v>1620674642</c:v>
                </c:pt>
                <c:pt idx="4144">
                  <c:v>1632635391</c:v>
                </c:pt>
                <c:pt idx="4145">
                  <c:v>1637730963</c:v>
                </c:pt>
                <c:pt idx="4146">
                  <c:v>1637750471</c:v>
                </c:pt>
                <c:pt idx="4147">
                  <c:v>1638483582</c:v>
                </c:pt>
                <c:pt idx="4148">
                  <c:v>1653026692</c:v>
                </c:pt>
                <c:pt idx="4149">
                  <c:v>1671616966</c:v>
                </c:pt>
                <c:pt idx="4150">
                  <c:v>1676601574</c:v>
                </c:pt>
                <c:pt idx="4151">
                  <c:v>1677879658</c:v>
                </c:pt>
                <c:pt idx="4152">
                  <c:v>1679604449</c:v>
                </c:pt>
                <c:pt idx="4153">
                  <c:v>1688196048</c:v>
                </c:pt>
                <c:pt idx="4154">
                  <c:v>1689013406</c:v>
                </c:pt>
                <c:pt idx="4155">
                  <c:v>1699028664</c:v>
                </c:pt>
                <c:pt idx="4156">
                  <c:v>1702026334</c:v>
                </c:pt>
                <c:pt idx="4157">
                  <c:v>1720762815</c:v>
                </c:pt>
                <c:pt idx="4158">
                  <c:v>1723073807</c:v>
                </c:pt>
                <c:pt idx="4159">
                  <c:v>1727493201</c:v>
                </c:pt>
                <c:pt idx="4160">
                  <c:v>1741583732</c:v>
                </c:pt>
                <c:pt idx="4161">
                  <c:v>1743497895</c:v>
                </c:pt>
                <c:pt idx="4162">
                  <c:v>1752754044</c:v>
                </c:pt>
                <c:pt idx="4163">
                  <c:v>1756924114</c:v>
                </c:pt>
                <c:pt idx="4164">
                  <c:v>1758855608</c:v>
                </c:pt>
                <c:pt idx="4165">
                  <c:v>1777006954</c:v>
                </c:pt>
                <c:pt idx="4166">
                  <c:v>1778945544</c:v>
                </c:pt>
                <c:pt idx="4167">
                  <c:v>1785736269</c:v>
                </c:pt>
                <c:pt idx="4168">
                  <c:v>1787760337</c:v>
                </c:pt>
                <c:pt idx="4169">
                  <c:v>1790174770</c:v>
                </c:pt>
                <c:pt idx="4170">
                  <c:v>1790304788</c:v>
                </c:pt>
                <c:pt idx="4171">
                  <c:v>1810234989</c:v>
                </c:pt>
                <c:pt idx="4172">
                  <c:v>1825505429</c:v>
                </c:pt>
                <c:pt idx="4173">
                  <c:v>1828653093</c:v>
                </c:pt>
                <c:pt idx="4174">
                  <c:v>1830274746</c:v>
                </c:pt>
                <c:pt idx="4175">
                  <c:v>1837459399</c:v>
                </c:pt>
                <c:pt idx="4176">
                  <c:v>1870725693</c:v>
                </c:pt>
                <c:pt idx="4177">
                  <c:v>1877299147</c:v>
                </c:pt>
                <c:pt idx="4178">
                  <c:v>1907287966</c:v>
                </c:pt>
                <c:pt idx="4179">
                  <c:v>1919091908</c:v>
                </c:pt>
                <c:pt idx="4180">
                  <c:v>1921611376</c:v>
                </c:pt>
                <c:pt idx="4181">
                  <c:v>1938899963</c:v>
                </c:pt>
                <c:pt idx="4182">
                  <c:v>1947641077</c:v>
                </c:pt>
                <c:pt idx="4183">
                  <c:v>1949971579</c:v>
                </c:pt>
                <c:pt idx="4184">
                  <c:v>1954971752</c:v>
                </c:pt>
                <c:pt idx="4185">
                  <c:v>1955584335</c:v>
                </c:pt>
                <c:pt idx="4186">
                  <c:v>1956629710</c:v>
                </c:pt>
                <c:pt idx="4187">
                  <c:v>1960867424</c:v>
                </c:pt>
                <c:pt idx="4188">
                  <c:v>1968754463</c:v>
                </c:pt>
                <c:pt idx="4189">
                  <c:v>1969717600</c:v>
                </c:pt>
                <c:pt idx="4190">
                  <c:v>1969993548</c:v>
                </c:pt>
                <c:pt idx="4191">
                  <c:v>1989013936</c:v>
                </c:pt>
                <c:pt idx="4192">
                  <c:v>1992514123</c:v>
                </c:pt>
                <c:pt idx="4193">
                  <c:v>1992774612</c:v>
                </c:pt>
                <c:pt idx="4194">
                  <c:v>2025242978</c:v>
                </c:pt>
                <c:pt idx="4195">
                  <c:v>2050365111</c:v>
                </c:pt>
                <c:pt idx="4196">
                  <c:v>2054897394</c:v>
                </c:pt>
                <c:pt idx="4197">
                  <c:v>2059830900</c:v>
                </c:pt>
                <c:pt idx="4198">
                  <c:v>2061308466</c:v>
                </c:pt>
                <c:pt idx="4199">
                  <c:v>2062447329</c:v>
                </c:pt>
                <c:pt idx="4200">
                  <c:v>2076967433</c:v>
                </c:pt>
                <c:pt idx="4201">
                  <c:v>2078773147</c:v>
                </c:pt>
                <c:pt idx="4202">
                  <c:v>2080252064</c:v>
                </c:pt>
                <c:pt idx="4203">
                  <c:v>2085228778</c:v>
                </c:pt>
                <c:pt idx="4204">
                  <c:v>2093454414</c:v>
                </c:pt>
                <c:pt idx="4205">
                  <c:v>2102096032</c:v>
                </c:pt>
                <c:pt idx="4206">
                  <c:v>2105555808</c:v>
                </c:pt>
                <c:pt idx="4207">
                  <c:v>2117805555</c:v>
                </c:pt>
                <c:pt idx="4208">
                  <c:v>2128157113</c:v>
                </c:pt>
                <c:pt idx="4209">
                  <c:v>2129780125</c:v>
                </c:pt>
                <c:pt idx="4210">
                  <c:v>2139207808</c:v>
                </c:pt>
                <c:pt idx="4211">
                  <c:v>2166247808</c:v>
                </c:pt>
                <c:pt idx="4212">
                  <c:v>2167288625</c:v>
                </c:pt>
                <c:pt idx="4213">
                  <c:v>2168088119</c:v>
                </c:pt>
                <c:pt idx="4214">
                  <c:v>2173846808</c:v>
                </c:pt>
                <c:pt idx="4215">
                  <c:v>2185778204</c:v>
                </c:pt>
                <c:pt idx="4216">
                  <c:v>2189917058</c:v>
                </c:pt>
                <c:pt idx="4217">
                  <c:v>2193062292</c:v>
                </c:pt>
                <c:pt idx="4218">
                  <c:v>2195933253</c:v>
                </c:pt>
                <c:pt idx="4219">
                  <c:v>2201372332</c:v>
                </c:pt>
                <c:pt idx="4220">
                  <c:v>2206395595</c:v>
                </c:pt>
                <c:pt idx="4221">
                  <c:v>2209711281</c:v>
                </c:pt>
                <c:pt idx="4222">
                  <c:v>2215468444</c:v>
                </c:pt>
                <c:pt idx="4223">
                  <c:v>2237345085</c:v>
                </c:pt>
                <c:pt idx="4224">
                  <c:v>2241143070</c:v>
                </c:pt>
                <c:pt idx="4225">
                  <c:v>2249946818</c:v>
                </c:pt>
                <c:pt idx="4226">
                  <c:v>2260952942</c:v>
                </c:pt>
                <c:pt idx="4227">
                  <c:v>2263245491</c:v>
                </c:pt>
                <c:pt idx="4228">
                  <c:v>2267158071</c:v>
                </c:pt>
                <c:pt idx="4229">
                  <c:v>2274502940</c:v>
                </c:pt>
                <c:pt idx="4230">
                  <c:v>2313563467</c:v>
                </c:pt>
                <c:pt idx="4231">
                  <c:v>2316737774</c:v>
                </c:pt>
                <c:pt idx="4232">
                  <c:v>2319040985</c:v>
                </c:pt>
                <c:pt idx="4233">
                  <c:v>2335249765</c:v>
                </c:pt>
                <c:pt idx="4234">
                  <c:v>2335314318</c:v>
                </c:pt>
                <c:pt idx="4235">
                  <c:v>2339512635</c:v>
                </c:pt>
                <c:pt idx="4236">
                  <c:v>2343198789</c:v>
                </c:pt>
                <c:pt idx="4237">
                  <c:v>2350748517</c:v>
                </c:pt>
                <c:pt idx="4238">
                  <c:v>2368350761</c:v>
                </c:pt>
                <c:pt idx="4239">
                  <c:v>2368999062</c:v>
                </c:pt>
                <c:pt idx="4240">
                  <c:v>2379703603</c:v>
                </c:pt>
                <c:pt idx="4241">
                  <c:v>2379764018</c:v>
                </c:pt>
                <c:pt idx="4242">
                  <c:v>2397305083</c:v>
                </c:pt>
                <c:pt idx="4243">
                  <c:v>2418003904</c:v>
                </c:pt>
                <c:pt idx="4244">
                  <c:v>2418407920</c:v>
                </c:pt>
                <c:pt idx="4245">
                  <c:v>2418675996</c:v>
                </c:pt>
                <c:pt idx="4246">
                  <c:v>2418938261</c:v>
                </c:pt>
                <c:pt idx="4247">
                  <c:v>2424911153</c:v>
                </c:pt>
                <c:pt idx="4248">
                  <c:v>2428067198</c:v>
                </c:pt>
                <c:pt idx="4249">
                  <c:v>2435294400</c:v>
                </c:pt>
                <c:pt idx="4250">
                  <c:v>2440593100</c:v>
                </c:pt>
                <c:pt idx="4251">
                  <c:v>2476849632</c:v>
                </c:pt>
                <c:pt idx="4252">
                  <c:v>2478307386</c:v>
                </c:pt>
                <c:pt idx="4253">
                  <c:v>2498957380</c:v>
                </c:pt>
                <c:pt idx="4254">
                  <c:v>2507985721</c:v>
                </c:pt>
                <c:pt idx="4255">
                  <c:v>2508526038</c:v>
                </c:pt>
                <c:pt idx="4256">
                  <c:v>2557320117</c:v>
                </c:pt>
                <c:pt idx="4257">
                  <c:v>2560408139</c:v>
                </c:pt>
                <c:pt idx="4258">
                  <c:v>2572640500</c:v>
                </c:pt>
                <c:pt idx="4259">
                  <c:v>2582252457</c:v>
                </c:pt>
                <c:pt idx="4260">
                  <c:v>2590432255</c:v>
                </c:pt>
                <c:pt idx="4261">
                  <c:v>2596794892</c:v>
                </c:pt>
                <c:pt idx="4262">
                  <c:v>2620054904</c:v>
                </c:pt>
                <c:pt idx="4263">
                  <c:v>2622698530</c:v>
                </c:pt>
                <c:pt idx="4264">
                  <c:v>2636333411</c:v>
                </c:pt>
                <c:pt idx="4265">
                  <c:v>2655102259</c:v>
                </c:pt>
                <c:pt idx="4266">
                  <c:v>2691301619</c:v>
                </c:pt>
                <c:pt idx="4267">
                  <c:v>2699085948</c:v>
                </c:pt>
                <c:pt idx="4268">
                  <c:v>2720176140</c:v>
                </c:pt>
                <c:pt idx="4269">
                  <c:v>2726835264</c:v>
                </c:pt>
                <c:pt idx="4270">
                  <c:v>2766280343</c:v>
                </c:pt>
                <c:pt idx="4271">
                  <c:v>2800005606</c:v>
                </c:pt>
                <c:pt idx="4272">
                  <c:v>2815477380</c:v>
                </c:pt>
                <c:pt idx="4273">
                  <c:v>2816924137</c:v>
                </c:pt>
                <c:pt idx="4274">
                  <c:v>2817967433</c:v>
                </c:pt>
                <c:pt idx="4275">
                  <c:v>2836835046</c:v>
                </c:pt>
                <c:pt idx="4276">
                  <c:v>2838583527</c:v>
                </c:pt>
                <c:pt idx="4277">
                  <c:v>2893290097</c:v>
                </c:pt>
                <c:pt idx="4278">
                  <c:v>2893332767</c:v>
                </c:pt>
                <c:pt idx="4279">
                  <c:v>2907486479</c:v>
                </c:pt>
                <c:pt idx="4280">
                  <c:v>2910185208</c:v>
                </c:pt>
                <c:pt idx="4281">
                  <c:v>2916013645</c:v>
                </c:pt>
                <c:pt idx="4282">
                  <c:v>2958463252</c:v>
                </c:pt>
                <c:pt idx="4283">
                  <c:v>2959477822</c:v>
                </c:pt>
                <c:pt idx="4284">
                  <c:v>2965261113</c:v>
                </c:pt>
                <c:pt idx="4285">
                  <c:v>2987053945</c:v>
                </c:pt>
                <c:pt idx="4286">
                  <c:v>3000170378</c:v>
                </c:pt>
                <c:pt idx="4287">
                  <c:v>3032378021</c:v>
                </c:pt>
                <c:pt idx="4288">
                  <c:v>3060923432</c:v>
                </c:pt>
                <c:pt idx="4289">
                  <c:v>3075876812</c:v>
                </c:pt>
                <c:pt idx="4290">
                  <c:v>3081155137</c:v>
                </c:pt>
                <c:pt idx="4291">
                  <c:v>3093628703</c:v>
                </c:pt>
                <c:pt idx="4292">
                  <c:v>3175081404</c:v>
                </c:pt>
                <c:pt idx="4293">
                  <c:v>3197750926</c:v>
                </c:pt>
                <c:pt idx="4294">
                  <c:v>3226162047</c:v>
                </c:pt>
                <c:pt idx="4295">
                  <c:v>3266842144</c:v>
                </c:pt>
                <c:pt idx="4296">
                  <c:v>3287677887</c:v>
                </c:pt>
                <c:pt idx="4297">
                  <c:v>3314738957</c:v>
                </c:pt>
                <c:pt idx="4298">
                  <c:v>3323693707</c:v>
                </c:pt>
                <c:pt idx="4299">
                  <c:v>3334913683</c:v>
                </c:pt>
                <c:pt idx="4300">
                  <c:v>3341621515</c:v>
                </c:pt>
                <c:pt idx="4301">
                  <c:v>3362847625</c:v>
                </c:pt>
                <c:pt idx="4302">
                  <c:v>3384599013</c:v>
                </c:pt>
                <c:pt idx="4303">
                  <c:v>3411283820</c:v>
                </c:pt>
                <c:pt idx="4304">
                  <c:v>3412455327</c:v>
                </c:pt>
                <c:pt idx="4305">
                  <c:v>3473581690</c:v>
                </c:pt>
                <c:pt idx="4306">
                  <c:v>3497380170</c:v>
                </c:pt>
                <c:pt idx="4307">
                  <c:v>3498326819</c:v>
                </c:pt>
                <c:pt idx="4308">
                  <c:v>3501472069</c:v>
                </c:pt>
                <c:pt idx="4309">
                  <c:v>3519826355</c:v>
                </c:pt>
                <c:pt idx="4310">
                  <c:v>3525630823</c:v>
                </c:pt>
                <c:pt idx="4311">
                  <c:v>3537015111</c:v>
                </c:pt>
                <c:pt idx="4312">
                  <c:v>3629057208</c:v>
                </c:pt>
                <c:pt idx="4313">
                  <c:v>3648290996</c:v>
                </c:pt>
                <c:pt idx="4314">
                  <c:v>3739474922</c:v>
                </c:pt>
                <c:pt idx="4315">
                  <c:v>3757761710</c:v>
                </c:pt>
                <c:pt idx="4316">
                  <c:v>3766637073</c:v>
                </c:pt>
                <c:pt idx="4317">
                  <c:v>3810682709</c:v>
                </c:pt>
                <c:pt idx="4318">
                  <c:v>3823479505</c:v>
                </c:pt>
                <c:pt idx="4319">
                  <c:v>3853899234</c:v>
                </c:pt>
                <c:pt idx="4320">
                  <c:v>3929830475</c:v>
                </c:pt>
                <c:pt idx="4321">
                  <c:v>4028096555</c:v>
                </c:pt>
                <c:pt idx="4322">
                  <c:v>4030720162</c:v>
                </c:pt>
                <c:pt idx="4323">
                  <c:v>4042447342</c:v>
                </c:pt>
                <c:pt idx="4324">
                  <c:v>4074446833</c:v>
                </c:pt>
                <c:pt idx="4325">
                  <c:v>4145381320</c:v>
                </c:pt>
                <c:pt idx="4326">
                  <c:v>4162421333</c:v>
                </c:pt>
                <c:pt idx="4327">
                  <c:v>4175559648</c:v>
                </c:pt>
                <c:pt idx="4328">
                  <c:v>4182484773</c:v>
                </c:pt>
                <c:pt idx="4329">
                  <c:v>4200815748</c:v>
                </c:pt>
                <c:pt idx="4330">
                  <c:v>4218999365</c:v>
                </c:pt>
                <c:pt idx="4331">
                  <c:v>4253822394</c:v>
                </c:pt>
                <c:pt idx="4332">
                  <c:v>4273018108</c:v>
                </c:pt>
                <c:pt idx="4333">
                  <c:v>4282369898</c:v>
                </c:pt>
                <c:pt idx="4334">
                  <c:v>4299355639</c:v>
                </c:pt>
                <c:pt idx="4335">
                  <c:v>4302657271</c:v>
                </c:pt>
                <c:pt idx="4336">
                  <c:v>4325042301</c:v>
                </c:pt>
                <c:pt idx="4337">
                  <c:v>4328069089</c:v>
                </c:pt>
                <c:pt idx="4338">
                  <c:v>4334138941</c:v>
                </c:pt>
                <c:pt idx="4339">
                  <c:v>4348069982</c:v>
                </c:pt>
                <c:pt idx="4340">
                  <c:v>4370149465</c:v>
                </c:pt>
                <c:pt idx="4341">
                  <c:v>4420919588</c:v>
                </c:pt>
                <c:pt idx="4342">
                  <c:v>4424198635</c:v>
                </c:pt>
                <c:pt idx="4343">
                  <c:v>4442179659</c:v>
                </c:pt>
                <c:pt idx="4344">
                  <c:v>4451861578</c:v>
                </c:pt>
                <c:pt idx="4345">
                  <c:v>4537263191</c:v>
                </c:pt>
                <c:pt idx="4346">
                  <c:v>4564738416</c:v>
                </c:pt>
                <c:pt idx="4347">
                  <c:v>4647760923</c:v>
                </c:pt>
                <c:pt idx="4348">
                  <c:v>4652669432</c:v>
                </c:pt>
                <c:pt idx="4349">
                  <c:v>4668469788</c:v>
                </c:pt>
                <c:pt idx="4350">
                  <c:v>4690360790</c:v>
                </c:pt>
                <c:pt idx="4351">
                  <c:v>4754955705</c:v>
                </c:pt>
                <c:pt idx="4352">
                  <c:v>4782496488</c:v>
                </c:pt>
                <c:pt idx="4353">
                  <c:v>4826094257</c:v>
                </c:pt>
                <c:pt idx="4354">
                  <c:v>4850538409</c:v>
                </c:pt>
                <c:pt idx="4355">
                  <c:v>4876733245</c:v>
                </c:pt>
                <c:pt idx="4356">
                  <c:v>4934431346</c:v>
                </c:pt>
                <c:pt idx="4357">
                  <c:v>4993908927</c:v>
                </c:pt>
                <c:pt idx="4358">
                  <c:v>5003146902</c:v>
                </c:pt>
                <c:pt idx="4359">
                  <c:v>5105224328</c:v>
                </c:pt>
                <c:pt idx="4360">
                  <c:v>5172802730</c:v>
                </c:pt>
                <c:pt idx="4361">
                  <c:v>5173907284</c:v>
                </c:pt>
                <c:pt idx="4362">
                  <c:v>5178101427</c:v>
                </c:pt>
                <c:pt idx="4363">
                  <c:v>5242911826</c:v>
                </c:pt>
                <c:pt idx="4364">
                  <c:v>5276307447</c:v>
                </c:pt>
                <c:pt idx="4365">
                  <c:v>5303334414</c:v>
                </c:pt>
                <c:pt idx="4366">
                  <c:v>5303715565</c:v>
                </c:pt>
                <c:pt idx="4367">
                  <c:v>5324355564</c:v>
                </c:pt>
                <c:pt idx="4368">
                  <c:v>5357264548</c:v>
                </c:pt>
                <c:pt idx="4369">
                  <c:v>5450250843</c:v>
                </c:pt>
                <c:pt idx="4370">
                  <c:v>5461068630</c:v>
                </c:pt>
                <c:pt idx="4371">
                  <c:v>5473462734</c:v>
                </c:pt>
                <c:pt idx="4372">
                  <c:v>5550453190</c:v>
                </c:pt>
                <c:pt idx="4373">
                  <c:v>5680309098</c:v>
                </c:pt>
                <c:pt idx="4374">
                  <c:v>5788274680</c:v>
                </c:pt>
                <c:pt idx="4375">
                  <c:v>5811716221</c:v>
                </c:pt>
                <c:pt idx="4376">
                  <c:v>5820504418</c:v>
                </c:pt>
                <c:pt idx="4377">
                  <c:v>5895172593</c:v>
                </c:pt>
                <c:pt idx="4378">
                  <c:v>5962137529</c:v>
                </c:pt>
                <c:pt idx="4379">
                  <c:v>6215487934</c:v>
                </c:pt>
                <c:pt idx="4380">
                  <c:v>6261966479</c:v>
                </c:pt>
                <c:pt idx="4381">
                  <c:v>6339066058</c:v>
                </c:pt>
                <c:pt idx="4382">
                  <c:v>6362138027</c:v>
                </c:pt>
                <c:pt idx="4383">
                  <c:v>6844773236</c:v>
                </c:pt>
                <c:pt idx="4384">
                  <c:v>6945113848</c:v>
                </c:pt>
                <c:pt idx="4385">
                  <c:v>7062798223</c:v>
                </c:pt>
                <c:pt idx="4386">
                  <c:v>7419250268</c:v>
                </c:pt>
                <c:pt idx="4387">
                  <c:v>7448974265</c:v>
                </c:pt>
                <c:pt idx="4388">
                  <c:v>7458554633</c:v>
                </c:pt>
                <c:pt idx="4389">
                  <c:v>7523425887</c:v>
                </c:pt>
                <c:pt idx="4390">
                  <c:v>7547868789</c:v>
                </c:pt>
                <c:pt idx="4391">
                  <c:v>7685869701</c:v>
                </c:pt>
                <c:pt idx="4392">
                  <c:v>8017428458</c:v>
                </c:pt>
                <c:pt idx="4393">
                  <c:v>8227773107</c:v>
                </c:pt>
                <c:pt idx="4394">
                  <c:v>8259004929</c:v>
                </c:pt>
                <c:pt idx="4395">
                  <c:v>8334336884</c:v>
                </c:pt>
                <c:pt idx="4396">
                  <c:v>8508973628</c:v>
                </c:pt>
                <c:pt idx="4397">
                  <c:v>8640577027</c:v>
                </c:pt>
                <c:pt idx="4398">
                  <c:v>8657245351</c:v>
                </c:pt>
                <c:pt idx="4399">
                  <c:v>8710563794</c:v>
                </c:pt>
                <c:pt idx="4400">
                  <c:v>8738629867</c:v>
                </c:pt>
                <c:pt idx="4401">
                  <c:v>8753805783</c:v>
                </c:pt>
                <c:pt idx="4402">
                  <c:v>8910262207</c:v>
                </c:pt>
                <c:pt idx="4403">
                  <c:v>8946056038</c:v>
                </c:pt>
                <c:pt idx="4404">
                  <c:v>9026817759</c:v>
                </c:pt>
                <c:pt idx="4405">
                  <c:v>9255022599</c:v>
                </c:pt>
                <c:pt idx="4406">
                  <c:v>9587738797</c:v>
                </c:pt>
                <c:pt idx="4407">
                  <c:v>9668393553</c:v>
                </c:pt>
                <c:pt idx="4408">
                  <c:v>9714730620</c:v>
                </c:pt>
                <c:pt idx="4409">
                  <c:v>9792983683</c:v>
                </c:pt>
                <c:pt idx="4410">
                  <c:v>9870442606</c:v>
                </c:pt>
                <c:pt idx="4411">
                  <c:v>9897274103</c:v>
                </c:pt>
                <c:pt idx="4412">
                  <c:v>10999807401</c:v>
                </c:pt>
                <c:pt idx="4413">
                  <c:v>11339311852</c:v>
                </c:pt>
                <c:pt idx="4414">
                  <c:v>11903122323</c:v>
                </c:pt>
                <c:pt idx="4415">
                  <c:v>12084941572</c:v>
                </c:pt>
                <c:pt idx="4416">
                  <c:v>12858362880</c:v>
                </c:pt>
                <c:pt idx="4417">
                  <c:v>13355993370</c:v>
                </c:pt>
                <c:pt idx="4418">
                  <c:v>13373592423</c:v>
                </c:pt>
                <c:pt idx="4419">
                  <c:v>13480213226</c:v>
                </c:pt>
                <c:pt idx="4420">
                  <c:v>13578760388</c:v>
                </c:pt>
                <c:pt idx="4421">
                  <c:v>16848519997</c:v>
                </c:pt>
                <c:pt idx="4422">
                  <c:v>17406484218</c:v>
                </c:pt>
                <c:pt idx="4423">
                  <c:v>18029493040</c:v>
                </c:pt>
                <c:pt idx="4424">
                  <c:v>18402064572</c:v>
                </c:pt>
                <c:pt idx="4425">
                  <c:v>18473232789</c:v>
                </c:pt>
                <c:pt idx="4426">
                  <c:v>19349928695</c:v>
                </c:pt>
                <c:pt idx="4427">
                  <c:v>21129803548</c:v>
                </c:pt>
                <c:pt idx="4428">
                  <c:v>29222243466</c:v>
                </c:pt>
                <c:pt idx="4429">
                  <c:v>29871889354</c:v>
                </c:pt>
                <c:pt idx="4430">
                  <c:v>34791173160</c:v>
                </c:pt>
                <c:pt idx="4431">
                  <c:v>54576330103</c:v>
                </c:pt>
              </c:numCache>
            </c:numRef>
          </c:xVal>
          <c:yVal>
            <c:numRef>
              <c:f>'Net worth by assets-Data'!$C$3:$C$4711</c:f>
              <c:numCache>
                <c:formatCode>##,##0.00%</c:formatCode>
                <c:ptCount val="4709"/>
                <c:pt idx="0">
                  <c:v>0.21579999999999999</c:v>
                </c:pt>
                <c:pt idx="1">
                  <c:v>0.1807</c:v>
                </c:pt>
                <c:pt idx="2">
                  <c:v>0.31900000000000001</c:v>
                </c:pt>
                <c:pt idx="3">
                  <c:v>0.15359999999999999</c:v>
                </c:pt>
                <c:pt idx="4">
                  <c:v>0.1608</c:v>
                </c:pt>
                <c:pt idx="5">
                  <c:v>0.2117</c:v>
                </c:pt>
                <c:pt idx="6">
                  <c:v>0.2147</c:v>
                </c:pt>
                <c:pt idx="7">
                  <c:v>7.4800000000000005E-2</c:v>
                </c:pt>
                <c:pt idx="8">
                  <c:v>9.1200000000000003E-2</c:v>
                </c:pt>
                <c:pt idx="9">
                  <c:v>9.6799999999999997E-2</c:v>
                </c:pt>
                <c:pt idx="10">
                  <c:v>0.1036</c:v>
                </c:pt>
                <c:pt idx="11">
                  <c:v>0.1114</c:v>
                </c:pt>
                <c:pt idx="12">
                  <c:v>0.1918</c:v>
                </c:pt>
                <c:pt idx="13">
                  <c:v>0.32479999999999998</c:v>
                </c:pt>
                <c:pt idx="14">
                  <c:v>0.18160000000000001</c:v>
                </c:pt>
                <c:pt idx="15">
                  <c:v>0.17849999999999999</c:v>
                </c:pt>
                <c:pt idx="16">
                  <c:v>0.1183</c:v>
                </c:pt>
                <c:pt idx="17">
                  <c:v>0.1331</c:v>
                </c:pt>
                <c:pt idx="18">
                  <c:v>0.12690000000000001</c:v>
                </c:pt>
                <c:pt idx="19">
                  <c:v>0.1046</c:v>
                </c:pt>
                <c:pt idx="20">
                  <c:v>0.1113</c:v>
                </c:pt>
                <c:pt idx="21">
                  <c:v>0.34739999999999999</c:v>
                </c:pt>
                <c:pt idx="22">
                  <c:v>0.22359999999999999</c:v>
                </c:pt>
                <c:pt idx="23">
                  <c:v>0.31330000000000002</c:v>
                </c:pt>
                <c:pt idx="24">
                  <c:v>0.1298</c:v>
                </c:pt>
                <c:pt idx="25">
                  <c:v>8.4000000000000005E-2</c:v>
                </c:pt>
                <c:pt idx="26">
                  <c:v>8.9899999999999994E-2</c:v>
                </c:pt>
                <c:pt idx="27">
                  <c:v>0.1694</c:v>
                </c:pt>
                <c:pt idx="28">
                  <c:v>0.1731</c:v>
                </c:pt>
                <c:pt idx="29">
                  <c:v>8.9800000000000005E-2</c:v>
                </c:pt>
                <c:pt idx="30">
                  <c:v>0.2203</c:v>
                </c:pt>
                <c:pt idx="31">
                  <c:v>0.19289999999999999</c:v>
                </c:pt>
                <c:pt idx="32">
                  <c:v>0.2969</c:v>
                </c:pt>
                <c:pt idx="33">
                  <c:v>0.1072</c:v>
                </c:pt>
                <c:pt idx="34">
                  <c:v>0.12590000000000001</c:v>
                </c:pt>
                <c:pt idx="35">
                  <c:v>0.1416</c:v>
                </c:pt>
                <c:pt idx="36">
                  <c:v>0.31069999999999998</c:v>
                </c:pt>
                <c:pt idx="37">
                  <c:v>0.18990000000000001</c:v>
                </c:pt>
                <c:pt idx="38">
                  <c:v>0.1686</c:v>
                </c:pt>
                <c:pt idx="39">
                  <c:v>0.13669999999999999</c:v>
                </c:pt>
                <c:pt idx="40">
                  <c:v>0.1812</c:v>
                </c:pt>
                <c:pt idx="41">
                  <c:v>0.13869999999999999</c:v>
                </c:pt>
                <c:pt idx="42">
                  <c:v>0.12479999999999999</c:v>
                </c:pt>
                <c:pt idx="43">
                  <c:v>0.14030000000000001</c:v>
                </c:pt>
                <c:pt idx="44">
                  <c:v>0.11550000000000001</c:v>
                </c:pt>
                <c:pt idx="45">
                  <c:v>7.5399999999999995E-2</c:v>
                </c:pt>
                <c:pt idx="46">
                  <c:v>9.6100000000000005E-2</c:v>
                </c:pt>
                <c:pt idx="47">
                  <c:v>0.11899999999999999</c:v>
                </c:pt>
                <c:pt idx="48">
                  <c:v>0.13320000000000001</c:v>
                </c:pt>
                <c:pt idx="49">
                  <c:v>0.2571</c:v>
                </c:pt>
                <c:pt idx="50">
                  <c:v>7.0099999999999996E-2</c:v>
                </c:pt>
                <c:pt idx="51">
                  <c:v>7.2999999999999995E-2</c:v>
                </c:pt>
                <c:pt idx="52">
                  <c:v>0.1714</c:v>
                </c:pt>
                <c:pt idx="53">
                  <c:v>0.2417</c:v>
                </c:pt>
                <c:pt idx="54">
                  <c:v>0.1053</c:v>
                </c:pt>
                <c:pt idx="55">
                  <c:v>0.17799999999999999</c:v>
                </c:pt>
                <c:pt idx="56">
                  <c:v>0.1353</c:v>
                </c:pt>
                <c:pt idx="57">
                  <c:v>0.1694</c:v>
                </c:pt>
                <c:pt idx="58">
                  <c:v>0.13980000000000001</c:v>
                </c:pt>
                <c:pt idx="59">
                  <c:v>0.17399999999999999</c:v>
                </c:pt>
                <c:pt idx="60">
                  <c:v>0.10489999999999999</c:v>
                </c:pt>
                <c:pt idx="61">
                  <c:v>7.4899999999999994E-2</c:v>
                </c:pt>
                <c:pt idx="62">
                  <c:v>9.2299999999999993E-2</c:v>
                </c:pt>
                <c:pt idx="63">
                  <c:v>8.4199999999999997E-2</c:v>
                </c:pt>
                <c:pt idx="64">
                  <c:v>0.1143</c:v>
                </c:pt>
                <c:pt idx="65">
                  <c:v>0.24909999999999999</c:v>
                </c:pt>
                <c:pt idx="66">
                  <c:v>9.0200000000000002E-2</c:v>
                </c:pt>
                <c:pt idx="67">
                  <c:v>9.2100000000000001E-2</c:v>
                </c:pt>
                <c:pt idx="68">
                  <c:v>0.11990000000000001</c:v>
                </c:pt>
                <c:pt idx="69">
                  <c:v>9.8699999999999996E-2</c:v>
                </c:pt>
                <c:pt idx="70">
                  <c:v>0.10249999999999999</c:v>
                </c:pt>
                <c:pt idx="71">
                  <c:v>0.2437</c:v>
                </c:pt>
                <c:pt idx="72">
                  <c:v>0.1779</c:v>
                </c:pt>
                <c:pt idx="73">
                  <c:v>0.26929999999999998</c:v>
                </c:pt>
                <c:pt idx="74">
                  <c:v>0.1132</c:v>
                </c:pt>
                <c:pt idx="75">
                  <c:v>0.1009</c:v>
                </c:pt>
                <c:pt idx="76">
                  <c:v>0.2155</c:v>
                </c:pt>
                <c:pt idx="77">
                  <c:v>0.12540000000000001</c:v>
                </c:pt>
                <c:pt idx="78">
                  <c:v>0.23219999999999999</c:v>
                </c:pt>
                <c:pt idx="79">
                  <c:v>0.28389999999999999</c:v>
                </c:pt>
                <c:pt idx="80">
                  <c:v>0.21540000000000001</c:v>
                </c:pt>
                <c:pt idx="81">
                  <c:v>0.1137</c:v>
                </c:pt>
                <c:pt idx="82">
                  <c:v>0.1963</c:v>
                </c:pt>
                <c:pt idx="83">
                  <c:v>0.2576</c:v>
                </c:pt>
                <c:pt idx="84">
                  <c:v>0.22500000000000001</c:v>
                </c:pt>
                <c:pt idx="85">
                  <c:v>0.1232</c:v>
                </c:pt>
                <c:pt idx="86">
                  <c:v>0.39479999999999998</c:v>
                </c:pt>
                <c:pt idx="87">
                  <c:v>0.29470000000000002</c:v>
                </c:pt>
                <c:pt idx="88">
                  <c:v>0.17610000000000001</c:v>
                </c:pt>
                <c:pt idx="89">
                  <c:v>0.1249</c:v>
                </c:pt>
                <c:pt idx="90">
                  <c:v>0.15620000000000001</c:v>
                </c:pt>
                <c:pt idx="91">
                  <c:v>9.9000000000000005E-2</c:v>
                </c:pt>
                <c:pt idx="92">
                  <c:v>9.6299999999999997E-2</c:v>
                </c:pt>
                <c:pt idx="93">
                  <c:v>0.16589999999999999</c:v>
                </c:pt>
                <c:pt idx="94">
                  <c:v>0.14419999999999999</c:v>
                </c:pt>
                <c:pt idx="95">
                  <c:v>0.24729999999999999</c:v>
                </c:pt>
                <c:pt idx="96">
                  <c:v>0.37140000000000001</c:v>
                </c:pt>
                <c:pt idx="97">
                  <c:v>0.1119</c:v>
                </c:pt>
                <c:pt idx="98">
                  <c:v>0.18179999999999999</c:v>
                </c:pt>
                <c:pt idx="99">
                  <c:v>8.6599999999999996E-2</c:v>
                </c:pt>
                <c:pt idx="100">
                  <c:v>0.24329999999999999</c:v>
                </c:pt>
                <c:pt idx="101">
                  <c:v>9.9199999999999997E-2</c:v>
                </c:pt>
                <c:pt idx="102">
                  <c:v>0.26800000000000002</c:v>
                </c:pt>
                <c:pt idx="103">
                  <c:v>0.3075</c:v>
                </c:pt>
                <c:pt idx="104">
                  <c:v>0.17530000000000001</c:v>
                </c:pt>
                <c:pt idx="105">
                  <c:v>0.25209999999999999</c:v>
                </c:pt>
                <c:pt idx="106">
                  <c:v>0.29270000000000002</c:v>
                </c:pt>
                <c:pt idx="107">
                  <c:v>0.1724</c:v>
                </c:pt>
                <c:pt idx="108">
                  <c:v>0.31140000000000001</c:v>
                </c:pt>
                <c:pt idx="109">
                  <c:v>0.22720000000000001</c:v>
                </c:pt>
                <c:pt idx="110">
                  <c:v>7.9100000000000004E-2</c:v>
                </c:pt>
                <c:pt idx="111">
                  <c:v>0.30599999999999999</c:v>
                </c:pt>
                <c:pt idx="112">
                  <c:v>0.12139999999999999</c:v>
                </c:pt>
                <c:pt idx="113">
                  <c:v>0.19139999999999999</c:v>
                </c:pt>
                <c:pt idx="114">
                  <c:v>0.19969999999999999</c:v>
                </c:pt>
                <c:pt idx="115">
                  <c:v>0.21340000000000001</c:v>
                </c:pt>
                <c:pt idx="116">
                  <c:v>0.17519999999999999</c:v>
                </c:pt>
                <c:pt idx="117">
                  <c:v>0.2056</c:v>
                </c:pt>
                <c:pt idx="118">
                  <c:v>0.18310000000000001</c:v>
                </c:pt>
                <c:pt idx="119">
                  <c:v>0.09</c:v>
                </c:pt>
                <c:pt idx="120">
                  <c:v>0.15770000000000001</c:v>
                </c:pt>
                <c:pt idx="121">
                  <c:v>0.1152</c:v>
                </c:pt>
                <c:pt idx="122">
                  <c:v>0.23039999999999999</c:v>
                </c:pt>
                <c:pt idx="123">
                  <c:v>0.12139999999999999</c:v>
                </c:pt>
                <c:pt idx="124">
                  <c:v>0.35959999999999998</c:v>
                </c:pt>
                <c:pt idx="125">
                  <c:v>0.17369999999999999</c:v>
                </c:pt>
                <c:pt idx="126">
                  <c:v>0.34789999999999999</c:v>
                </c:pt>
                <c:pt idx="127">
                  <c:v>7.46E-2</c:v>
                </c:pt>
                <c:pt idx="128">
                  <c:v>0.1714</c:v>
                </c:pt>
                <c:pt idx="129">
                  <c:v>0.2041</c:v>
                </c:pt>
                <c:pt idx="130">
                  <c:v>0.26590000000000003</c:v>
                </c:pt>
                <c:pt idx="131">
                  <c:v>0.19950000000000001</c:v>
                </c:pt>
                <c:pt idx="132">
                  <c:v>0.1089</c:v>
                </c:pt>
                <c:pt idx="133">
                  <c:v>0.249</c:v>
                </c:pt>
                <c:pt idx="134">
                  <c:v>0.1452</c:v>
                </c:pt>
                <c:pt idx="135">
                  <c:v>0.15540000000000001</c:v>
                </c:pt>
                <c:pt idx="136">
                  <c:v>8.2799999999999999E-2</c:v>
                </c:pt>
                <c:pt idx="137">
                  <c:v>0.21829999999999999</c:v>
                </c:pt>
                <c:pt idx="138">
                  <c:v>7.3099999999999998E-2</c:v>
                </c:pt>
                <c:pt idx="139">
                  <c:v>8.1799999999999998E-2</c:v>
                </c:pt>
                <c:pt idx="140">
                  <c:v>0.25619999999999998</c:v>
                </c:pt>
                <c:pt idx="141">
                  <c:v>0.19320000000000001</c:v>
                </c:pt>
                <c:pt idx="142">
                  <c:v>0.2989</c:v>
                </c:pt>
                <c:pt idx="143">
                  <c:v>0.2175</c:v>
                </c:pt>
                <c:pt idx="144">
                  <c:v>0.1168</c:v>
                </c:pt>
                <c:pt idx="145">
                  <c:v>0.13400000000000001</c:v>
                </c:pt>
                <c:pt idx="146">
                  <c:v>0.1598</c:v>
                </c:pt>
                <c:pt idx="147">
                  <c:v>9.7799999999999998E-2</c:v>
                </c:pt>
                <c:pt idx="148">
                  <c:v>0.1961</c:v>
                </c:pt>
                <c:pt idx="149">
                  <c:v>9.6199999999999994E-2</c:v>
                </c:pt>
                <c:pt idx="150">
                  <c:v>9.98E-2</c:v>
                </c:pt>
                <c:pt idx="151">
                  <c:v>0.1321</c:v>
                </c:pt>
                <c:pt idx="152">
                  <c:v>7.2800000000000004E-2</c:v>
                </c:pt>
                <c:pt idx="153">
                  <c:v>0.12189999999999999</c:v>
                </c:pt>
                <c:pt idx="154">
                  <c:v>0.14050000000000001</c:v>
                </c:pt>
                <c:pt idx="155">
                  <c:v>0.34300000000000003</c:v>
                </c:pt>
                <c:pt idx="156">
                  <c:v>0.34860000000000002</c:v>
                </c:pt>
                <c:pt idx="157">
                  <c:v>0.17280000000000001</c:v>
                </c:pt>
                <c:pt idx="158">
                  <c:v>0.1305</c:v>
                </c:pt>
                <c:pt idx="159">
                  <c:v>0.25640000000000002</c:v>
                </c:pt>
                <c:pt idx="160">
                  <c:v>0.1384</c:v>
                </c:pt>
                <c:pt idx="161">
                  <c:v>0.153</c:v>
                </c:pt>
                <c:pt idx="162">
                  <c:v>0.19639999999999999</c:v>
                </c:pt>
                <c:pt idx="163">
                  <c:v>0.30840000000000001</c:v>
                </c:pt>
                <c:pt idx="164">
                  <c:v>0.10829999999999999</c:v>
                </c:pt>
                <c:pt idx="165">
                  <c:v>0.22770000000000001</c:v>
                </c:pt>
                <c:pt idx="166">
                  <c:v>0.19220000000000001</c:v>
                </c:pt>
                <c:pt idx="167">
                  <c:v>0.2596</c:v>
                </c:pt>
                <c:pt idx="168">
                  <c:v>0.13589999999999999</c:v>
                </c:pt>
                <c:pt idx="169">
                  <c:v>0.1143</c:v>
                </c:pt>
                <c:pt idx="170">
                  <c:v>0.10979999999999999</c:v>
                </c:pt>
                <c:pt idx="171">
                  <c:v>0.28710000000000002</c:v>
                </c:pt>
                <c:pt idx="172">
                  <c:v>9.8299999999999998E-2</c:v>
                </c:pt>
                <c:pt idx="173">
                  <c:v>9.9299999999999999E-2</c:v>
                </c:pt>
                <c:pt idx="174">
                  <c:v>0.14199999999999999</c:v>
                </c:pt>
                <c:pt idx="175">
                  <c:v>8.6900000000000005E-2</c:v>
                </c:pt>
                <c:pt idx="176">
                  <c:v>0.1216</c:v>
                </c:pt>
                <c:pt idx="177">
                  <c:v>0.154</c:v>
                </c:pt>
                <c:pt idx="178">
                  <c:v>0.28799999999999998</c:v>
                </c:pt>
                <c:pt idx="179">
                  <c:v>0.13109999999999999</c:v>
                </c:pt>
                <c:pt idx="180">
                  <c:v>0.1777</c:v>
                </c:pt>
                <c:pt idx="181">
                  <c:v>0.28349999999999997</c:v>
                </c:pt>
                <c:pt idx="182">
                  <c:v>0.1166</c:v>
                </c:pt>
                <c:pt idx="183">
                  <c:v>0.20430000000000001</c:v>
                </c:pt>
                <c:pt idx="184">
                  <c:v>0.1022</c:v>
                </c:pt>
                <c:pt idx="185">
                  <c:v>0.19750000000000001</c:v>
                </c:pt>
                <c:pt idx="186">
                  <c:v>9.8199999999999996E-2</c:v>
                </c:pt>
                <c:pt idx="187">
                  <c:v>0.15049999999999999</c:v>
                </c:pt>
                <c:pt idx="188">
                  <c:v>0.2175</c:v>
                </c:pt>
                <c:pt idx="189">
                  <c:v>0.10829999999999999</c:v>
                </c:pt>
                <c:pt idx="190">
                  <c:v>0.15340000000000001</c:v>
                </c:pt>
                <c:pt idx="191">
                  <c:v>0.1032</c:v>
                </c:pt>
                <c:pt idx="192">
                  <c:v>0.2074</c:v>
                </c:pt>
                <c:pt idx="193">
                  <c:v>0.1046</c:v>
                </c:pt>
                <c:pt idx="194">
                  <c:v>0.24809999999999999</c:v>
                </c:pt>
                <c:pt idx="195">
                  <c:v>0.1681</c:v>
                </c:pt>
                <c:pt idx="196">
                  <c:v>0.20380000000000001</c:v>
                </c:pt>
                <c:pt idx="197">
                  <c:v>0.1636</c:v>
                </c:pt>
                <c:pt idx="198">
                  <c:v>0.2409</c:v>
                </c:pt>
                <c:pt idx="199">
                  <c:v>0.2281</c:v>
                </c:pt>
                <c:pt idx="200">
                  <c:v>0.11360000000000001</c:v>
                </c:pt>
                <c:pt idx="201">
                  <c:v>0.22289999999999999</c:v>
                </c:pt>
                <c:pt idx="202">
                  <c:v>0.10680000000000001</c:v>
                </c:pt>
                <c:pt idx="203">
                  <c:v>0.22370000000000001</c:v>
                </c:pt>
                <c:pt idx="204">
                  <c:v>0.18790000000000001</c:v>
                </c:pt>
                <c:pt idx="205">
                  <c:v>9.6100000000000005E-2</c:v>
                </c:pt>
                <c:pt idx="206">
                  <c:v>0.2099</c:v>
                </c:pt>
                <c:pt idx="207">
                  <c:v>0.1709</c:v>
                </c:pt>
                <c:pt idx="208">
                  <c:v>0.20430000000000001</c:v>
                </c:pt>
                <c:pt idx="209">
                  <c:v>0.21310000000000001</c:v>
                </c:pt>
                <c:pt idx="210">
                  <c:v>9.0800000000000006E-2</c:v>
                </c:pt>
                <c:pt idx="211">
                  <c:v>0.1246</c:v>
                </c:pt>
                <c:pt idx="212">
                  <c:v>0.13139999999999999</c:v>
                </c:pt>
                <c:pt idx="213">
                  <c:v>0.1671</c:v>
                </c:pt>
                <c:pt idx="214">
                  <c:v>0.1174</c:v>
                </c:pt>
                <c:pt idx="215">
                  <c:v>0.3513</c:v>
                </c:pt>
                <c:pt idx="216">
                  <c:v>0.15459999999999999</c:v>
                </c:pt>
                <c:pt idx="217">
                  <c:v>0.1734</c:v>
                </c:pt>
                <c:pt idx="218">
                  <c:v>0.32550000000000001</c:v>
                </c:pt>
                <c:pt idx="219">
                  <c:v>0.17599999999999999</c:v>
                </c:pt>
                <c:pt idx="220">
                  <c:v>0.1515</c:v>
                </c:pt>
                <c:pt idx="221">
                  <c:v>0.15310000000000001</c:v>
                </c:pt>
                <c:pt idx="222">
                  <c:v>0.1111</c:v>
                </c:pt>
                <c:pt idx="223">
                  <c:v>0.2165</c:v>
                </c:pt>
                <c:pt idx="224">
                  <c:v>0.10979999999999999</c:v>
                </c:pt>
                <c:pt idx="225">
                  <c:v>0.24379999999999999</c:v>
                </c:pt>
                <c:pt idx="226">
                  <c:v>0.12189999999999999</c:v>
                </c:pt>
                <c:pt idx="227">
                  <c:v>0.27929999999999999</c:v>
                </c:pt>
                <c:pt idx="228">
                  <c:v>9.8400000000000001E-2</c:v>
                </c:pt>
                <c:pt idx="229">
                  <c:v>0.1149</c:v>
                </c:pt>
                <c:pt idx="230">
                  <c:v>0.26400000000000001</c:v>
                </c:pt>
                <c:pt idx="231">
                  <c:v>8.1100000000000005E-2</c:v>
                </c:pt>
                <c:pt idx="232">
                  <c:v>0.20469999999999999</c:v>
                </c:pt>
                <c:pt idx="233">
                  <c:v>0.17380000000000001</c:v>
                </c:pt>
                <c:pt idx="234">
                  <c:v>0.2135</c:v>
                </c:pt>
                <c:pt idx="235">
                  <c:v>0.26939999999999997</c:v>
                </c:pt>
                <c:pt idx="236">
                  <c:v>0.1661</c:v>
                </c:pt>
                <c:pt idx="237">
                  <c:v>0.1762</c:v>
                </c:pt>
                <c:pt idx="238">
                  <c:v>0.21540000000000001</c:v>
                </c:pt>
                <c:pt idx="239">
                  <c:v>0.318</c:v>
                </c:pt>
                <c:pt idx="240">
                  <c:v>0.36630000000000001</c:v>
                </c:pt>
                <c:pt idx="241">
                  <c:v>8.2600000000000007E-2</c:v>
                </c:pt>
                <c:pt idx="242">
                  <c:v>0.1429</c:v>
                </c:pt>
                <c:pt idx="243">
                  <c:v>0.22500000000000001</c:v>
                </c:pt>
                <c:pt idx="244">
                  <c:v>0.17430000000000001</c:v>
                </c:pt>
                <c:pt idx="245">
                  <c:v>0.157</c:v>
                </c:pt>
                <c:pt idx="246">
                  <c:v>0.1807</c:v>
                </c:pt>
                <c:pt idx="247">
                  <c:v>7.4499999999999997E-2</c:v>
                </c:pt>
                <c:pt idx="248">
                  <c:v>0.24829999999999999</c:v>
                </c:pt>
                <c:pt idx="249">
                  <c:v>0.1236</c:v>
                </c:pt>
                <c:pt idx="250">
                  <c:v>0.10639999999999999</c:v>
                </c:pt>
                <c:pt idx="251">
                  <c:v>8.8099999999999998E-2</c:v>
                </c:pt>
                <c:pt idx="252">
                  <c:v>0.1057</c:v>
                </c:pt>
                <c:pt idx="253">
                  <c:v>0.29630000000000001</c:v>
                </c:pt>
                <c:pt idx="254">
                  <c:v>0.2147</c:v>
                </c:pt>
                <c:pt idx="255">
                  <c:v>9.7199999999999995E-2</c:v>
                </c:pt>
                <c:pt idx="256">
                  <c:v>0.1585</c:v>
                </c:pt>
                <c:pt idx="257">
                  <c:v>0.13689999999999999</c:v>
                </c:pt>
                <c:pt idx="258">
                  <c:v>0.25850000000000001</c:v>
                </c:pt>
                <c:pt idx="259">
                  <c:v>9.3299999999999994E-2</c:v>
                </c:pt>
                <c:pt idx="260">
                  <c:v>0.2452</c:v>
                </c:pt>
                <c:pt idx="261">
                  <c:v>0.1653</c:v>
                </c:pt>
                <c:pt idx="262">
                  <c:v>0.24540000000000001</c:v>
                </c:pt>
                <c:pt idx="263">
                  <c:v>0.1895</c:v>
                </c:pt>
                <c:pt idx="264">
                  <c:v>0.1492</c:v>
                </c:pt>
                <c:pt idx="265">
                  <c:v>0.14019999999999999</c:v>
                </c:pt>
                <c:pt idx="266">
                  <c:v>0.1028</c:v>
                </c:pt>
                <c:pt idx="267">
                  <c:v>0.2132</c:v>
                </c:pt>
                <c:pt idx="268">
                  <c:v>9.6299999999999997E-2</c:v>
                </c:pt>
                <c:pt idx="269">
                  <c:v>9.7799999999999998E-2</c:v>
                </c:pt>
                <c:pt idx="270">
                  <c:v>0.19500000000000001</c:v>
                </c:pt>
                <c:pt idx="271">
                  <c:v>0.1464</c:v>
                </c:pt>
                <c:pt idx="272">
                  <c:v>0.25740000000000002</c:v>
                </c:pt>
                <c:pt idx="273">
                  <c:v>0.18890000000000001</c:v>
                </c:pt>
                <c:pt idx="274">
                  <c:v>9.6199999999999994E-2</c:v>
                </c:pt>
                <c:pt idx="275">
                  <c:v>0.20219999999999999</c:v>
                </c:pt>
                <c:pt idx="276">
                  <c:v>0.35909999999999997</c:v>
                </c:pt>
                <c:pt idx="277">
                  <c:v>0.19089999999999999</c:v>
                </c:pt>
                <c:pt idx="278">
                  <c:v>0.22750000000000001</c:v>
                </c:pt>
                <c:pt idx="279">
                  <c:v>7.0800000000000002E-2</c:v>
                </c:pt>
                <c:pt idx="280">
                  <c:v>0.3024</c:v>
                </c:pt>
                <c:pt idx="281">
                  <c:v>0.2082</c:v>
                </c:pt>
                <c:pt idx="282">
                  <c:v>0.20480000000000001</c:v>
                </c:pt>
                <c:pt idx="283">
                  <c:v>0.27</c:v>
                </c:pt>
                <c:pt idx="284">
                  <c:v>0.34289999999999998</c:v>
                </c:pt>
                <c:pt idx="285">
                  <c:v>0.1406</c:v>
                </c:pt>
                <c:pt idx="286">
                  <c:v>0.17879999999999999</c:v>
                </c:pt>
                <c:pt idx="287">
                  <c:v>0.15290000000000001</c:v>
                </c:pt>
                <c:pt idx="288">
                  <c:v>0.1235</c:v>
                </c:pt>
                <c:pt idx="289">
                  <c:v>8.5800000000000001E-2</c:v>
                </c:pt>
                <c:pt idx="290">
                  <c:v>0.1305</c:v>
                </c:pt>
                <c:pt idx="291">
                  <c:v>0.1249</c:v>
                </c:pt>
                <c:pt idx="292">
                  <c:v>7.7200000000000005E-2</c:v>
                </c:pt>
                <c:pt idx="293">
                  <c:v>0.1678</c:v>
                </c:pt>
                <c:pt idx="294">
                  <c:v>0.22500000000000001</c:v>
                </c:pt>
                <c:pt idx="295">
                  <c:v>0.17730000000000001</c:v>
                </c:pt>
                <c:pt idx="296">
                  <c:v>0.11609999999999999</c:v>
                </c:pt>
                <c:pt idx="297">
                  <c:v>0.16</c:v>
                </c:pt>
                <c:pt idx="298">
                  <c:v>0.17219999999999999</c:v>
                </c:pt>
                <c:pt idx="299">
                  <c:v>0.28079999999999999</c:v>
                </c:pt>
                <c:pt idx="300">
                  <c:v>0.1138</c:v>
                </c:pt>
                <c:pt idx="301">
                  <c:v>0.26390000000000002</c:v>
                </c:pt>
                <c:pt idx="302">
                  <c:v>0.18579999999999999</c:v>
                </c:pt>
                <c:pt idx="303">
                  <c:v>0.1394</c:v>
                </c:pt>
                <c:pt idx="304">
                  <c:v>0.25369999999999998</c:v>
                </c:pt>
                <c:pt idx="305">
                  <c:v>0.11070000000000001</c:v>
                </c:pt>
                <c:pt idx="306">
                  <c:v>0.1132</c:v>
                </c:pt>
                <c:pt idx="307">
                  <c:v>0.15409999999999999</c:v>
                </c:pt>
                <c:pt idx="308">
                  <c:v>0.1285</c:v>
                </c:pt>
                <c:pt idx="309">
                  <c:v>0.33829999999999999</c:v>
                </c:pt>
                <c:pt idx="310">
                  <c:v>0.1</c:v>
                </c:pt>
                <c:pt idx="311">
                  <c:v>0.221</c:v>
                </c:pt>
                <c:pt idx="312">
                  <c:v>0.14899999999999999</c:v>
                </c:pt>
                <c:pt idx="313">
                  <c:v>0.11550000000000001</c:v>
                </c:pt>
                <c:pt idx="314">
                  <c:v>0.15290000000000001</c:v>
                </c:pt>
                <c:pt idx="315">
                  <c:v>0.12659999999999999</c:v>
                </c:pt>
                <c:pt idx="316">
                  <c:v>0.18190000000000001</c:v>
                </c:pt>
                <c:pt idx="317">
                  <c:v>0.16300000000000001</c:v>
                </c:pt>
                <c:pt idx="318">
                  <c:v>0.19819999999999999</c:v>
                </c:pt>
                <c:pt idx="319">
                  <c:v>0.34189999999999998</c:v>
                </c:pt>
                <c:pt idx="320">
                  <c:v>0.22600000000000001</c:v>
                </c:pt>
                <c:pt idx="321">
                  <c:v>0.25530000000000003</c:v>
                </c:pt>
                <c:pt idx="322">
                  <c:v>0.16439999999999999</c:v>
                </c:pt>
                <c:pt idx="323">
                  <c:v>0.26150000000000001</c:v>
                </c:pt>
                <c:pt idx="324">
                  <c:v>0.24859999999999999</c:v>
                </c:pt>
                <c:pt idx="325">
                  <c:v>0.26419999999999999</c:v>
                </c:pt>
                <c:pt idx="326">
                  <c:v>0.1042</c:v>
                </c:pt>
                <c:pt idx="327">
                  <c:v>0.18870000000000001</c:v>
                </c:pt>
                <c:pt idx="328">
                  <c:v>9.4600000000000004E-2</c:v>
                </c:pt>
                <c:pt idx="329">
                  <c:v>0.29089999999999999</c:v>
                </c:pt>
                <c:pt idx="330">
                  <c:v>8.5099999999999995E-2</c:v>
                </c:pt>
                <c:pt idx="331">
                  <c:v>0.1346</c:v>
                </c:pt>
                <c:pt idx="332">
                  <c:v>0.1245</c:v>
                </c:pt>
                <c:pt idx="333">
                  <c:v>0.26419999999999999</c:v>
                </c:pt>
                <c:pt idx="334">
                  <c:v>0.2989</c:v>
                </c:pt>
                <c:pt idx="335">
                  <c:v>9.1499999999999998E-2</c:v>
                </c:pt>
                <c:pt idx="336">
                  <c:v>0.20979999999999999</c:v>
                </c:pt>
                <c:pt idx="337">
                  <c:v>0.14580000000000001</c:v>
                </c:pt>
                <c:pt idx="338">
                  <c:v>0.13980000000000001</c:v>
                </c:pt>
                <c:pt idx="339">
                  <c:v>0.21060000000000001</c:v>
                </c:pt>
                <c:pt idx="340">
                  <c:v>0.10440000000000001</c:v>
                </c:pt>
                <c:pt idx="341">
                  <c:v>0.15029999999999999</c:v>
                </c:pt>
                <c:pt idx="342">
                  <c:v>0.2172</c:v>
                </c:pt>
                <c:pt idx="343">
                  <c:v>0.12239999999999999</c:v>
                </c:pt>
                <c:pt idx="344">
                  <c:v>9.9900000000000003E-2</c:v>
                </c:pt>
                <c:pt idx="345">
                  <c:v>9.4399999999999998E-2</c:v>
                </c:pt>
                <c:pt idx="346">
                  <c:v>0.20549999999999999</c:v>
                </c:pt>
                <c:pt idx="347">
                  <c:v>0.2</c:v>
                </c:pt>
                <c:pt idx="348">
                  <c:v>0.12720000000000001</c:v>
                </c:pt>
                <c:pt idx="349">
                  <c:v>0.191</c:v>
                </c:pt>
                <c:pt idx="350">
                  <c:v>0.1234</c:v>
                </c:pt>
                <c:pt idx="351">
                  <c:v>0.25309999999999999</c:v>
                </c:pt>
                <c:pt idx="352">
                  <c:v>0.2447</c:v>
                </c:pt>
                <c:pt idx="353">
                  <c:v>0.26019999999999999</c:v>
                </c:pt>
                <c:pt idx="354">
                  <c:v>0.18049999999999999</c:v>
                </c:pt>
                <c:pt idx="355">
                  <c:v>9.8900000000000002E-2</c:v>
                </c:pt>
                <c:pt idx="356">
                  <c:v>0.12670000000000001</c:v>
                </c:pt>
                <c:pt idx="357">
                  <c:v>8.5999999999999993E-2</c:v>
                </c:pt>
                <c:pt idx="358">
                  <c:v>0.154</c:v>
                </c:pt>
                <c:pt idx="359">
                  <c:v>0.19850000000000001</c:v>
                </c:pt>
                <c:pt idx="360">
                  <c:v>0.14899999999999999</c:v>
                </c:pt>
                <c:pt idx="361">
                  <c:v>7.1099999999999997E-2</c:v>
                </c:pt>
                <c:pt idx="362">
                  <c:v>0.1762</c:v>
                </c:pt>
                <c:pt idx="363">
                  <c:v>0.15509999999999999</c:v>
                </c:pt>
                <c:pt idx="364">
                  <c:v>0.28820000000000001</c:v>
                </c:pt>
                <c:pt idx="365">
                  <c:v>0.25290000000000001</c:v>
                </c:pt>
                <c:pt idx="366">
                  <c:v>0.13689999999999999</c:v>
                </c:pt>
                <c:pt idx="367">
                  <c:v>0.1183</c:v>
                </c:pt>
                <c:pt idx="368">
                  <c:v>9.5200000000000007E-2</c:v>
                </c:pt>
                <c:pt idx="369">
                  <c:v>0.30449999999999999</c:v>
                </c:pt>
                <c:pt idx="370">
                  <c:v>0.16830000000000001</c:v>
                </c:pt>
                <c:pt idx="371">
                  <c:v>0.18390000000000001</c:v>
                </c:pt>
                <c:pt idx="372">
                  <c:v>0.2258</c:v>
                </c:pt>
                <c:pt idx="373">
                  <c:v>0.17169999999999999</c:v>
                </c:pt>
                <c:pt idx="374">
                  <c:v>0.1895</c:v>
                </c:pt>
                <c:pt idx="375">
                  <c:v>0.1452</c:v>
                </c:pt>
                <c:pt idx="376">
                  <c:v>7.3599999999999999E-2</c:v>
                </c:pt>
                <c:pt idx="377">
                  <c:v>0.16070000000000001</c:v>
                </c:pt>
                <c:pt idx="378">
                  <c:v>0.1983</c:v>
                </c:pt>
                <c:pt idx="379">
                  <c:v>9.6500000000000002E-2</c:v>
                </c:pt>
                <c:pt idx="380">
                  <c:v>0.1661</c:v>
                </c:pt>
                <c:pt idx="381">
                  <c:v>0.17269999999999999</c:v>
                </c:pt>
                <c:pt idx="382">
                  <c:v>0.21379999999999999</c:v>
                </c:pt>
                <c:pt idx="383">
                  <c:v>0.1694</c:v>
                </c:pt>
                <c:pt idx="384">
                  <c:v>0.1305</c:v>
                </c:pt>
                <c:pt idx="385">
                  <c:v>8.4500000000000006E-2</c:v>
                </c:pt>
                <c:pt idx="386">
                  <c:v>0.1837</c:v>
                </c:pt>
                <c:pt idx="387">
                  <c:v>0.1106</c:v>
                </c:pt>
                <c:pt idx="388">
                  <c:v>0.15570000000000001</c:v>
                </c:pt>
                <c:pt idx="389">
                  <c:v>0.10340000000000001</c:v>
                </c:pt>
                <c:pt idx="390">
                  <c:v>0.1565</c:v>
                </c:pt>
                <c:pt idx="391">
                  <c:v>9.4399999999999998E-2</c:v>
                </c:pt>
                <c:pt idx="392">
                  <c:v>8.9399999999999993E-2</c:v>
                </c:pt>
                <c:pt idx="393">
                  <c:v>8.3699999999999997E-2</c:v>
                </c:pt>
                <c:pt idx="394">
                  <c:v>0.24160000000000001</c:v>
                </c:pt>
                <c:pt idx="395">
                  <c:v>0.2702</c:v>
                </c:pt>
                <c:pt idx="396">
                  <c:v>0.1169</c:v>
                </c:pt>
                <c:pt idx="397">
                  <c:v>0.10580000000000001</c:v>
                </c:pt>
                <c:pt idx="398">
                  <c:v>0.16489999999999999</c:v>
                </c:pt>
                <c:pt idx="399">
                  <c:v>7.3300000000000004E-2</c:v>
                </c:pt>
                <c:pt idx="400">
                  <c:v>8.1900000000000001E-2</c:v>
                </c:pt>
                <c:pt idx="401">
                  <c:v>0.21870000000000001</c:v>
                </c:pt>
                <c:pt idx="402">
                  <c:v>0.122</c:v>
                </c:pt>
                <c:pt idx="403">
                  <c:v>0.2034</c:v>
                </c:pt>
                <c:pt idx="404">
                  <c:v>0.10680000000000001</c:v>
                </c:pt>
                <c:pt idx="405">
                  <c:v>7.0099999999999996E-2</c:v>
                </c:pt>
                <c:pt idx="406">
                  <c:v>0.26450000000000001</c:v>
                </c:pt>
                <c:pt idx="407">
                  <c:v>0.24779999999999999</c:v>
                </c:pt>
                <c:pt idx="408">
                  <c:v>0.15060000000000001</c:v>
                </c:pt>
                <c:pt idx="409">
                  <c:v>8.1699999999999995E-2</c:v>
                </c:pt>
                <c:pt idx="410">
                  <c:v>0.1239</c:v>
                </c:pt>
                <c:pt idx="411">
                  <c:v>0.1041</c:v>
                </c:pt>
                <c:pt idx="412">
                  <c:v>0.25440000000000002</c:v>
                </c:pt>
                <c:pt idx="413">
                  <c:v>0.1406</c:v>
                </c:pt>
                <c:pt idx="414">
                  <c:v>0.21740000000000001</c:v>
                </c:pt>
                <c:pt idx="415">
                  <c:v>7.7799999999999994E-2</c:v>
                </c:pt>
                <c:pt idx="416">
                  <c:v>0.13439999999999999</c:v>
                </c:pt>
                <c:pt idx="417">
                  <c:v>0.28310000000000002</c:v>
                </c:pt>
                <c:pt idx="418">
                  <c:v>0.13150000000000001</c:v>
                </c:pt>
                <c:pt idx="419">
                  <c:v>0.27610000000000001</c:v>
                </c:pt>
                <c:pt idx="420">
                  <c:v>0.20069999999999999</c:v>
                </c:pt>
                <c:pt idx="421">
                  <c:v>0.15029999999999999</c:v>
                </c:pt>
                <c:pt idx="422">
                  <c:v>0.15010000000000001</c:v>
                </c:pt>
                <c:pt idx="423">
                  <c:v>0.12559999999999999</c:v>
                </c:pt>
                <c:pt idx="424">
                  <c:v>0.1237</c:v>
                </c:pt>
                <c:pt idx="425">
                  <c:v>9.64E-2</c:v>
                </c:pt>
                <c:pt idx="426">
                  <c:v>0.14849999999999999</c:v>
                </c:pt>
                <c:pt idx="427">
                  <c:v>0.10199999999999999</c:v>
                </c:pt>
                <c:pt idx="428">
                  <c:v>0.2117</c:v>
                </c:pt>
                <c:pt idx="429">
                  <c:v>0.2273</c:v>
                </c:pt>
                <c:pt idx="430">
                  <c:v>0.13</c:v>
                </c:pt>
                <c:pt idx="431">
                  <c:v>0.106</c:v>
                </c:pt>
                <c:pt idx="432">
                  <c:v>9.6100000000000005E-2</c:v>
                </c:pt>
                <c:pt idx="433">
                  <c:v>0.10059999999999999</c:v>
                </c:pt>
                <c:pt idx="434">
                  <c:v>0.1157</c:v>
                </c:pt>
                <c:pt idx="435">
                  <c:v>0.19869999999999999</c:v>
                </c:pt>
                <c:pt idx="436">
                  <c:v>0.12670000000000001</c:v>
                </c:pt>
                <c:pt idx="437">
                  <c:v>0.25340000000000001</c:v>
                </c:pt>
                <c:pt idx="438">
                  <c:v>8.5800000000000001E-2</c:v>
                </c:pt>
                <c:pt idx="439">
                  <c:v>0.1908</c:v>
                </c:pt>
                <c:pt idx="440">
                  <c:v>0.21290000000000001</c:v>
                </c:pt>
                <c:pt idx="441">
                  <c:v>0.25380000000000003</c:v>
                </c:pt>
                <c:pt idx="442">
                  <c:v>0.21890000000000001</c:v>
                </c:pt>
                <c:pt idx="443">
                  <c:v>0.1109</c:v>
                </c:pt>
                <c:pt idx="444">
                  <c:v>0.13850000000000001</c:v>
                </c:pt>
                <c:pt idx="445">
                  <c:v>0.15690000000000001</c:v>
                </c:pt>
                <c:pt idx="446">
                  <c:v>0.22459999999999999</c:v>
                </c:pt>
                <c:pt idx="447">
                  <c:v>7.6100000000000001E-2</c:v>
                </c:pt>
                <c:pt idx="448">
                  <c:v>0.30609999999999998</c:v>
                </c:pt>
                <c:pt idx="449">
                  <c:v>0.1244</c:v>
                </c:pt>
                <c:pt idx="450">
                  <c:v>0.17560000000000001</c:v>
                </c:pt>
                <c:pt idx="451">
                  <c:v>9.9500000000000005E-2</c:v>
                </c:pt>
                <c:pt idx="452">
                  <c:v>0.1754</c:v>
                </c:pt>
                <c:pt idx="453">
                  <c:v>0.1313</c:v>
                </c:pt>
                <c:pt idx="454">
                  <c:v>0.3362</c:v>
                </c:pt>
                <c:pt idx="455">
                  <c:v>0.3039</c:v>
                </c:pt>
                <c:pt idx="456">
                  <c:v>9.2700000000000005E-2</c:v>
                </c:pt>
                <c:pt idx="457">
                  <c:v>0.17219999999999999</c:v>
                </c:pt>
                <c:pt idx="458">
                  <c:v>0.25569999999999998</c:v>
                </c:pt>
                <c:pt idx="459">
                  <c:v>0.12670000000000001</c:v>
                </c:pt>
                <c:pt idx="460">
                  <c:v>0.23680000000000001</c:v>
                </c:pt>
                <c:pt idx="461">
                  <c:v>0.24679999999999999</c:v>
                </c:pt>
                <c:pt idx="462">
                  <c:v>0.27500000000000002</c:v>
                </c:pt>
                <c:pt idx="463">
                  <c:v>0.16220000000000001</c:v>
                </c:pt>
                <c:pt idx="464">
                  <c:v>0.1283</c:v>
                </c:pt>
                <c:pt idx="465">
                  <c:v>0.1217</c:v>
                </c:pt>
                <c:pt idx="466">
                  <c:v>0.16139999999999999</c:v>
                </c:pt>
                <c:pt idx="467">
                  <c:v>0.23880000000000001</c:v>
                </c:pt>
                <c:pt idx="468">
                  <c:v>0.13189999999999999</c:v>
                </c:pt>
                <c:pt idx="469">
                  <c:v>0.123</c:v>
                </c:pt>
                <c:pt idx="470">
                  <c:v>0.12509999999999999</c:v>
                </c:pt>
                <c:pt idx="471">
                  <c:v>0.39150000000000001</c:v>
                </c:pt>
                <c:pt idx="472">
                  <c:v>0.10970000000000001</c:v>
                </c:pt>
                <c:pt idx="473">
                  <c:v>0.15529999999999999</c:v>
                </c:pt>
                <c:pt idx="474">
                  <c:v>0.19919999999999999</c:v>
                </c:pt>
                <c:pt idx="475">
                  <c:v>0.14460000000000001</c:v>
                </c:pt>
                <c:pt idx="476">
                  <c:v>9.8000000000000004E-2</c:v>
                </c:pt>
                <c:pt idx="477">
                  <c:v>0.12230000000000001</c:v>
                </c:pt>
                <c:pt idx="478">
                  <c:v>0.15</c:v>
                </c:pt>
                <c:pt idx="479">
                  <c:v>8.3599999999999994E-2</c:v>
                </c:pt>
                <c:pt idx="480">
                  <c:v>8.5400000000000004E-2</c:v>
                </c:pt>
                <c:pt idx="481">
                  <c:v>0.17780000000000001</c:v>
                </c:pt>
                <c:pt idx="482">
                  <c:v>0.13550000000000001</c:v>
                </c:pt>
                <c:pt idx="483">
                  <c:v>0.34379999999999999</c:v>
                </c:pt>
                <c:pt idx="484">
                  <c:v>0.25879999999999997</c:v>
                </c:pt>
                <c:pt idx="485">
                  <c:v>7.3099999999999998E-2</c:v>
                </c:pt>
                <c:pt idx="486">
                  <c:v>0.1552</c:v>
                </c:pt>
                <c:pt idx="487">
                  <c:v>0.21790000000000001</c:v>
                </c:pt>
                <c:pt idx="488">
                  <c:v>0.27329999999999999</c:v>
                </c:pt>
                <c:pt idx="489">
                  <c:v>0.25829999999999997</c:v>
                </c:pt>
                <c:pt idx="490">
                  <c:v>0.14299999999999999</c:v>
                </c:pt>
                <c:pt idx="491">
                  <c:v>0.23050000000000001</c:v>
                </c:pt>
                <c:pt idx="492">
                  <c:v>7.1400000000000005E-2</c:v>
                </c:pt>
                <c:pt idx="493">
                  <c:v>0.23749999999999999</c:v>
                </c:pt>
                <c:pt idx="494">
                  <c:v>8.5999999999999993E-2</c:v>
                </c:pt>
                <c:pt idx="495">
                  <c:v>0.15290000000000001</c:v>
                </c:pt>
                <c:pt idx="496">
                  <c:v>0.2114</c:v>
                </c:pt>
                <c:pt idx="497">
                  <c:v>0.30719999999999997</c:v>
                </c:pt>
                <c:pt idx="498">
                  <c:v>0.1424</c:v>
                </c:pt>
                <c:pt idx="499">
                  <c:v>0.21099999999999999</c:v>
                </c:pt>
                <c:pt idx="500">
                  <c:v>0.1086</c:v>
                </c:pt>
                <c:pt idx="501">
                  <c:v>0.2127</c:v>
                </c:pt>
                <c:pt idx="502">
                  <c:v>0.1242</c:v>
                </c:pt>
                <c:pt idx="503">
                  <c:v>0.34139999999999998</c:v>
                </c:pt>
                <c:pt idx="504">
                  <c:v>0.2482</c:v>
                </c:pt>
                <c:pt idx="505">
                  <c:v>0.2107</c:v>
                </c:pt>
                <c:pt idx="506">
                  <c:v>0.18840000000000001</c:v>
                </c:pt>
                <c:pt idx="507">
                  <c:v>8.8800000000000004E-2</c:v>
                </c:pt>
                <c:pt idx="508">
                  <c:v>0.39219999999999999</c:v>
                </c:pt>
                <c:pt idx="509">
                  <c:v>0.23669999999999999</c:v>
                </c:pt>
                <c:pt idx="510">
                  <c:v>0.10879999999999999</c:v>
                </c:pt>
                <c:pt idx="511">
                  <c:v>0.104</c:v>
                </c:pt>
                <c:pt idx="512">
                  <c:v>0.1573</c:v>
                </c:pt>
                <c:pt idx="513">
                  <c:v>0.1439</c:v>
                </c:pt>
                <c:pt idx="514">
                  <c:v>0.11269999999999999</c:v>
                </c:pt>
                <c:pt idx="515">
                  <c:v>0.22739999999999999</c:v>
                </c:pt>
                <c:pt idx="516">
                  <c:v>0.2505</c:v>
                </c:pt>
                <c:pt idx="517">
                  <c:v>9.8400000000000001E-2</c:v>
                </c:pt>
                <c:pt idx="518">
                  <c:v>0.128</c:v>
                </c:pt>
                <c:pt idx="519">
                  <c:v>0.18149999999999999</c:v>
                </c:pt>
                <c:pt idx="520">
                  <c:v>0.2954</c:v>
                </c:pt>
                <c:pt idx="521">
                  <c:v>0.34250000000000003</c:v>
                </c:pt>
                <c:pt idx="522">
                  <c:v>0.1095</c:v>
                </c:pt>
                <c:pt idx="523">
                  <c:v>7.0699999999999999E-2</c:v>
                </c:pt>
                <c:pt idx="524">
                  <c:v>0.1399</c:v>
                </c:pt>
                <c:pt idx="525">
                  <c:v>9.98E-2</c:v>
                </c:pt>
                <c:pt idx="526">
                  <c:v>0.1176</c:v>
                </c:pt>
                <c:pt idx="527">
                  <c:v>0.1077</c:v>
                </c:pt>
                <c:pt idx="528">
                  <c:v>0.18240000000000001</c:v>
                </c:pt>
                <c:pt idx="529">
                  <c:v>0.1671</c:v>
                </c:pt>
                <c:pt idx="530">
                  <c:v>0.16170000000000001</c:v>
                </c:pt>
                <c:pt idx="531">
                  <c:v>0.1023</c:v>
                </c:pt>
                <c:pt idx="532">
                  <c:v>0.10730000000000001</c:v>
                </c:pt>
                <c:pt idx="533">
                  <c:v>0.20280000000000001</c:v>
                </c:pt>
                <c:pt idx="534">
                  <c:v>0.11609999999999999</c:v>
                </c:pt>
                <c:pt idx="535">
                  <c:v>7.9600000000000004E-2</c:v>
                </c:pt>
                <c:pt idx="536">
                  <c:v>0.28110000000000002</c:v>
                </c:pt>
                <c:pt idx="537">
                  <c:v>0.31890000000000002</c:v>
                </c:pt>
                <c:pt idx="538">
                  <c:v>0.1656</c:v>
                </c:pt>
                <c:pt idx="539">
                  <c:v>0.1338</c:v>
                </c:pt>
                <c:pt idx="540">
                  <c:v>0.13200000000000001</c:v>
                </c:pt>
                <c:pt idx="541">
                  <c:v>0.1153</c:v>
                </c:pt>
                <c:pt idx="542">
                  <c:v>0.10050000000000001</c:v>
                </c:pt>
                <c:pt idx="543">
                  <c:v>0.22040000000000001</c:v>
                </c:pt>
                <c:pt idx="544">
                  <c:v>7.0599999999999996E-2</c:v>
                </c:pt>
                <c:pt idx="545">
                  <c:v>0.19189999999999999</c:v>
                </c:pt>
                <c:pt idx="546">
                  <c:v>0.13420000000000001</c:v>
                </c:pt>
                <c:pt idx="547">
                  <c:v>0.14169999999999999</c:v>
                </c:pt>
                <c:pt idx="548">
                  <c:v>0.34689999999999999</c:v>
                </c:pt>
                <c:pt idx="549">
                  <c:v>9.1700000000000004E-2</c:v>
                </c:pt>
                <c:pt idx="550">
                  <c:v>9.7000000000000003E-2</c:v>
                </c:pt>
                <c:pt idx="551">
                  <c:v>0.16370000000000001</c:v>
                </c:pt>
                <c:pt idx="552">
                  <c:v>0.1618</c:v>
                </c:pt>
                <c:pt idx="553">
                  <c:v>0.25650000000000001</c:v>
                </c:pt>
                <c:pt idx="554">
                  <c:v>0.22420000000000001</c:v>
                </c:pt>
                <c:pt idx="555">
                  <c:v>0.21329999999999999</c:v>
                </c:pt>
                <c:pt idx="556">
                  <c:v>0.1139</c:v>
                </c:pt>
                <c:pt idx="557">
                  <c:v>0.13689999999999999</c:v>
                </c:pt>
                <c:pt idx="558">
                  <c:v>0.113</c:v>
                </c:pt>
                <c:pt idx="559">
                  <c:v>0.12280000000000001</c:v>
                </c:pt>
                <c:pt idx="560">
                  <c:v>0.1043</c:v>
                </c:pt>
                <c:pt idx="561">
                  <c:v>8.0100000000000005E-2</c:v>
                </c:pt>
                <c:pt idx="562">
                  <c:v>0.1011</c:v>
                </c:pt>
                <c:pt idx="563">
                  <c:v>0.2263</c:v>
                </c:pt>
                <c:pt idx="564">
                  <c:v>7.3499999999999996E-2</c:v>
                </c:pt>
                <c:pt idx="565">
                  <c:v>0.1258</c:v>
                </c:pt>
                <c:pt idx="566">
                  <c:v>0.12670000000000001</c:v>
                </c:pt>
                <c:pt idx="567">
                  <c:v>9.9599999999999994E-2</c:v>
                </c:pt>
                <c:pt idx="568">
                  <c:v>0.121</c:v>
                </c:pt>
                <c:pt idx="569">
                  <c:v>0.33339999999999997</c:v>
                </c:pt>
                <c:pt idx="570">
                  <c:v>0.22600000000000001</c:v>
                </c:pt>
                <c:pt idx="571">
                  <c:v>0.19980000000000001</c:v>
                </c:pt>
                <c:pt idx="572">
                  <c:v>0.16470000000000001</c:v>
                </c:pt>
                <c:pt idx="573">
                  <c:v>0.10929999999999999</c:v>
                </c:pt>
                <c:pt idx="574">
                  <c:v>0.17269999999999999</c:v>
                </c:pt>
                <c:pt idx="575">
                  <c:v>0.16289999999999999</c:v>
                </c:pt>
                <c:pt idx="576">
                  <c:v>0.1198</c:v>
                </c:pt>
                <c:pt idx="577">
                  <c:v>0.21929999999999999</c:v>
                </c:pt>
                <c:pt idx="578">
                  <c:v>0.18290000000000001</c:v>
                </c:pt>
                <c:pt idx="579">
                  <c:v>0.17452335920959799</c:v>
                </c:pt>
                <c:pt idx="580">
                  <c:v>0.16059999999999999</c:v>
                </c:pt>
                <c:pt idx="581">
                  <c:v>0.25779999999999997</c:v>
                </c:pt>
                <c:pt idx="582">
                  <c:v>0.1489</c:v>
                </c:pt>
                <c:pt idx="583">
                  <c:v>0.12690000000000001</c:v>
                </c:pt>
                <c:pt idx="584">
                  <c:v>0.1804</c:v>
                </c:pt>
                <c:pt idx="585">
                  <c:v>0.18909999999999999</c:v>
                </c:pt>
                <c:pt idx="586">
                  <c:v>0.10199999999999999</c:v>
                </c:pt>
                <c:pt idx="587">
                  <c:v>0.11360000000000001</c:v>
                </c:pt>
                <c:pt idx="588">
                  <c:v>0.16020000000000001</c:v>
                </c:pt>
                <c:pt idx="589">
                  <c:v>0.23219999999999999</c:v>
                </c:pt>
                <c:pt idx="590">
                  <c:v>0.38750000000000001</c:v>
                </c:pt>
                <c:pt idx="591">
                  <c:v>0.16869999999999999</c:v>
                </c:pt>
                <c:pt idx="592">
                  <c:v>0.17760000000000001</c:v>
                </c:pt>
                <c:pt idx="593">
                  <c:v>0.16350000000000001</c:v>
                </c:pt>
                <c:pt idx="594">
                  <c:v>0.1424</c:v>
                </c:pt>
                <c:pt idx="595">
                  <c:v>7.6600000000000001E-2</c:v>
                </c:pt>
                <c:pt idx="596">
                  <c:v>8.8499999999999995E-2</c:v>
                </c:pt>
                <c:pt idx="597">
                  <c:v>0.193</c:v>
                </c:pt>
                <c:pt idx="598">
                  <c:v>0.1081</c:v>
                </c:pt>
                <c:pt idx="599">
                  <c:v>0.1162</c:v>
                </c:pt>
                <c:pt idx="600">
                  <c:v>0.1197</c:v>
                </c:pt>
                <c:pt idx="601">
                  <c:v>0.1396</c:v>
                </c:pt>
                <c:pt idx="602">
                  <c:v>0.17829999999999999</c:v>
                </c:pt>
                <c:pt idx="603">
                  <c:v>0.1681</c:v>
                </c:pt>
                <c:pt idx="604">
                  <c:v>0.21</c:v>
                </c:pt>
                <c:pt idx="605">
                  <c:v>0.1283</c:v>
                </c:pt>
                <c:pt idx="606">
                  <c:v>0.12570000000000001</c:v>
                </c:pt>
                <c:pt idx="607">
                  <c:v>0.16930000000000001</c:v>
                </c:pt>
                <c:pt idx="608">
                  <c:v>0.12130000000000001</c:v>
                </c:pt>
                <c:pt idx="609">
                  <c:v>0.35120000000000001</c:v>
                </c:pt>
                <c:pt idx="610">
                  <c:v>0.1043</c:v>
                </c:pt>
                <c:pt idx="611">
                  <c:v>0.3206</c:v>
                </c:pt>
                <c:pt idx="612">
                  <c:v>7.0800000000000002E-2</c:v>
                </c:pt>
                <c:pt idx="613">
                  <c:v>0.13969999999999999</c:v>
                </c:pt>
                <c:pt idx="614">
                  <c:v>0.16650000000000001</c:v>
                </c:pt>
                <c:pt idx="615">
                  <c:v>0.24759999999999999</c:v>
                </c:pt>
                <c:pt idx="616">
                  <c:v>7.8600000000000003E-2</c:v>
                </c:pt>
                <c:pt idx="617">
                  <c:v>0.18640000000000001</c:v>
                </c:pt>
                <c:pt idx="618">
                  <c:v>0.24149999999999999</c:v>
                </c:pt>
                <c:pt idx="619">
                  <c:v>0.1489</c:v>
                </c:pt>
                <c:pt idx="620">
                  <c:v>9.8000000000000004E-2</c:v>
                </c:pt>
                <c:pt idx="621">
                  <c:v>0.21840000000000001</c:v>
                </c:pt>
                <c:pt idx="622">
                  <c:v>8.5699999999999998E-2</c:v>
                </c:pt>
                <c:pt idx="623">
                  <c:v>0.15479999999999999</c:v>
                </c:pt>
                <c:pt idx="624">
                  <c:v>0.21190000000000001</c:v>
                </c:pt>
                <c:pt idx="625">
                  <c:v>0.1527</c:v>
                </c:pt>
                <c:pt idx="626">
                  <c:v>0.1245</c:v>
                </c:pt>
                <c:pt idx="627">
                  <c:v>0.1726</c:v>
                </c:pt>
                <c:pt idx="628">
                  <c:v>8.8599999999999998E-2</c:v>
                </c:pt>
                <c:pt idx="629">
                  <c:v>9.3299999999999994E-2</c:v>
                </c:pt>
                <c:pt idx="630">
                  <c:v>0.2</c:v>
                </c:pt>
                <c:pt idx="631">
                  <c:v>0.1041</c:v>
                </c:pt>
                <c:pt idx="632">
                  <c:v>0.23449999999999999</c:v>
                </c:pt>
                <c:pt idx="633">
                  <c:v>0.08</c:v>
                </c:pt>
                <c:pt idx="634">
                  <c:v>0.28460000000000002</c:v>
                </c:pt>
                <c:pt idx="635">
                  <c:v>0.1171</c:v>
                </c:pt>
                <c:pt idx="636">
                  <c:v>0.1046</c:v>
                </c:pt>
                <c:pt idx="637">
                  <c:v>0.14879999999999999</c:v>
                </c:pt>
                <c:pt idx="638">
                  <c:v>0.14460000000000001</c:v>
                </c:pt>
                <c:pt idx="639">
                  <c:v>0.2132</c:v>
                </c:pt>
                <c:pt idx="640">
                  <c:v>8.4400000000000003E-2</c:v>
                </c:pt>
                <c:pt idx="641">
                  <c:v>0.15740000000000001</c:v>
                </c:pt>
                <c:pt idx="642">
                  <c:v>0.11509999999999999</c:v>
                </c:pt>
                <c:pt idx="643">
                  <c:v>0.1042</c:v>
                </c:pt>
                <c:pt idx="644">
                  <c:v>0.18920000000000001</c:v>
                </c:pt>
                <c:pt idx="645">
                  <c:v>0.39510000000000001</c:v>
                </c:pt>
                <c:pt idx="646">
                  <c:v>0.25950000000000001</c:v>
                </c:pt>
                <c:pt idx="647">
                  <c:v>0.2576</c:v>
                </c:pt>
                <c:pt idx="648">
                  <c:v>9.7900000000000001E-2</c:v>
                </c:pt>
                <c:pt idx="649">
                  <c:v>0.1152</c:v>
                </c:pt>
                <c:pt idx="650">
                  <c:v>8.5599999999999996E-2</c:v>
                </c:pt>
                <c:pt idx="651">
                  <c:v>0.2394</c:v>
                </c:pt>
                <c:pt idx="652">
                  <c:v>0.1366</c:v>
                </c:pt>
                <c:pt idx="653">
                  <c:v>0.1197</c:v>
                </c:pt>
                <c:pt idx="654">
                  <c:v>0.15840000000000001</c:v>
                </c:pt>
                <c:pt idx="655">
                  <c:v>0.31879999999999997</c:v>
                </c:pt>
                <c:pt idx="656">
                  <c:v>0.129</c:v>
                </c:pt>
                <c:pt idx="657">
                  <c:v>0.17469999999999999</c:v>
                </c:pt>
                <c:pt idx="658">
                  <c:v>0.28710000000000002</c:v>
                </c:pt>
                <c:pt idx="659">
                  <c:v>0.2107</c:v>
                </c:pt>
                <c:pt idx="660">
                  <c:v>0.106</c:v>
                </c:pt>
                <c:pt idx="661">
                  <c:v>0.1792</c:v>
                </c:pt>
                <c:pt idx="662">
                  <c:v>0.20080000000000001</c:v>
                </c:pt>
                <c:pt idx="663">
                  <c:v>8.1299999999999997E-2</c:v>
                </c:pt>
                <c:pt idx="664">
                  <c:v>0.15809999999999999</c:v>
                </c:pt>
                <c:pt idx="665">
                  <c:v>0.1391</c:v>
                </c:pt>
                <c:pt idx="666">
                  <c:v>0.1237</c:v>
                </c:pt>
                <c:pt idx="667">
                  <c:v>0.21410000000000001</c:v>
                </c:pt>
                <c:pt idx="668">
                  <c:v>9.1300000000000006E-2</c:v>
                </c:pt>
                <c:pt idx="669">
                  <c:v>8.1100000000000005E-2</c:v>
                </c:pt>
                <c:pt idx="670">
                  <c:v>0.1062</c:v>
                </c:pt>
                <c:pt idx="671">
                  <c:v>0.22800000000000001</c:v>
                </c:pt>
                <c:pt idx="672">
                  <c:v>0.18959999999999999</c:v>
                </c:pt>
                <c:pt idx="673">
                  <c:v>0.15260000000000001</c:v>
                </c:pt>
                <c:pt idx="674">
                  <c:v>0.1124</c:v>
                </c:pt>
                <c:pt idx="675">
                  <c:v>0.18840000000000001</c:v>
                </c:pt>
                <c:pt idx="676">
                  <c:v>0.254</c:v>
                </c:pt>
                <c:pt idx="677">
                  <c:v>0.3327</c:v>
                </c:pt>
                <c:pt idx="678">
                  <c:v>0.19420000000000001</c:v>
                </c:pt>
                <c:pt idx="679">
                  <c:v>0.1426</c:v>
                </c:pt>
                <c:pt idx="680">
                  <c:v>0.1545</c:v>
                </c:pt>
                <c:pt idx="681">
                  <c:v>8.0600000000000005E-2</c:v>
                </c:pt>
                <c:pt idx="682">
                  <c:v>0.1973</c:v>
                </c:pt>
                <c:pt idx="683">
                  <c:v>0.1366</c:v>
                </c:pt>
                <c:pt idx="684">
                  <c:v>0.1444</c:v>
                </c:pt>
                <c:pt idx="685">
                  <c:v>0.1575</c:v>
                </c:pt>
                <c:pt idx="686">
                  <c:v>8.9200000000000002E-2</c:v>
                </c:pt>
                <c:pt idx="687">
                  <c:v>0.1696</c:v>
                </c:pt>
                <c:pt idx="688">
                  <c:v>7.4399999999999994E-2</c:v>
                </c:pt>
                <c:pt idx="689">
                  <c:v>0.13170000000000001</c:v>
                </c:pt>
                <c:pt idx="690">
                  <c:v>0.182</c:v>
                </c:pt>
                <c:pt idx="691">
                  <c:v>0.30109999999999998</c:v>
                </c:pt>
                <c:pt idx="692">
                  <c:v>0.1714</c:v>
                </c:pt>
                <c:pt idx="693">
                  <c:v>0.35909999999999997</c:v>
                </c:pt>
                <c:pt idx="694">
                  <c:v>0.1263</c:v>
                </c:pt>
                <c:pt idx="695">
                  <c:v>0.247</c:v>
                </c:pt>
                <c:pt idx="696">
                  <c:v>0.25169999999999998</c:v>
                </c:pt>
                <c:pt idx="697">
                  <c:v>0.15840000000000001</c:v>
                </c:pt>
                <c:pt idx="698">
                  <c:v>0.20899999999999999</c:v>
                </c:pt>
                <c:pt idx="699">
                  <c:v>0.1905</c:v>
                </c:pt>
                <c:pt idx="700">
                  <c:v>0.2097</c:v>
                </c:pt>
                <c:pt idx="701">
                  <c:v>0.1033</c:v>
                </c:pt>
                <c:pt idx="702">
                  <c:v>0.12280000000000001</c:v>
                </c:pt>
                <c:pt idx="703">
                  <c:v>0.1444</c:v>
                </c:pt>
                <c:pt idx="704">
                  <c:v>0.17019999999999999</c:v>
                </c:pt>
                <c:pt idx="705">
                  <c:v>0.1419</c:v>
                </c:pt>
                <c:pt idx="706">
                  <c:v>0.14369999999999999</c:v>
                </c:pt>
                <c:pt idx="707">
                  <c:v>0.15670000000000001</c:v>
                </c:pt>
                <c:pt idx="708">
                  <c:v>0.16239999999999999</c:v>
                </c:pt>
                <c:pt idx="709">
                  <c:v>0.17499999999999999</c:v>
                </c:pt>
                <c:pt idx="710">
                  <c:v>0.1016</c:v>
                </c:pt>
                <c:pt idx="711">
                  <c:v>0.1394</c:v>
                </c:pt>
                <c:pt idx="712">
                  <c:v>0.11360000000000001</c:v>
                </c:pt>
                <c:pt idx="713">
                  <c:v>0.29780000000000001</c:v>
                </c:pt>
                <c:pt idx="714">
                  <c:v>0.13070000000000001</c:v>
                </c:pt>
                <c:pt idx="715">
                  <c:v>0.1946</c:v>
                </c:pt>
                <c:pt idx="716">
                  <c:v>0.10630000000000001</c:v>
                </c:pt>
                <c:pt idx="717">
                  <c:v>0.14319999999999999</c:v>
                </c:pt>
                <c:pt idx="718">
                  <c:v>0.23150000000000001</c:v>
                </c:pt>
                <c:pt idx="719">
                  <c:v>0.26979999999999998</c:v>
                </c:pt>
                <c:pt idx="720">
                  <c:v>0.216</c:v>
                </c:pt>
                <c:pt idx="721">
                  <c:v>0.33929999999999999</c:v>
                </c:pt>
                <c:pt idx="722">
                  <c:v>9.1399999999999995E-2</c:v>
                </c:pt>
                <c:pt idx="723">
                  <c:v>0.25580000000000003</c:v>
                </c:pt>
                <c:pt idx="724">
                  <c:v>0.1071</c:v>
                </c:pt>
                <c:pt idx="725">
                  <c:v>0.1053</c:v>
                </c:pt>
                <c:pt idx="726">
                  <c:v>0.25330000000000003</c:v>
                </c:pt>
                <c:pt idx="727">
                  <c:v>0.12670000000000001</c:v>
                </c:pt>
                <c:pt idx="728">
                  <c:v>9.4399999999999998E-2</c:v>
                </c:pt>
                <c:pt idx="729">
                  <c:v>0.35089999999999999</c:v>
                </c:pt>
                <c:pt idx="730">
                  <c:v>0.112</c:v>
                </c:pt>
                <c:pt idx="731">
                  <c:v>0.17449999999999999</c:v>
                </c:pt>
                <c:pt idx="732">
                  <c:v>0.11260000000000001</c:v>
                </c:pt>
                <c:pt idx="733">
                  <c:v>0.18820000000000001</c:v>
                </c:pt>
                <c:pt idx="734">
                  <c:v>0.1069</c:v>
                </c:pt>
                <c:pt idx="735">
                  <c:v>0.161</c:v>
                </c:pt>
                <c:pt idx="736">
                  <c:v>9.74E-2</c:v>
                </c:pt>
                <c:pt idx="737">
                  <c:v>0.1419</c:v>
                </c:pt>
                <c:pt idx="738">
                  <c:v>0.15290000000000001</c:v>
                </c:pt>
                <c:pt idx="739">
                  <c:v>9.5699999999999993E-2</c:v>
                </c:pt>
                <c:pt idx="740">
                  <c:v>7.6999999999999999E-2</c:v>
                </c:pt>
                <c:pt idx="741">
                  <c:v>0.17119999999999999</c:v>
                </c:pt>
                <c:pt idx="742">
                  <c:v>0.218</c:v>
                </c:pt>
                <c:pt idx="743">
                  <c:v>0.1545</c:v>
                </c:pt>
                <c:pt idx="744">
                  <c:v>0.17249999999999999</c:v>
                </c:pt>
                <c:pt idx="745">
                  <c:v>0.18590000000000001</c:v>
                </c:pt>
                <c:pt idx="746">
                  <c:v>0.10639999999999999</c:v>
                </c:pt>
                <c:pt idx="747">
                  <c:v>0.1734</c:v>
                </c:pt>
                <c:pt idx="748">
                  <c:v>0.25559999999999999</c:v>
                </c:pt>
                <c:pt idx="749">
                  <c:v>0.23680000000000001</c:v>
                </c:pt>
                <c:pt idx="750">
                  <c:v>0.12429999999999999</c:v>
                </c:pt>
                <c:pt idx="751">
                  <c:v>8.7499999999999994E-2</c:v>
                </c:pt>
                <c:pt idx="752">
                  <c:v>0.15409999999999999</c:v>
                </c:pt>
                <c:pt idx="753">
                  <c:v>0.11260000000000001</c:v>
                </c:pt>
                <c:pt idx="754">
                  <c:v>0.1167</c:v>
                </c:pt>
                <c:pt idx="755">
                  <c:v>0.19900000000000001</c:v>
                </c:pt>
                <c:pt idx="756">
                  <c:v>0.2445</c:v>
                </c:pt>
                <c:pt idx="757">
                  <c:v>0.2079</c:v>
                </c:pt>
                <c:pt idx="758">
                  <c:v>8.09E-2</c:v>
                </c:pt>
                <c:pt idx="759">
                  <c:v>7.6100000000000001E-2</c:v>
                </c:pt>
                <c:pt idx="760">
                  <c:v>0.10929999999999999</c:v>
                </c:pt>
                <c:pt idx="761">
                  <c:v>0.14149999999999999</c:v>
                </c:pt>
                <c:pt idx="762">
                  <c:v>0.16520000000000001</c:v>
                </c:pt>
                <c:pt idx="763">
                  <c:v>0.26900000000000002</c:v>
                </c:pt>
                <c:pt idx="764">
                  <c:v>9.8400000000000001E-2</c:v>
                </c:pt>
                <c:pt idx="765">
                  <c:v>0.1123</c:v>
                </c:pt>
                <c:pt idx="766">
                  <c:v>0.1628</c:v>
                </c:pt>
                <c:pt idx="767">
                  <c:v>0.15010000000000001</c:v>
                </c:pt>
                <c:pt idx="768">
                  <c:v>0.14860000000000001</c:v>
                </c:pt>
                <c:pt idx="769">
                  <c:v>0.1162</c:v>
                </c:pt>
                <c:pt idx="770">
                  <c:v>0.2278</c:v>
                </c:pt>
                <c:pt idx="771">
                  <c:v>9.3200000000000005E-2</c:v>
                </c:pt>
                <c:pt idx="772">
                  <c:v>0.30959999999999999</c:v>
                </c:pt>
                <c:pt idx="773">
                  <c:v>0.13159999999999999</c:v>
                </c:pt>
                <c:pt idx="774">
                  <c:v>7.4499999999999997E-2</c:v>
                </c:pt>
                <c:pt idx="775">
                  <c:v>0.12139999999999999</c:v>
                </c:pt>
                <c:pt idx="776">
                  <c:v>0.1094</c:v>
                </c:pt>
                <c:pt idx="777">
                  <c:v>0.1062</c:v>
                </c:pt>
                <c:pt idx="778">
                  <c:v>0.2029</c:v>
                </c:pt>
                <c:pt idx="779">
                  <c:v>0.2097</c:v>
                </c:pt>
                <c:pt idx="780">
                  <c:v>0.1045</c:v>
                </c:pt>
                <c:pt idx="781">
                  <c:v>0.1147</c:v>
                </c:pt>
                <c:pt idx="782">
                  <c:v>0.10440000000000001</c:v>
                </c:pt>
                <c:pt idx="783">
                  <c:v>9.7799999999999998E-2</c:v>
                </c:pt>
                <c:pt idx="784">
                  <c:v>0.15570000000000001</c:v>
                </c:pt>
                <c:pt idx="785">
                  <c:v>8.0600000000000005E-2</c:v>
                </c:pt>
                <c:pt idx="786">
                  <c:v>9.1800000000000007E-2</c:v>
                </c:pt>
                <c:pt idx="787">
                  <c:v>0.39760000000000001</c:v>
                </c:pt>
                <c:pt idx="788">
                  <c:v>0.14829999999999999</c:v>
                </c:pt>
                <c:pt idx="789">
                  <c:v>0.30919999999999997</c:v>
                </c:pt>
                <c:pt idx="790">
                  <c:v>7.3899999999999993E-2</c:v>
                </c:pt>
                <c:pt idx="791">
                  <c:v>0.15770000000000001</c:v>
                </c:pt>
                <c:pt idx="792">
                  <c:v>0.11700000000000001</c:v>
                </c:pt>
                <c:pt idx="793">
                  <c:v>0.12470000000000001</c:v>
                </c:pt>
                <c:pt idx="794">
                  <c:v>0.15479999999999999</c:v>
                </c:pt>
                <c:pt idx="795">
                  <c:v>0.17280000000000001</c:v>
                </c:pt>
                <c:pt idx="796">
                  <c:v>0.24249999999999999</c:v>
                </c:pt>
                <c:pt idx="797">
                  <c:v>9.1999999999999998E-2</c:v>
                </c:pt>
                <c:pt idx="798">
                  <c:v>0.1709</c:v>
                </c:pt>
                <c:pt idx="799">
                  <c:v>0.2054</c:v>
                </c:pt>
                <c:pt idx="800">
                  <c:v>0.30430000000000001</c:v>
                </c:pt>
                <c:pt idx="801">
                  <c:v>0.1177</c:v>
                </c:pt>
                <c:pt idx="802">
                  <c:v>7.3099999999999998E-2</c:v>
                </c:pt>
                <c:pt idx="803">
                  <c:v>0.2041</c:v>
                </c:pt>
                <c:pt idx="804">
                  <c:v>0.11700000000000001</c:v>
                </c:pt>
                <c:pt idx="805">
                  <c:v>0.33429999999999999</c:v>
                </c:pt>
                <c:pt idx="806">
                  <c:v>0.20469999999999999</c:v>
                </c:pt>
                <c:pt idx="807">
                  <c:v>0.10780000000000001</c:v>
                </c:pt>
                <c:pt idx="808">
                  <c:v>0.14979999999999999</c:v>
                </c:pt>
                <c:pt idx="809">
                  <c:v>0.1333</c:v>
                </c:pt>
                <c:pt idx="810">
                  <c:v>7.4399999999999994E-2</c:v>
                </c:pt>
                <c:pt idx="811">
                  <c:v>0.3382</c:v>
                </c:pt>
                <c:pt idx="812">
                  <c:v>0.1323</c:v>
                </c:pt>
                <c:pt idx="813">
                  <c:v>8.6999999999999994E-2</c:v>
                </c:pt>
                <c:pt idx="814">
                  <c:v>0.17050000000000001</c:v>
                </c:pt>
                <c:pt idx="815">
                  <c:v>9.2600000000000002E-2</c:v>
                </c:pt>
                <c:pt idx="816">
                  <c:v>0.2492</c:v>
                </c:pt>
                <c:pt idx="817">
                  <c:v>0.20880000000000001</c:v>
                </c:pt>
                <c:pt idx="818">
                  <c:v>0.1038</c:v>
                </c:pt>
                <c:pt idx="819">
                  <c:v>0.22650000000000001</c:v>
                </c:pt>
                <c:pt idx="820">
                  <c:v>0.1993</c:v>
                </c:pt>
                <c:pt idx="821">
                  <c:v>0.11210000000000001</c:v>
                </c:pt>
                <c:pt idx="822">
                  <c:v>0.1996</c:v>
                </c:pt>
                <c:pt idx="823">
                  <c:v>0.14380000000000001</c:v>
                </c:pt>
                <c:pt idx="824">
                  <c:v>0.1195</c:v>
                </c:pt>
                <c:pt idx="825">
                  <c:v>0.12429999999999999</c:v>
                </c:pt>
                <c:pt idx="826">
                  <c:v>0.18229999999999999</c:v>
                </c:pt>
                <c:pt idx="827">
                  <c:v>0.20480000000000001</c:v>
                </c:pt>
                <c:pt idx="828">
                  <c:v>0.16339999999999999</c:v>
                </c:pt>
                <c:pt idx="829">
                  <c:v>0.23760000000000001</c:v>
                </c:pt>
                <c:pt idx="830">
                  <c:v>0.13059999999999999</c:v>
                </c:pt>
                <c:pt idx="831">
                  <c:v>0.15870000000000001</c:v>
                </c:pt>
                <c:pt idx="832">
                  <c:v>8.8400000000000006E-2</c:v>
                </c:pt>
                <c:pt idx="833">
                  <c:v>0.16789999999999999</c:v>
                </c:pt>
                <c:pt idx="834">
                  <c:v>0.12590000000000001</c:v>
                </c:pt>
                <c:pt idx="835">
                  <c:v>0.20899999999999999</c:v>
                </c:pt>
                <c:pt idx="836">
                  <c:v>8.2500000000000004E-2</c:v>
                </c:pt>
                <c:pt idx="837">
                  <c:v>0.14360000000000001</c:v>
                </c:pt>
                <c:pt idx="838">
                  <c:v>0.1721</c:v>
                </c:pt>
                <c:pt idx="839">
                  <c:v>0.14119999999999999</c:v>
                </c:pt>
                <c:pt idx="840">
                  <c:v>0.14749999999999999</c:v>
                </c:pt>
                <c:pt idx="841">
                  <c:v>0.1694</c:v>
                </c:pt>
                <c:pt idx="842">
                  <c:v>9.0999999999999998E-2</c:v>
                </c:pt>
                <c:pt idx="843">
                  <c:v>0.1406</c:v>
                </c:pt>
                <c:pt idx="844">
                  <c:v>0.2112</c:v>
                </c:pt>
                <c:pt idx="845">
                  <c:v>9.2499999999999999E-2</c:v>
                </c:pt>
                <c:pt idx="846">
                  <c:v>0.11020000000000001</c:v>
                </c:pt>
                <c:pt idx="847">
                  <c:v>8.3199999999999996E-2</c:v>
                </c:pt>
                <c:pt idx="848">
                  <c:v>0.1482</c:v>
                </c:pt>
                <c:pt idx="849">
                  <c:v>8.9899999999999994E-2</c:v>
                </c:pt>
                <c:pt idx="850">
                  <c:v>9.2499999999999999E-2</c:v>
                </c:pt>
                <c:pt idx="851">
                  <c:v>0.32940000000000003</c:v>
                </c:pt>
                <c:pt idx="852">
                  <c:v>0.1333</c:v>
                </c:pt>
                <c:pt idx="853">
                  <c:v>0.15040000000000001</c:v>
                </c:pt>
                <c:pt idx="854">
                  <c:v>0.25700000000000001</c:v>
                </c:pt>
                <c:pt idx="855">
                  <c:v>8.3000000000000004E-2</c:v>
                </c:pt>
                <c:pt idx="856">
                  <c:v>0.27660000000000001</c:v>
                </c:pt>
                <c:pt idx="857">
                  <c:v>8.3799999999999999E-2</c:v>
                </c:pt>
                <c:pt idx="858">
                  <c:v>0.15190000000000001</c:v>
                </c:pt>
                <c:pt idx="859">
                  <c:v>0.1075</c:v>
                </c:pt>
                <c:pt idx="860">
                  <c:v>0.17510000000000001</c:v>
                </c:pt>
                <c:pt idx="861">
                  <c:v>0.1852</c:v>
                </c:pt>
                <c:pt idx="862">
                  <c:v>0.18340000000000001</c:v>
                </c:pt>
                <c:pt idx="863">
                  <c:v>0.2072</c:v>
                </c:pt>
                <c:pt idx="864">
                  <c:v>0.1996</c:v>
                </c:pt>
                <c:pt idx="865">
                  <c:v>0.21740000000000001</c:v>
                </c:pt>
                <c:pt idx="866">
                  <c:v>8.5900000000000004E-2</c:v>
                </c:pt>
                <c:pt idx="867">
                  <c:v>8.6900000000000005E-2</c:v>
                </c:pt>
                <c:pt idx="868">
                  <c:v>0.34050000000000002</c:v>
                </c:pt>
                <c:pt idx="869">
                  <c:v>9.3399999999999997E-2</c:v>
                </c:pt>
                <c:pt idx="870">
                  <c:v>0.19020000000000001</c:v>
                </c:pt>
                <c:pt idx="871">
                  <c:v>0.16120000000000001</c:v>
                </c:pt>
                <c:pt idx="872">
                  <c:v>0.2445</c:v>
                </c:pt>
                <c:pt idx="873">
                  <c:v>0.1729</c:v>
                </c:pt>
                <c:pt idx="874">
                  <c:v>0.1575</c:v>
                </c:pt>
                <c:pt idx="875">
                  <c:v>0.1071</c:v>
                </c:pt>
                <c:pt idx="876">
                  <c:v>0.17810000000000001</c:v>
                </c:pt>
                <c:pt idx="877">
                  <c:v>0.11749999999999999</c:v>
                </c:pt>
                <c:pt idx="878">
                  <c:v>0.1168</c:v>
                </c:pt>
                <c:pt idx="879">
                  <c:v>9.6600000000000005E-2</c:v>
                </c:pt>
                <c:pt idx="880">
                  <c:v>9.7600000000000006E-2</c:v>
                </c:pt>
                <c:pt idx="881">
                  <c:v>0.1711</c:v>
                </c:pt>
                <c:pt idx="882">
                  <c:v>8.8900000000000007E-2</c:v>
                </c:pt>
                <c:pt idx="883">
                  <c:v>0.2477</c:v>
                </c:pt>
                <c:pt idx="884">
                  <c:v>8.7099999999999997E-2</c:v>
                </c:pt>
                <c:pt idx="885">
                  <c:v>0.2581</c:v>
                </c:pt>
                <c:pt idx="886">
                  <c:v>0.3982</c:v>
                </c:pt>
                <c:pt idx="887">
                  <c:v>0.2051</c:v>
                </c:pt>
                <c:pt idx="888">
                  <c:v>0.11310000000000001</c:v>
                </c:pt>
                <c:pt idx="889">
                  <c:v>0.25580000000000003</c:v>
                </c:pt>
                <c:pt idx="890">
                  <c:v>0.17480000000000001</c:v>
                </c:pt>
                <c:pt idx="891">
                  <c:v>0.13339999999999999</c:v>
                </c:pt>
                <c:pt idx="892">
                  <c:v>0.21079999999999999</c:v>
                </c:pt>
                <c:pt idx="893">
                  <c:v>0.1172</c:v>
                </c:pt>
                <c:pt idx="894">
                  <c:v>8.3599999999999994E-2</c:v>
                </c:pt>
                <c:pt idx="895">
                  <c:v>0.11840000000000001</c:v>
                </c:pt>
                <c:pt idx="896">
                  <c:v>0.11849999999999999</c:v>
                </c:pt>
                <c:pt idx="897">
                  <c:v>0.28699999999999998</c:v>
                </c:pt>
                <c:pt idx="898">
                  <c:v>0.11990000000000001</c:v>
                </c:pt>
                <c:pt idx="899">
                  <c:v>0.104</c:v>
                </c:pt>
                <c:pt idx="900">
                  <c:v>0.15559999999999999</c:v>
                </c:pt>
                <c:pt idx="901">
                  <c:v>0.2722</c:v>
                </c:pt>
                <c:pt idx="902">
                  <c:v>9.2399999999999996E-2</c:v>
                </c:pt>
                <c:pt idx="903">
                  <c:v>0.13819999999999999</c:v>
                </c:pt>
                <c:pt idx="904">
                  <c:v>0.1163</c:v>
                </c:pt>
                <c:pt idx="905">
                  <c:v>0.20369999999999999</c:v>
                </c:pt>
                <c:pt idx="906">
                  <c:v>0.10100000000000001</c:v>
                </c:pt>
                <c:pt idx="907">
                  <c:v>8.6499999999999994E-2</c:v>
                </c:pt>
                <c:pt idx="908">
                  <c:v>0.33169999999999999</c:v>
                </c:pt>
                <c:pt idx="909">
                  <c:v>0.17419999999999999</c:v>
                </c:pt>
                <c:pt idx="910">
                  <c:v>0.21579999999999999</c:v>
                </c:pt>
                <c:pt idx="911">
                  <c:v>0.1661</c:v>
                </c:pt>
                <c:pt idx="912">
                  <c:v>0.14710000000000001</c:v>
                </c:pt>
                <c:pt idx="913">
                  <c:v>0.13400000000000001</c:v>
                </c:pt>
                <c:pt idx="914">
                  <c:v>0.12959999999999999</c:v>
                </c:pt>
                <c:pt idx="915">
                  <c:v>0.24790000000000001</c:v>
                </c:pt>
                <c:pt idx="916">
                  <c:v>0.14829999999999999</c:v>
                </c:pt>
                <c:pt idx="917">
                  <c:v>7.8299999999999995E-2</c:v>
                </c:pt>
                <c:pt idx="918">
                  <c:v>0.1681</c:v>
                </c:pt>
                <c:pt idx="919">
                  <c:v>0.1067</c:v>
                </c:pt>
                <c:pt idx="920">
                  <c:v>0.21329999999999999</c:v>
                </c:pt>
                <c:pt idx="921">
                  <c:v>0.1779</c:v>
                </c:pt>
                <c:pt idx="922">
                  <c:v>0.2</c:v>
                </c:pt>
                <c:pt idx="923">
                  <c:v>0.1996</c:v>
                </c:pt>
                <c:pt idx="924">
                  <c:v>0.13600000000000001</c:v>
                </c:pt>
                <c:pt idx="925">
                  <c:v>0.1973</c:v>
                </c:pt>
                <c:pt idx="926">
                  <c:v>0.2016</c:v>
                </c:pt>
                <c:pt idx="927">
                  <c:v>0.13950000000000001</c:v>
                </c:pt>
                <c:pt idx="928">
                  <c:v>0.1409</c:v>
                </c:pt>
                <c:pt idx="929">
                  <c:v>0.15670000000000001</c:v>
                </c:pt>
                <c:pt idx="930">
                  <c:v>0.18940000000000001</c:v>
                </c:pt>
                <c:pt idx="931">
                  <c:v>9.4100000000000003E-2</c:v>
                </c:pt>
                <c:pt idx="932">
                  <c:v>0.12429999999999999</c:v>
                </c:pt>
                <c:pt idx="933">
                  <c:v>0.20699999999999999</c:v>
                </c:pt>
                <c:pt idx="934">
                  <c:v>0.1169</c:v>
                </c:pt>
                <c:pt idx="935">
                  <c:v>0.20039999999999999</c:v>
                </c:pt>
                <c:pt idx="936">
                  <c:v>0.1191</c:v>
                </c:pt>
                <c:pt idx="937">
                  <c:v>0.1457</c:v>
                </c:pt>
                <c:pt idx="938">
                  <c:v>0.1043</c:v>
                </c:pt>
                <c:pt idx="939">
                  <c:v>8.9099999999999999E-2</c:v>
                </c:pt>
                <c:pt idx="940">
                  <c:v>0.1236</c:v>
                </c:pt>
                <c:pt idx="941">
                  <c:v>8.6699999999999999E-2</c:v>
                </c:pt>
                <c:pt idx="942">
                  <c:v>8.8800000000000004E-2</c:v>
                </c:pt>
                <c:pt idx="943">
                  <c:v>9.7799999999999998E-2</c:v>
                </c:pt>
                <c:pt idx="944">
                  <c:v>0.13519999999999999</c:v>
                </c:pt>
                <c:pt idx="945">
                  <c:v>7.2800000000000004E-2</c:v>
                </c:pt>
                <c:pt idx="946">
                  <c:v>0.1774</c:v>
                </c:pt>
                <c:pt idx="947">
                  <c:v>9.1499999999999998E-2</c:v>
                </c:pt>
                <c:pt idx="948">
                  <c:v>0.189</c:v>
                </c:pt>
                <c:pt idx="949">
                  <c:v>0.14729999999999999</c:v>
                </c:pt>
                <c:pt idx="950">
                  <c:v>0.1002</c:v>
                </c:pt>
                <c:pt idx="951">
                  <c:v>0.13900000000000001</c:v>
                </c:pt>
                <c:pt idx="952">
                  <c:v>0.2097</c:v>
                </c:pt>
                <c:pt idx="953">
                  <c:v>0.32540000000000002</c:v>
                </c:pt>
                <c:pt idx="954">
                  <c:v>0.1143</c:v>
                </c:pt>
                <c:pt idx="955">
                  <c:v>0.1764</c:v>
                </c:pt>
                <c:pt idx="956">
                  <c:v>0.14749999999999999</c:v>
                </c:pt>
                <c:pt idx="957">
                  <c:v>0.1855</c:v>
                </c:pt>
                <c:pt idx="958">
                  <c:v>0.16839999999999999</c:v>
                </c:pt>
                <c:pt idx="959">
                  <c:v>0.10780000000000001</c:v>
                </c:pt>
                <c:pt idx="960">
                  <c:v>0.16550000000000001</c:v>
                </c:pt>
                <c:pt idx="961">
                  <c:v>0.21870000000000001</c:v>
                </c:pt>
                <c:pt idx="962">
                  <c:v>0.12130000000000001</c:v>
                </c:pt>
                <c:pt idx="963">
                  <c:v>0.32450000000000001</c:v>
                </c:pt>
                <c:pt idx="964">
                  <c:v>0.1016</c:v>
                </c:pt>
                <c:pt idx="965">
                  <c:v>0.13930000000000001</c:v>
                </c:pt>
                <c:pt idx="966">
                  <c:v>8.8499999999999995E-2</c:v>
                </c:pt>
                <c:pt idx="967">
                  <c:v>0.1265</c:v>
                </c:pt>
                <c:pt idx="968">
                  <c:v>0.15939999999999999</c:v>
                </c:pt>
                <c:pt idx="969">
                  <c:v>0.13869999999999999</c:v>
                </c:pt>
                <c:pt idx="970">
                  <c:v>0.1653</c:v>
                </c:pt>
                <c:pt idx="971">
                  <c:v>0.1646</c:v>
                </c:pt>
                <c:pt idx="972">
                  <c:v>0.1055</c:v>
                </c:pt>
                <c:pt idx="973">
                  <c:v>0.1082</c:v>
                </c:pt>
                <c:pt idx="974">
                  <c:v>0.1321</c:v>
                </c:pt>
                <c:pt idx="975">
                  <c:v>8.4900000000000003E-2</c:v>
                </c:pt>
                <c:pt idx="976">
                  <c:v>0.1837</c:v>
                </c:pt>
                <c:pt idx="977">
                  <c:v>8.7800000000000003E-2</c:v>
                </c:pt>
                <c:pt idx="978">
                  <c:v>0.1671</c:v>
                </c:pt>
                <c:pt idx="979">
                  <c:v>7.85E-2</c:v>
                </c:pt>
                <c:pt idx="980">
                  <c:v>0.14530000000000001</c:v>
                </c:pt>
                <c:pt idx="981">
                  <c:v>9.4E-2</c:v>
                </c:pt>
                <c:pt idx="982">
                  <c:v>0.22570000000000001</c:v>
                </c:pt>
                <c:pt idx="983">
                  <c:v>0.13370000000000001</c:v>
                </c:pt>
                <c:pt idx="984">
                  <c:v>0.1157</c:v>
                </c:pt>
                <c:pt idx="985">
                  <c:v>0.17549999999999999</c:v>
                </c:pt>
                <c:pt idx="986">
                  <c:v>0.1346</c:v>
                </c:pt>
                <c:pt idx="987">
                  <c:v>0.18859999999999999</c:v>
                </c:pt>
                <c:pt idx="988">
                  <c:v>0.10539999999999999</c:v>
                </c:pt>
                <c:pt idx="989">
                  <c:v>7.1300000000000002E-2</c:v>
                </c:pt>
                <c:pt idx="990">
                  <c:v>0.1973</c:v>
                </c:pt>
                <c:pt idx="991">
                  <c:v>9.0300000000000005E-2</c:v>
                </c:pt>
                <c:pt idx="992">
                  <c:v>0.1203</c:v>
                </c:pt>
                <c:pt idx="993">
                  <c:v>9.5100000000000004E-2</c:v>
                </c:pt>
                <c:pt idx="994">
                  <c:v>0.1492</c:v>
                </c:pt>
                <c:pt idx="995">
                  <c:v>0.1961</c:v>
                </c:pt>
                <c:pt idx="996">
                  <c:v>0.1459</c:v>
                </c:pt>
                <c:pt idx="997">
                  <c:v>0.13350000000000001</c:v>
                </c:pt>
                <c:pt idx="998">
                  <c:v>0.112</c:v>
                </c:pt>
                <c:pt idx="999">
                  <c:v>7.8100000000000003E-2</c:v>
                </c:pt>
                <c:pt idx="1000">
                  <c:v>0.16339999999999999</c:v>
                </c:pt>
                <c:pt idx="1001">
                  <c:v>7.0099999999999996E-2</c:v>
                </c:pt>
                <c:pt idx="1002">
                  <c:v>0.1172</c:v>
                </c:pt>
                <c:pt idx="1003">
                  <c:v>0.1817</c:v>
                </c:pt>
                <c:pt idx="1004">
                  <c:v>0.1227</c:v>
                </c:pt>
                <c:pt idx="1005">
                  <c:v>8.7099999999999997E-2</c:v>
                </c:pt>
                <c:pt idx="1006">
                  <c:v>7.6300000000000007E-2</c:v>
                </c:pt>
                <c:pt idx="1007">
                  <c:v>0.1759</c:v>
                </c:pt>
                <c:pt idx="1008">
                  <c:v>0.28039999999999998</c:v>
                </c:pt>
                <c:pt idx="1009">
                  <c:v>0.1104</c:v>
                </c:pt>
                <c:pt idx="1010">
                  <c:v>0.18779999999999999</c:v>
                </c:pt>
                <c:pt idx="1011">
                  <c:v>0.20480000000000001</c:v>
                </c:pt>
                <c:pt idx="1012">
                  <c:v>9.1300000000000006E-2</c:v>
                </c:pt>
                <c:pt idx="1013">
                  <c:v>0.16309999999999999</c:v>
                </c:pt>
                <c:pt idx="1014">
                  <c:v>0.2737</c:v>
                </c:pt>
                <c:pt idx="1015">
                  <c:v>0.13009999999999999</c:v>
                </c:pt>
                <c:pt idx="1016">
                  <c:v>0.13189999999999999</c:v>
                </c:pt>
                <c:pt idx="1017">
                  <c:v>0.12959999999999999</c:v>
                </c:pt>
                <c:pt idx="1018">
                  <c:v>8.8800000000000004E-2</c:v>
                </c:pt>
                <c:pt idx="1019">
                  <c:v>0.13059999999999999</c:v>
                </c:pt>
                <c:pt idx="1020">
                  <c:v>0.19009999999999999</c:v>
                </c:pt>
                <c:pt idx="1021">
                  <c:v>0.1133</c:v>
                </c:pt>
                <c:pt idx="1022">
                  <c:v>0.17810000000000001</c:v>
                </c:pt>
                <c:pt idx="1023">
                  <c:v>9.3899999999999997E-2</c:v>
                </c:pt>
                <c:pt idx="1024">
                  <c:v>0.32119999999999999</c:v>
                </c:pt>
                <c:pt idx="1025">
                  <c:v>0.22120000000000001</c:v>
                </c:pt>
                <c:pt idx="1026">
                  <c:v>0.10680000000000001</c:v>
                </c:pt>
                <c:pt idx="1027">
                  <c:v>0.1416</c:v>
                </c:pt>
                <c:pt idx="1028">
                  <c:v>0.154</c:v>
                </c:pt>
                <c:pt idx="1029">
                  <c:v>0.16700000000000001</c:v>
                </c:pt>
                <c:pt idx="1030">
                  <c:v>0.1008</c:v>
                </c:pt>
                <c:pt idx="1031">
                  <c:v>0.14749999999999999</c:v>
                </c:pt>
                <c:pt idx="1032">
                  <c:v>8.3099999999999993E-2</c:v>
                </c:pt>
                <c:pt idx="1033">
                  <c:v>0.13250000000000001</c:v>
                </c:pt>
                <c:pt idx="1034">
                  <c:v>9.2100000000000001E-2</c:v>
                </c:pt>
                <c:pt idx="1035">
                  <c:v>9.1899999999999996E-2</c:v>
                </c:pt>
                <c:pt idx="1036">
                  <c:v>0.1096</c:v>
                </c:pt>
                <c:pt idx="1037">
                  <c:v>0.12970000000000001</c:v>
                </c:pt>
                <c:pt idx="1038">
                  <c:v>0.1744</c:v>
                </c:pt>
                <c:pt idx="1039">
                  <c:v>9.6600000000000005E-2</c:v>
                </c:pt>
                <c:pt idx="1040">
                  <c:v>7.9500000000000001E-2</c:v>
                </c:pt>
                <c:pt idx="1041">
                  <c:v>0.15859999999999999</c:v>
                </c:pt>
                <c:pt idx="1042">
                  <c:v>0.15459999999999999</c:v>
                </c:pt>
                <c:pt idx="1043">
                  <c:v>0.1245</c:v>
                </c:pt>
                <c:pt idx="1044">
                  <c:v>0.11990000000000001</c:v>
                </c:pt>
                <c:pt idx="1045">
                  <c:v>0.1053</c:v>
                </c:pt>
                <c:pt idx="1046">
                  <c:v>0.16350000000000001</c:v>
                </c:pt>
                <c:pt idx="1047">
                  <c:v>8.4400000000000003E-2</c:v>
                </c:pt>
                <c:pt idx="1048">
                  <c:v>0.1197</c:v>
                </c:pt>
                <c:pt idx="1049">
                  <c:v>8.8900000000000007E-2</c:v>
                </c:pt>
                <c:pt idx="1050">
                  <c:v>0.17419999999999999</c:v>
                </c:pt>
                <c:pt idx="1051">
                  <c:v>0.17100000000000001</c:v>
                </c:pt>
                <c:pt idx="1052">
                  <c:v>0.1769</c:v>
                </c:pt>
                <c:pt idx="1053">
                  <c:v>7.5700000000000003E-2</c:v>
                </c:pt>
                <c:pt idx="1054">
                  <c:v>0.15770000000000001</c:v>
                </c:pt>
                <c:pt idx="1055">
                  <c:v>0.28870000000000001</c:v>
                </c:pt>
                <c:pt idx="1056">
                  <c:v>0.1137</c:v>
                </c:pt>
                <c:pt idx="1057">
                  <c:v>8.7499999999999994E-2</c:v>
                </c:pt>
                <c:pt idx="1058">
                  <c:v>0.1048</c:v>
                </c:pt>
                <c:pt idx="1059">
                  <c:v>0.27729999999999999</c:v>
                </c:pt>
                <c:pt idx="1060">
                  <c:v>9.0399999999999994E-2</c:v>
                </c:pt>
                <c:pt idx="1061">
                  <c:v>0.1047</c:v>
                </c:pt>
                <c:pt idx="1062">
                  <c:v>0.13980000000000001</c:v>
                </c:pt>
                <c:pt idx="1063">
                  <c:v>0.1401</c:v>
                </c:pt>
                <c:pt idx="1064">
                  <c:v>0.156</c:v>
                </c:pt>
                <c:pt idx="1065">
                  <c:v>8.5000000000000006E-2</c:v>
                </c:pt>
                <c:pt idx="1066">
                  <c:v>9.5200000000000007E-2</c:v>
                </c:pt>
                <c:pt idx="1067">
                  <c:v>0.1195</c:v>
                </c:pt>
                <c:pt idx="1068">
                  <c:v>0.1226</c:v>
                </c:pt>
                <c:pt idx="1069">
                  <c:v>8.5099999999999995E-2</c:v>
                </c:pt>
                <c:pt idx="1070">
                  <c:v>0.11459999999999999</c:v>
                </c:pt>
                <c:pt idx="1071">
                  <c:v>7.7899999999999997E-2</c:v>
                </c:pt>
                <c:pt idx="1072">
                  <c:v>7.5999999999999998E-2</c:v>
                </c:pt>
                <c:pt idx="1073">
                  <c:v>0.16020000000000001</c:v>
                </c:pt>
                <c:pt idx="1074">
                  <c:v>0.11020000000000001</c:v>
                </c:pt>
                <c:pt idx="1075">
                  <c:v>0.1394</c:v>
                </c:pt>
                <c:pt idx="1076">
                  <c:v>0.20880000000000001</c:v>
                </c:pt>
                <c:pt idx="1077">
                  <c:v>0.10829999999999999</c:v>
                </c:pt>
                <c:pt idx="1078">
                  <c:v>0.1114</c:v>
                </c:pt>
                <c:pt idx="1079">
                  <c:v>0.1366</c:v>
                </c:pt>
                <c:pt idx="1080">
                  <c:v>9.5799999999999996E-2</c:v>
                </c:pt>
                <c:pt idx="1081">
                  <c:v>0.1706</c:v>
                </c:pt>
                <c:pt idx="1082">
                  <c:v>9.35E-2</c:v>
                </c:pt>
                <c:pt idx="1083">
                  <c:v>0.19919999999999999</c:v>
                </c:pt>
                <c:pt idx="1084">
                  <c:v>0.2409</c:v>
                </c:pt>
                <c:pt idx="1085">
                  <c:v>0.1651</c:v>
                </c:pt>
                <c:pt idx="1086">
                  <c:v>0.107</c:v>
                </c:pt>
                <c:pt idx="1087">
                  <c:v>0.1216</c:v>
                </c:pt>
                <c:pt idx="1088">
                  <c:v>8.8599999999999998E-2</c:v>
                </c:pt>
                <c:pt idx="1089">
                  <c:v>8.4699999999999998E-2</c:v>
                </c:pt>
                <c:pt idx="1090">
                  <c:v>8.4199999999999997E-2</c:v>
                </c:pt>
                <c:pt idx="1091">
                  <c:v>0.15409999999999999</c:v>
                </c:pt>
                <c:pt idx="1092">
                  <c:v>0.1804</c:v>
                </c:pt>
                <c:pt idx="1093">
                  <c:v>7.7799999999999994E-2</c:v>
                </c:pt>
                <c:pt idx="1094">
                  <c:v>0.16089999999999999</c:v>
                </c:pt>
                <c:pt idx="1095">
                  <c:v>0.11890000000000001</c:v>
                </c:pt>
                <c:pt idx="1096">
                  <c:v>0.10539999999999999</c:v>
                </c:pt>
                <c:pt idx="1097">
                  <c:v>8.3900000000000002E-2</c:v>
                </c:pt>
                <c:pt idx="1098">
                  <c:v>0.2737</c:v>
                </c:pt>
                <c:pt idx="1099">
                  <c:v>0.15559999999999999</c:v>
                </c:pt>
                <c:pt idx="1100">
                  <c:v>9.7699999999999995E-2</c:v>
                </c:pt>
                <c:pt idx="1101">
                  <c:v>0.2989</c:v>
                </c:pt>
                <c:pt idx="1102">
                  <c:v>8.09E-2</c:v>
                </c:pt>
                <c:pt idx="1103">
                  <c:v>0.14149999999999999</c:v>
                </c:pt>
                <c:pt idx="1104">
                  <c:v>0.1673</c:v>
                </c:pt>
                <c:pt idx="1105">
                  <c:v>0.13189999999999999</c:v>
                </c:pt>
                <c:pt idx="1106">
                  <c:v>0.1648</c:v>
                </c:pt>
                <c:pt idx="1107">
                  <c:v>8.6099999999999996E-2</c:v>
                </c:pt>
                <c:pt idx="1108">
                  <c:v>0.1028</c:v>
                </c:pt>
                <c:pt idx="1109">
                  <c:v>0.105</c:v>
                </c:pt>
                <c:pt idx="1110">
                  <c:v>8.3199999999999996E-2</c:v>
                </c:pt>
                <c:pt idx="1111">
                  <c:v>0.14130000000000001</c:v>
                </c:pt>
                <c:pt idx="1112">
                  <c:v>0.18279999999999999</c:v>
                </c:pt>
                <c:pt idx="1113">
                  <c:v>0.1048</c:v>
                </c:pt>
                <c:pt idx="1114">
                  <c:v>0.1101</c:v>
                </c:pt>
                <c:pt idx="1115">
                  <c:v>0.1333</c:v>
                </c:pt>
                <c:pt idx="1116">
                  <c:v>0.1201</c:v>
                </c:pt>
                <c:pt idx="1117">
                  <c:v>0.1696</c:v>
                </c:pt>
                <c:pt idx="1118">
                  <c:v>0.1482</c:v>
                </c:pt>
                <c:pt idx="1119">
                  <c:v>7.3700000000000002E-2</c:v>
                </c:pt>
                <c:pt idx="1120">
                  <c:v>0.14760000000000001</c:v>
                </c:pt>
                <c:pt idx="1121">
                  <c:v>8.4900000000000003E-2</c:v>
                </c:pt>
                <c:pt idx="1122">
                  <c:v>9.7600000000000006E-2</c:v>
                </c:pt>
                <c:pt idx="1123">
                  <c:v>0.17630000000000001</c:v>
                </c:pt>
                <c:pt idx="1124">
                  <c:v>0.18740000000000001</c:v>
                </c:pt>
                <c:pt idx="1125">
                  <c:v>0.1021</c:v>
                </c:pt>
                <c:pt idx="1126">
                  <c:v>9.3600000000000003E-2</c:v>
                </c:pt>
                <c:pt idx="1127">
                  <c:v>7.8299999999999995E-2</c:v>
                </c:pt>
                <c:pt idx="1128">
                  <c:v>0.128</c:v>
                </c:pt>
                <c:pt idx="1129">
                  <c:v>7.0900000000000005E-2</c:v>
                </c:pt>
                <c:pt idx="1130">
                  <c:v>0.16439999999999999</c:v>
                </c:pt>
                <c:pt idx="1131">
                  <c:v>8.5199999999999998E-2</c:v>
                </c:pt>
                <c:pt idx="1132">
                  <c:v>8.4699999999999998E-2</c:v>
                </c:pt>
                <c:pt idx="1133">
                  <c:v>0.13619999999999999</c:v>
                </c:pt>
                <c:pt idx="1134">
                  <c:v>9.4500000000000001E-2</c:v>
                </c:pt>
                <c:pt idx="1135">
                  <c:v>0.19189999999999999</c:v>
                </c:pt>
                <c:pt idx="1136">
                  <c:v>9.3299999999999994E-2</c:v>
                </c:pt>
                <c:pt idx="1137">
                  <c:v>0.2306</c:v>
                </c:pt>
                <c:pt idx="1138">
                  <c:v>7.8100000000000003E-2</c:v>
                </c:pt>
                <c:pt idx="1139">
                  <c:v>0.16159999999999999</c:v>
                </c:pt>
                <c:pt idx="1140">
                  <c:v>0.28849999999999998</c:v>
                </c:pt>
                <c:pt idx="1141">
                  <c:v>0.14729999999999999</c:v>
                </c:pt>
                <c:pt idx="1142">
                  <c:v>9.4600000000000004E-2</c:v>
                </c:pt>
                <c:pt idx="1143">
                  <c:v>0.10879999999999999</c:v>
                </c:pt>
                <c:pt idx="1144">
                  <c:v>0.14230000000000001</c:v>
                </c:pt>
                <c:pt idx="1145">
                  <c:v>0.15140000000000001</c:v>
                </c:pt>
                <c:pt idx="1146">
                  <c:v>0.1217</c:v>
                </c:pt>
                <c:pt idx="1147">
                  <c:v>0.1963</c:v>
                </c:pt>
                <c:pt idx="1148">
                  <c:v>9.1499999999999998E-2</c:v>
                </c:pt>
                <c:pt idx="1149">
                  <c:v>0.12989999999999999</c:v>
                </c:pt>
                <c:pt idx="1150">
                  <c:v>8.9200000000000002E-2</c:v>
                </c:pt>
                <c:pt idx="1151">
                  <c:v>8.1299999999999997E-2</c:v>
                </c:pt>
                <c:pt idx="1152">
                  <c:v>0.13370000000000001</c:v>
                </c:pt>
                <c:pt idx="1153">
                  <c:v>0.12280000000000001</c:v>
                </c:pt>
                <c:pt idx="1154">
                  <c:v>0.10349999999999999</c:v>
                </c:pt>
                <c:pt idx="1155">
                  <c:v>0.1386</c:v>
                </c:pt>
                <c:pt idx="1156">
                  <c:v>9.6699999999999994E-2</c:v>
                </c:pt>
                <c:pt idx="1157">
                  <c:v>0.15490000000000001</c:v>
                </c:pt>
                <c:pt idx="1158">
                  <c:v>0.28420000000000001</c:v>
                </c:pt>
                <c:pt idx="1159">
                  <c:v>0.25850000000000001</c:v>
                </c:pt>
                <c:pt idx="1160">
                  <c:v>0.39069999999999999</c:v>
                </c:pt>
                <c:pt idx="1161">
                  <c:v>0.16209999999999999</c:v>
                </c:pt>
                <c:pt idx="1162">
                  <c:v>0.114</c:v>
                </c:pt>
                <c:pt idx="1163">
                  <c:v>9.4600000000000004E-2</c:v>
                </c:pt>
                <c:pt idx="1164">
                  <c:v>0.14369999999999999</c:v>
                </c:pt>
                <c:pt idx="1165">
                  <c:v>0.1082</c:v>
                </c:pt>
                <c:pt idx="1166">
                  <c:v>0.1263</c:v>
                </c:pt>
                <c:pt idx="1167">
                  <c:v>0.1145</c:v>
                </c:pt>
                <c:pt idx="1168">
                  <c:v>0.11219999999999999</c:v>
                </c:pt>
                <c:pt idx="1169">
                  <c:v>0.1079</c:v>
                </c:pt>
                <c:pt idx="1170">
                  <c:v>7.4899999999999994E-2</c:v>
                </c:pt>
                <c:pt idx="1171">
                  <c:v>0.1045</c:v>
                </c:pt>
                <c:pt idx="1172">
                  <c:v>8.2699999999999996E-2</c:v>
                </c:pt>
                <c:pt idx="1173">
                  <c:v>0.19289999999999999</c:v>
                </c:pt>
                <c:pt idx="1174">
                  <c:v>0.1202</c:v>
                </c:pt>
                <c:pt idx="1175">
                  <c:v>0.111</c:v>
                </c:pt>
                <c:pt idx="1176">
                  <c:v>0.15440000000000001</c:v>
                </c:pt>
                <c:pt idx="1177">
                  <c:v>0.12820000000000001</c:v>
                </c:pt>
                <c:pt idx="1178">
                  <c:v>0.1013</c:v>
                </c:pt>
                <c:pt idx="1179">
                  <c:v>0.14680000000000001</c:v>
                </c:pt>
                <c:pt idx="1180">
                  <c:v>0.2949</c:v>
                </c:pt>
                <c:pt idx="1181">
                  <c:v>0.1239</c:v>
                </c:pt>
                <c:pt idx="1182">
                  <c:v>8.5500000000000007E-2</c:v>
                </c:pt>
                <c:pt idx="1183">
                  <c:v>0.15509999999999999</c:v>
                </c:pt>
                <c:pt idx="1184">
                  <c:v>0.23719999999999999</c:v>
                </c:pt>
                <c:pt idx="1185">
                  <c:v>0.15049999999999999</c:v>
                </c:pt>
                <c:pt idx="1186">
                  <c:v>0.15060000000000001</c:v>
                </c:pt>
                <c:pt idx="1187">
                  <c:v>0.17169999999999999</c:v>
                </c:pt>
                <c:pt idx="1188">
                  <c:v>0.13400000000000001</c:v>
                </c:pt>
                <c:pt idx="1189">
                  <c:v>0.29409999999999997</c:v>
                </c:pt>
                <c:pt idx="1190">
                  <c:v>0.11409999999999999</c:v>
                </c:pt>
                <c:pt idx="1191">
                  <c:v>8.8300000000000003E-2</c:v>
                </c:pt>
                <c:pt idx="1192">
                  <c:v>0.13900000000000001</c:v>
                </c:pt>
                <c:pt idx="1193">
                  <c:v>9.2200000000000004E-2</c:v>
                </c:pt>
                <c:pt idx="1194">
                  <c:v>0.13489999999999999</c:v>
                </c:pt>
                <c:pt idx="1195">
                  <c:v>7.2099999999999997E-2</c:v>
                </c:pt>
                <c:pt idx="1196">
                  <c:v>0.1244</c:v>
                </c:pt>
                <c:pt idx="1197">
                  <c:v>0.13239999999999999</c:v>
                </c:pt>
                <c:pt idx="1198">
                  <c:v>0.1157</c:v>
                </c:pt>
                <c:pt idx="1199">
                  <c:v>0.21490000000000001</c:v>
                </c:pt>
                <c:pt idx="1200">
                  <c:v>7.8200000000000006E-2</c:v>
                </c:pt>
                <c:pt idx="1201">
                  <c:v>0.24349999999999999</c:v>
                </c:pt>
                <c:pt idx="1202">
                  <c:v>9.8100000000000007E-2</c:v>
                </c:pt>
                <c:pt idx="1203">
                  <c:v>0.1089</c:v>
                </c:pt>
                <c:pt idx="1204">
                  <c:v>0.16370000000000001</c:v>
                </c:pt>
                <c:pt idx="1205">
                  <c:v>0.1009</c:v>
                </c:pt>
                <c:pt idx="1206">
                  <c:v>0.10680000000000001</c:v>
                </c:pt>
                <c:pt idx="1207">
                  <c:v>0.1545</c:v>
                </c:pt>
                <c:pt idx="1208">
                  <c:v>8.6300000000000002E-2</c:v>
                </c:pt>
                <c:pt idx="1209">
                  <c:v>0.17369999999999999</c:v>
                </c:pt>
                <c:pt idx="1210">
                  <c:v>9.3600000000000003E-2</c:v>
                </c:pt>
                <c:pt idx="1211">
                  <c:v>0.1353</c:v>
                </c:pt>
                <c:pt idx="1212">
                  <c:v>0.1143</c:v>
                </c:pt>
                <c:pt idx="1213">
                  <c:v>8.1900000000000001E-2</c:v>
                </c:pt>
                <c:pt idx="1214">
                  <c:v>0.1268</c:v>
                </c:pt>
                <c:pt idx="1215">
                  <c:v>9.3100000000000002E-2</c:v>
                </c:pt>
                <c:pt idx="1216">
                  <c:v>0.10489999999999999</c:v>
                </c:pt>
                <c:pt idx="1217">
                  <c:v>0.18440000000000001</c:v>
                </c:pt>
                <c:pt idx="1218">
                  <c:v>0.1186</c:v>
                </c:pt>
                <c:pt idx="1219">
                  <c:v>0.14000000000000001</c:v>
                </c:pt>
                <c:pt idx="1220">
                  <c:v>0.1762</c:v>
                </c:pt>
                <c:pt idx="1221">
                  <c:v>7.2900000000000006E-2</c:v>
                </c:pt>
                <c:pt idx="1222">
                  <c:v>0.1285</c:v>
                </c:pt>
                <c:pt idx="1223">
                  <c:v>7.9699999999999993E-2</c:v>
                </c:pt>
                <c:pt idx="1224">
                  <c:v>7.0699999999999999E-2</c:v>
                </c:pt>
                <c:pt idx="1225">
                  <c:v>0.13769999999999999</c:v>
                </c:pt>
                <c:pt idx="1226">
                  <c:v>8.77E-2</c:v>
                </c:pt>
                <c:pt idx="1227">
                  <c:v>8.3500000000000005E-2</c:v>
                </c:pt>
                <c:pt idx="1228">
                  <c:v>0.16750000000000001</c:v>
                </c:pt>
                <c:pt idx="1229">
                  <c:v>0.15579999999999999</c:v>
                </c:pt>
                <c:pt idx="1230">
                  <c:v>0.1129</c:v>
                </c:pt>
                <c:pt idx="1231">
                  <c:v>0.2291</c:v>
                </c:pt>
                <c:pt idx="1232">
                  <c:v>0.1855</c:v>
                </c:pt>
                <c:pt idx="1233">
                  <c:v>0.16259999999999999</c:v>
                </c:pt>
                <c:pt idx="1234">
                  <c:v>8.9099999999999999E-2</c:v>
                </c:pt>
                <c:pt idx="1235">
                  <c:v>0.21229999999999999</c:v>
                </c:pt>
                <c:pt idx="1236">
                  <c:v>0.14099999999999999</c:v>
                </c:pt>
                <c:pt idx="1237">
                  <c:v>0.11360000000000001</c:v>
                </c:pt>
                <c:pt idx="1238">
                  <c:v>9.3299999999999994E-2</c:v>
                </c:pt>
                <c:pt idx="1239">
                  <c:v>0.21340000000000001</c:v>
                </c:pt>
                <c:pt idx="1240">
                  <c:v>9.5799999999999996E-2</c:v>
                </c:pt>
                <c:pt idx="1241">
                  <c:v>9.7500000000000003E-2</c:v>
                </c:pt>
                <c:pt idx="1242">
                  <c:v>0.108</c:v>
                </c:pt>
                <c:pt idx="1243">
                  <c:v>0.1016</c:v>
                </c:pt>
                <c:pt idx="1244">
                  <c:v>0.14940000000000001</c:v>
                </c:pt>
                <c:pt idx="1245">
                  <c:v>0.1862</c:v>
                </c:pt>
                <c:pt idx="1246">
                  <c:v>9.9599999999999994E-2</c:v>
                </c:pt>
                <c:pt idx="1247">
                  <c:v>0.17910000000000001</c:v>
                </c:pt>
                <c:pt idx="1248">
                  <c:v>0.15340000000000001</c:v>
                </c:pt>
                <c:pt idx="1249">
                  <c:v>9.2200000000000004E-2</c:v>
                </c:pt>
                <c:pt idx="1250">
                  <c:v>0.1507</c:v>
                </c:pt>
                <c:pt idx="1251">
                  <c:v>0.1502</c:v>
                </c:pt>
                <c:pt idx="1252">
                  <c:v>0.11650000000000001</c:v>
                </c:pt>
                <c:pt idx="1253">
                  <c:v>0.19270000000000001</c:v>
                </c:pt>
                <c:pt idx="1254">
                  <c:v>0.2084</c:v>
                </c:pt>
                <c:pt idx="1255">
                  <c:v>0.1394</c:v>
                </c:pt>
                <c:pt idx="1256">
                  <c:v>0.1208</c:v>
                </c:pt>
                <c:pt idx="1257">
                  <c:v>0.30380000000000001</c:v>
                </c:pt>
                <c:pt idx="1258">
                  <c:v>0.1186</c:v>
                </c:pt>
                <c:pt idx="1259">
                  <c:v>0.1211</c:v>
                </c:pt>
                <c:pt idx="1260">
                  <c:v>0.11559999999999999</c:v>
                </c:pt>
                <c:pt idx="1261">
                  <c:v>9.1600000000000001E-2</c:v>
                </c:pt>
                <c:pt idx="1262">
                  <c:v>0.1893</c:v>
                </c:pt>
                <c:pt idx="1263">
                  <c:v>9.0800000000000006E-2</c:v>
                </c:pt>
                <c:pt idx="1264">
                  <c:v>0.1021</c:v>
                </c:pt>
                <c:pt idx="1265">
                  <c:v>0.1183</c:v>
                </c:pt>
                <c:pt idx="1266">
                  <c:v>0.1033</c:v>
                </c:pt>
                <c:pt idx="1267">
                  <c:v>7.2099999999999997E-2</c:v>
                </c:pt>
                <c:pt idx="1268">
                  <c:v>0.12559999999999999</c:v>
                </c:pt>
                <c:pt idx="1269">
                  <c:v>0.1111</c:v>
                </c:pt>
                <c:pt idx="1270">
                  <c:v>0.17219999999999999</c:v>
                </c:pt>
                <c:pt idx="1271">
                  <c:v>8.1799999999999998E-2</c:v>
                </c:pt>
                <c:pt idx="1272">
                  <c:v>9.7600000000000006E-2</c:v>
                </c:pt>
                <c:pt idx="1273">
                  <c:v>0.1066</c:v>
                </c:pt>
                <c:pt idx="1274">
                  <c:v>7.22E-2</c:v>
                </c:pt>
                <c:pt idx="1275">
                  <c:v>0.16719999999999999</c:v>
                </c:pt>
                <c:pt idx="1276">
                  <c:v>0.107</c:v>
                </c:pt>
                <c:pt idx="1277">
                  <c:v>9.2399999999999996E-2</c:v>
                </c:pt>
                <c:pt idx="1278">
                  <c:v>0.24260000000000001</c:v>
                </c:pt>
                <c:pt idx="1279">
                  <c:v>0.15579999999999999</c:v>
                </c:pt>
                <c:pt idx="1280">
                  <c:v>9.0800000000000006E-2</c:v>
                </c:pt>
                <c:pt idx="1281">
                  <c:v>0.11990000000000001</c:v>
                </c:pt>
                <c:pt idx="1282">
                  <c:v>0.106</c:v>
                </c:pt>
                <c:pt idx="1283">
                  <c:v>9.9500000000000005E-2</c:v>
                </c:pt>
                <c:pt idx="1284">
                  <c:v>0.14230000000000001</c:v>
                </c:pt>
                <c:pt idx="1285">
                  <c:v>0.14369999999999999</c:v>
                </c:pt>
                <c:pt idx="1286">
                  <c:v>0.1676</c:v>
                </c:pt>
                <c:pt idx="1287">
                  <c:v>0.15970000000000001</c:v>
                </c:pt>
                <c:pt idx="1288">
                  <c:v>9.2899999999999996E-2</c:v>
                </c:pt>
                <c:pt idx="1289">
                  <c:v>9.11E-2</c:v>
                </c:pt>
                <c:pt idx="1290">
                  <c:v>0.10290000000000001</c:v>
                </c:pt>
                <c:pt idx="1291">
                  <c:v>0.1426</c:v>
                </c:pt>
                <c:pt idx="1292">
                  <c:v>0.23799999999999999</c:v>
                </c:pt>
                <c:pt idx="1293">
                  <c:v>7.85E-2</c:v>
                </c:pt>
                <c:pt idx="1294">
                  <c:v>0.1133</c:v>
                </c:pt>
                <c:pt idx="1295">
                  <c:v>0.1447</c:v>
                </c:pt>
                <c:pt idx="1296">
                  <c:v>0.19850000000000001</c:v>
                </c:pt>
                <c:pt idx="1297">
                  <c:v>0.17269999999999999</c:v>
                </c:pt>
                <c:pt idx="1298">
                  <c:v>0.1706</c:v>
                </c:pt>
                <c:pt idx="1299">
                  <c:v>0.16439999999999999</c:v>
                </c:pt>
                <c:pt idx="1300">
                  <c:v>0.1096</c:v>
                </c:pt>
                <c:pt idx="1301">
                  <c:v>9.4399999999999998E-2</c:v>
                </c:pt>
                <c:pt idx="1302">
                  <c:v>0.19189999999999999</c:v>
                </c:pt>
                <c:pt idx="1303">
                  <c:v>0.10730000000000001</c:v>
                </c:pt>
                <c:pt idx="1304">
                  <c:v>9.5000000000000001E-2</c:v>
                </c:pt>
                <c:pt idx="1305">
                  <c:v>0.1</c:v>
                </c:pt>
                <c:pt idx="1306">
                  <c:v>9.6299999999999997E-2</c:v>
                </c:pt>
                <c:pt idx="1307">
                  <c:v>9.5600000000000004E-2</c:v>
                </c:pt>
                <c:pt idx="1308">
                  <c:v>0.1507</c:v>
                </c:pt>
                <c:pt idx="1309">
                  <c:v>0.1007</c:v>
                </c:pt>
                <c:pt idx="1310">
                  <c:v>8.7800000000000003E-2</c:v>
                </c:pt>
                <c:pt idx="1311">
                  <c:v>0.1174</c:v>
                </c:pt>
                <c:pt idx="1312">
                  <c:v>0.14119999999999999</c:v>
                </c:pt>
                <c:pt idx="1313">
                  <c:v>0.1105</c:v>
                </c:pt>
                <c:pt idx="1314">
                  <c:v>0.15310000000000001</c:v>
                </c:pt>
                <c:pt idx="1315">
                  <c:v>0.14940000000000001</c:v>
                </c:pt>
                <c:pt idx="1316">
                  <c:v>0.1502</c:v>
                </c:pt>
                <c:pt idx="1317">
                  <c:v>0.1172</c:v>
                </c:pt>
                <c:pt idx="1318">
                  <c:v>0.1358</c:v>
                </c:pt>
                <c:pt idx="1319">
                  <c:v>0.1421</c:v>
                </c:pt>
                <c:pt idx="1320">
                  <c:v>7.9699999999999993E-2</c:v>
                </c:pt>
                <c:pt idx="1321">
                  <c:v>7.7899999999999997E-2</c:v>
                </c:pt>
                <c:pt idx="1322">
                  <c:v>0.1065</c:v>
                </c:pt>
                <c:pt idx="1323">
                  <c:v>0.18720000000000001</c:v>
                </c:pt>
                <c:pt idx="1324">
                  <c:v>7.5499999999999998E-2</c:v>
                </c:pt>
                <c:pt idx="1325">
                  <c:v>0.1066</c:v>
                </c:pt>
                <c:pt idx="1326">
                  <c:v>0.15690000000000001</c:v>
                </c:pt>
                <c:pt idx="1327">
                  <c:v>0.18010000000000001</c:v>
                </c:pt>
                <c:pt idx="1328">
                  <c:v>0.14230000000000001</c:v>
                </c:pt>
                <c:pt idx="1329">
                  <c:v>0.1082</c:v>
                </c:pt>
                <c:pt idx="1330">
                  <c:v>0.19769999999999999</c:v>
                </c:pt>
                <c:pt idx="1331">
                  <c:v>7.9899999999999999E-2</c:v>
                </c:pt>
                <c:pt idx="1332">
                  <c:v>0.1095</c:v>
                </c:pt>
                <c:pt idx="1333">
                  <c:v>9.5399999999999999E-2</c:v>
                </c:pt>
                <c:pt idx="1334">
                  <c:v>0.125</c:v>
                </c:pt>
                <c:pt idx="1335">
                  <c:v>0.14299999999999999</c:v>
                </c:pt>
                <c:pt idx="1336">
                  <c:v>0.1128</c:v>
                </c:pt>
                <c:pt idx="1337">
                  <c:v>0.111</c:v>
                </c:pt>
                <c:pt idx="1338">
                  <c:v>0.13059999999999999</c:v>
                </c:pt>
                <c:pt idx="1339">
                  <c:v>0.15409999999999999</c:v>
                </c:pt>
                <c:pt idx="1340">
                  <c:v>0.1022</c:v>
                </c:pt>
                <c:pt idx="1341">
                  <c:v>7.6300000000000007E-2</c:v>
                </c:pt>
                <c:pt idx="1342">
                  <c:v>0.19500000000000001</c:v>
                </c:pt>
                <c:pt idx="1343">
                  <c:v>0.10249999999999999</c:v>
                </c:pt>
                <c:pt idx="1344">
                  <c:v>0.1099</c:v>
                </c:pt>
                <c:pt idx="1345">
                  <c:v>0.14119999999999999</c:v>
                </c:pt>
                <c:pt idx="1346">
                  <c:v>0.13830000000000001</c:v>
                </c:pt>
                <c:pt idx="1347">
                  <c:v>9.8799999999999999E-2</c:v>
                </c:pt>
                <c:pt idx="1348">
                  <c:v>0.1333</c:v>
                </c:pt>
                <c:pt idx="1349">
                  <c:v>0.1076</c:v>
                </c:pt>
                <c:pt idx="1350">
                  <c:v>0.2286</c:v>
                </c:pt>
                <c:pt idx="1351">
                  <c:v>0.1231</c:v>
                </c:pt>
                <c:pt idx="1352">
                  <c:v>0.1143</c:v>
                </c:pt>
                <c:pt idx="1353">
                  <c:v>0.1225</c:v>
                </c:pt>
                <c:pt idx="1354">
                  <c:v>9.8000000000000004E-2</c:v>
                </c:pt>
                <c:pt idx="1355">
                  <c:v>0.1384</c:v>
                </c:pt>
                <c:pt idx="1356">
                  <c:v>0.22489999999999999</c:v>
                </c:pt>
                <c:pt idx="1357">
                  <c:v>0.2979</c:v>
                </c:pt>
                <c:pt idx="1358">
                  <c:v>0.10580000000000001</c:v>
                </c:pt>
                <c:pt idx="1359">
                  <c:v>0.1517</c:v>
                </c:pt>
                <c:pt idx="1360">
                  <c:v>8.6199999999999999E-2</c:v>
                </c:pt>
                <c:pt idx="1361">
                  <c:v>0.1047</c:v>
                </c:pt>
                <c:pt idx="1362">
                  <c:v>9.9000000000000005E-2</c:v>
                </c:pt>
                <c:pt idx="1363">
                  <c:v>0.12709999999999999</c:v>
                </c:pt>
                <c:pt idx="1364">
                  <c:v>0.17649999999999999</c:v>
                </c:pt>
                <c:pt idx="1365">
                  <c:v>0.1111</c:v>
                </c:pt>
                <c:pt idx="1366">
                  <c:v>0.2215</c:v>
                </c:pt>
                <c:pt idx="1367">
                  <c:v>0.1356</c:v>
                </c:pt>
                <c:pt idx="1368">
                  <c:v>0.1079</c:v>
                </c:pt>
                <c:pt idx="1369">
                  <c:v>0.1633</c:v>
                </c:pt>
                <c:pt idx="1370">
                  <c:v>0.1426</c:v>
                </c:pt>
                <c:pt idx="1371">
                  <c:v>0.1041</c:v>
                </c:pt>
                <c:pt idx="1372">
                  <c:v>0.13239999999999999</c:v>
                </c:pt>
                <c:pt idx="1373">
                  <c:v>8.5500000000000007E-2</c:v>
                </c:pt>
                <c:pt idx="1374">
                  <c:v>9.0399999999999994E-2</c:v>
                </c:pt>
                <c:pt idx="1375">
                  <c:v>0.1474</c:v>
                </c:pt>
                <c:pt idx="1376">
                  <c:v>9.8400000000000001E-2</c:v>
                </c:pt>
                <c:pt idx="1377">
                  <c:v>9.2499999999999999E-2</c:v>
                </c:pt>
                <c:pt idx="1378">
                  <c:v>0.1694</c:v>
                </c:pt>
                <c:pt idx="1379">
                  <c:v>0.1255</c:v>
                </c:pt>
                <c:pt idx="1380">
                  <c:v>0.12590000000000001</c:v>
                </c:pt>
                <c:pt idx="1381">
                  <c:v>8.9599999999999999E-2</c:v>
                </c:pt>
                <c:pt idx="1382">
                  <c:v>0.1178</c:v>
                </c:pt>
                <c:pt idx="1383">
                  <c:v>0.19700000000000001</c:v>
                </c:pt>
                <c:pt idx="1384">
                  <c:v>8.6900000000000005E-2</c:v>
                </c:pt>
                <c:pt idx="1385">
                  <c:v>0.1255</c:v>
                </c:pt>
                <c:pt idx="1386">
                  <c:v>0.19969999999999999</c:v>
                </c:pt>
                <c:pt idx="1387">
                  <c:v>0.1444</c:v>
                </c:pt>
                <c:pt idx="1388">
                  <c:v>0.11700000000000001</c:v>
                </c:pt>
                <c:pt idx="1389">
                  <c:v>0.188</c:v>
                </c:pt>
                <c:pt idx="1390">
                  <c:v>0.1099</c:v>
                </c:pt>
                <c:pt idx="1391">
                  <c:v>0.1191</c:v>
                </c:pt>
                <c:pt idx="1392">
                  <c:v>0.16880000000000001</c:v>
                </c:pt>
                <c:pt idx="1393">
                  <c:v>0.18790000000000001</c:v>
                </c:pt>
                <c:pt idx="1394">
                  <c:v>0.13150000000000001</c:v>
                </c:pt>
                <c:pt idx="1395">
                  <c:v>0.10390000000000001</c:v>
                </c:pt>
                <c:pt idx="1396">
                  <c:v>0.1142</c:v>
                </c:pt>
                <c:pt idx="1397">
                  <c:v>8.7300000000000003E-2</c:v>
                </c:pt>
                <c:pt idx="1398">
                  <c:v>8.5099999999999995E-2</c:v>
                </c:pt>
                <c:pt idx="1399">
                  <c:v>9.9400000000000002E-2</c:v>
                </c:pt>
                <c:pt idx="1400">
                  <c:v>0.11899999999999999</c:v>
                </c:pt>
                <c:pt idx="1401">
                  <c:v>0.10970000000000001</c:v>
                </c:pt>
                <c:pt idx="1402">
                  <c:v>0.14360000000000001</c:v>
                </c:pt>
                <c:pt idx="1403">
                  <c:v>0.10050000000000001</c:v>
                </c:pt>
                <c:pt idx="1404">
                  <c:v>0.2263</c:v>
                </c:pt>
                <c:pt idx="1405">
                  <c:v>0.1192</c:v>
                </c:pt>
                <c:pt idx="1406">
                  <c:v>9.1399999999999995E-2</c:v>
                </c:pt>
                <c:pt idx="1407">
                  <c:v>9.7100000000000006E-2</c:v>
                </c:pt>
                <c:pt idx="1408">
                  <c:v>0.11550000000000001</c:v>
                </c:pt>
                <c:pt idx="1409">
                  <c:v>0.1052</c:v>
                </c:pt>
                <c:pt idx="1410">
                  <c:v>0.1173</c:v>
                </c:pt>
                <c:pt idx="1411">
                  <c:v>8.8400000000000006E-2</c:v>
                </c:pt>
                <c:pt idx="1412">
                  <c:v>9.1999999999999998E-2</c:v>
                </c:pt>
                <c:pt idx="1413">
                  <c:v>0.1019</c:v>
                </c:pt>
                <c:pt idx="1414">
                  <c:v>0.1633</c:v>
                </c:pt>
                <c:pt idx="1415">
                  <c:v>0.23549999999999999</c:v>
                </c:pt>
                <c:pt idx="1416">
                  <c:v>8.6699999999999999E-2</c:v>
                </c:pt>
                <c:pt idx="1417">
                  <c:v>0.16839999999999999</c:v>
                </c:pt>
                <c:pt idx="1418">
                  <c:v>9.6799999999999997E-2</c:v>
                </c:pt>
                <c:pt idx="1419">
                  <c:v>8.5199999999999998E-2</c:v>
                </c:pt>
                <c:pt idx="1420">
                  <c:v>0.12640000000000001</c:v>
                </c:pt>
                <c:pt idx="1421">
                  <c:v>0.14729999999999999</c:v>
                </c:pt>
                <c:pt idx="1422">
                  <c:v>0.14949999999999999</c:v>
                </c:pt>
                <c:pt idx="1423">
                  <c:v>7.3400000000000007E-2</c:v>
                </c:pt>
                <c:pt idx="1424">
                  <c:v>0.1203</c:v>
                </c:pt>
                <c:pt idx="1425">
                  <c:v>0.12570000000000001</c:v>
                </c:pt>
                <c:pt idx="1426">
                  <c:v>0.1045</c:v>
                </c:pt>
                <c:pt idx="1427">
                  <c:v>9.5799999999999996E-2</c:v>
                </c:pt>
                <c:pt idx="1428">
                  <c:v>0.17030000000000001</c:v>
                </c:pt>
                <c:pt idx="1429">
                  <c:v>0.1361</c:v>
                </c:pt>
                <c:pt idx="1430">
                  <c:v>0.1192</c:v>
                </c:pt>
                <c:pt idx="1431">
                  <c:v>0.09</c:v>
                </c:pt>
                <c:pt idx="1432">
                  <c:v>0.1258</c:v>
                </c:pt>
                <c:pt idx="1433">
                  <c:v>8.6800000000000002E-2</c:v>
                </c:pt>
                <c:pt idx="1434">
                  <c:v>8.8800000000000004E-2</c:v>
                </c:pt>
                <c:pt idx="1435">
                  <c:v>9.5799999999999996E-2</c:v>
                </c:pt>
                <c:pt idx="1436">
                  <c:v>0.13400000000000001</c:v>
                </c:pt>
                <c:pt idx="1437">
                  <c:v>9.0200000000000002E-2</c:v>
                </c:pt>
                <c:pt idx="1438">
                  <c:v>7.7700000000000005E-2</c:v>
                </c:pt>
                <c:pt idx="1439">
                  <c:v>0.11509999999999999</c:v>
                </c:pt>
                <c:pt idx="1440">
                  <c:v>0.21740000000000001</c:v>
                </c:pt>
                <c:pt idx="1441">
                  <c:v>0.2014</c:v>
                </c:pt>
                <c:pt idx="1442">
                  <c:v>9.4299999999999995E-2</c:v>
                </c:pt>
                <c:pt idx="1443">
                  <c:v>0.1462</c:v>
                </c:pt>
                <c:pt idx="1444">
                  <c:v>8.6099999999999996E-2</c:v>
                </c:pt>
                <c:pt idx="1445">
                  <c:v>0.1181</c:v>
                </c:pt>
                <c:pt idx="1446">
                  <c:v>0.1023</c:v>
                </c:pt>
                <c:pt idx="1447">
                  <c:v>0.1363</c:v>
                </c:pt>
                <c:pt idx="1448">
                  <c:v>0.17649999999999999</c:v>
                </c:pt>
                <c:pt idx="1449">
                  <c:v>0.15079999999999999</c:v>
                </c:pt>
                <c:pt idx="1450">
                  <c:v>7.2700000000000001E-2</c:v>
                </c:pt>
                <c:pt idx="1451">
                  <c:v>0.11119999999999999</c:v>
                </c:pt>
                <c:pt idx="1452">
                  <c:v>0.22509999999999999</c:v>
                </c:pt>
                <c:pt idx="1453">
                  <c:v>8.3900000000000002E-2</c:v>
                </c:pt>
                <c:pt idx="1454">
                  <c:v>8.8599999999999998E-2</c:v>
                </c:pt>
                <c:pt idx="1455">
                  <c:v>0.15820000000000001</c:v>
                </c:pt>
                <c:pt idx="1456">
                  <c:v>0.1207</c:v>
                </c:pt>
                <c:pt idx="1457">
                  <c:v>0.13589999999999999</c:v>
                </c:pt>
                <c:pt idx="1458">
                  <c:v>0.1147</c:v>
                </c:pt>
                <c:pt idx="1459">
                  <c:v>0.1996</c:v>
                </c:pt>
                <c:pt idx="1460">
                  <c:v>0.18720000000000001</c:v>
                </c:pt>
                <c:pt idx="1461">
                  <c:v>0.12939999999999999</c:v>
                </c:pt>
                <c:pt idx="1462">
                  <c:v>0.18959999999999999</c:v>
                </c:pt>
                <c:pt idx="1463">
                  <c:v>0.1784</c:v>
                </c:pt>
                <c:pt idx="1464">
                  <c:v>0.1038</c:v>
                </c:pt>
                <c:pt idx="1465">
                  <c:v>0.19750000000000001</c:v>
                </c:pt>
                <c:pt idx="1466">
                  <c:v>0.186</c:v>
                </c:pt>
                <c:pt idx="1467">
                  <c:v>0.10979999999999999</c:v>
                </c:pt>
                <c:pt idx="1468">
                  <c:v>0.1578</c:v>
                </c:pt>
                <c:pt idx="1469">
                  <c:v>0.12239999999999999</c:v>
                </c:pt>
                <c:pt idx="1470">
                  <c:v>7.9799999999999996E-2</c:v>
                </c:pt>
                <c:pt idx="1471">
                  <c:v>0.16969999999999999</c:v>
                </c:pt>
                <c:pt idx="1472">
                  <c:v>0.13320000000000001</c:v>
                </c:pt>
                <c:pt idx="1473">
                  <c:v>9.7199999999999995E-2</c:v>
                </c:pt>
                <c:pt idx="1474">
                  <c:v>0.10299999999999999</c:v>
                </c:pt>
                <c:pt idx="1475">
                  <c:v>0.1731</c:v>
                </c:pt>
                <c:pt idx="1476">
                  <c:v>0.13270000000000001</c:v>
                </c:pt>
                <c:pt idx="1477">
                  <c:v>8.7400000000000005E-2</c:v>
                </c:pt>
                <c:pt idx="1478">
                  <c:v>0.1323</c:v>
                </c:pt>
                <c:pt idx="1479">
                  <c:v>9.6799999999999997E-2</c:v>
                </c:pt>
                <c:pt idx="1480">
                  <c:v>0.1918</c:v>
                </c:pt>
                <c:pt idx="1481">
                  <c:v>0.13220000000000001</c:v>
                </c:pt>
                <c:pt idx="1482">
                  <c:v>0.13619999999999999</c:v>
                </c:pt>
                <c:pt idx="1483">
                  <c:v>9.3799999999999994E-2</c:v>
                </c:pt>
                <c:pt idx="1484">
                  <c:v>0.1176</c:v>
                </c:pt>
                <c:pt idx="1485">
                  <c:v>0.14069999999999999</c:v>
                </c:pt>
                <c:pt idx="1486">
                  <c:v>0.14069999999999999</c:v>
                </c:pt>
                <c:pt idx="1487">
                  <c:v>0.21890000000000001</c:v>
                </c:pt>
                <c:pt idx="1488">
                  <c:v>0.25950000000000001</c:v>
                </c:pt>
                <c:pt idx="1489">
                  <c:v>0.12039999999999999</c:v>
                </c:pt>
                <c:pt idx="1490">
                  <c:v>0.16889999999999999</c:v>
                </c:pt>
                <c:pt idx="1491">
                  <c:v>0.2084</c:v>
                </c:pt>
                <c:pt idx="1492">
                  <c:v>9.2100000000000001E-2</c:v>
                </c:pt>
                <c:pt idx="1493">
                  <c:v>0.12909999999999999</c:v>
                </c:pt>
                <c:pt idx="1494">
                  <c:v>0.2467</c:v>
                </c:pt>
                <c:pt idx="1495">
                  <c:v>0.1074</c:v>
                </c:pt>
                <c:pt idx="1496">
                  <c:v>0.18340000000000001</c:v>
                </c:pt>
                <c:pt idx="1497">
                  <c:v>7.6799999999999993E-2</c:v>
                </c:pt>
                <c:pt idx="1498">
                  <c:v>9.0300000000000005E-2</c:v>
                </c:pt>
                <c:pt idx="1499">
                  <c:v>0.12330000000000001</c:v>
                </c:pt>
                <c:pt idx="1500">
                  <c:v>0.12820000000000001</c:v>
                </c:pt>
                <c:pt idx="1501">
                  <c:v>0.15909999999999999</c:v>
                </c:pt>
                <c:pt idx="1502">
                  <c:v>7.3099999999999998E-2</c:v>
                </c:pt>
                <c:pt idx="1503">
                  <c:v>0.15570000000000001</c:v>
                </c:pt>
                <c:pt idx="1504">
                  <c:v>9.5200000000000007E-2</c:v>
                </c:pt>
                <c:pt idx="1505">
                  <c:v>0.1217</c:v>
                </c:pt>
                <c:pt idx="1506">
                  <c:v>0.1191</c:v>
                </c:pt>
                <c:pt idx="1507">
                  <c:v>0.1198</c:v>
                </c:pt>
                <c:pt idx="1508">
                  <c:v>0.12180000000000001</c:v>
                </c:pt>
                <c:pt idx="1509">
                  <c:v>8.2000000000000003E-2</c:v>
                </c:pt>
                <c:pt idx="1510">
                  <c:v>0.16450000000000001</c:v>
                </c:pt>
                <c:pt idx="1511">
                  <c:v>7.8E-2</c:v>
                </c:pt>
                <c:pt idx="1512">
                  <c:v>0.20760000000000001</c:v>
                </c:pt>
                <c:pt idx="1513">
                  <c:v>0.13700000000000001</c:v>
                </c:pt>
                <c:pt idx="1514">
                  <c:v>0.1237</c:v>
                </c:pt>
                <c:pt idx="1515">
                  <c:v>7.2599999999999998E-2</c:v>
                </c:pt>
                <c:pt idx="1516">
                  <c:v>9.6299999999999997E-2</c:v>
                </c:pt>
                <c:pt idx="1517">
                  <c:v>0.14030000000000001</c:v>
                </c:pt>
                <c:pt idx="1518">
                  <c:v>0.10299999999999999</c:v>
                </c:pt>
                <c:pt idx="1519">
                  <c:v>7.9200000000000007E-2</c:v>
                </c:pt>
                <c:pt idx="1520">
                  <c:v>0.13150000000000001</c:v>
                </c:pt>
                <c:pt idx="1521">
                  <c:v>0.18279999999999999</c:v>
                </c:pt>
                <c:pt idx="1522">
                  <c:v>0.11020000000000001</c:v>
                </c:pt>
                <c:pt idx="1523">
                  <c:v>9.1399999999999995E-2</c:v>
                </c:pt>
                <c:pt idx="1524">
                  <c:v>0.1215</c:v>
                </c:pt>
                <c:pt idx="1525">
                  <c:v>0.1188</c:v>
                </c:pt>
                <c:pt idx="1526">
                  <c:v>0.1946</c:v>
                </c:pt>
                <c:pt idx="1527">
                  <c:v>0.1356</c:v>
                </c:pt>
                <c:pt idx="1528">
                  <c:v>9.9599999999999994E-2</c:v>
                </c:pt>
                <c:pt idx="1529">
                  <c:v>0.17649999999999999</c:v>
                </c:pt>
                <c:pt idx="1530">
                  <c:v>8.7999999999999995E-2</c:v>
                </c:pt>
                <c:pt idx="1531">
                  <c:v>0.36559999999999998</c:v>
                </c:pt>
                <c:pt idx="1532">
                  <c:v>0.1079</c:v>
                </c:pt>
                <c:pt idx="1533">
                  <c:v>0.1147</c:v>
                </c:pt>
                <c:pt idx="1534">
                  <c:v>0.21310000000000001</c:v>
                </c:pt>
                <c:pt idx="1535">
                  <c:v>0.1865</c:v>
                </c:pt>
                <c:pt idx="1536">
                  <c:v>0.10199999999999999</c:v>
                </c:pt>
                <c:pt idx="1537">
                  <c:v>0.17699999999999999</c:v>
                </c:pt>
                <c:pt idx="1538">
                  <c:v>0.19320000000000001</c:v>
                </c:pt>
                <c:pt idx="1539">
                  <c:v>0.155</c:v>
                </c:pt>
                <c:pt idx="1540">
                  <c:v>0.13159999999999999</c:v>
                </c:pt>
                <c:pt idx="1541">
                  <c:v>9.7299999999999998E-2</c:v>
                </c:pt>
                <c:pt idx="1542">
                  <c:v>0.1547</c:v>
                </c:pt>
                <c:pt idx="1543">
                  <c:v>0.1263</c:v>
                </c:pt>
                <c:pt idx="1544">
                  <c:v>9.1399999999999995E-2</c:v>
                </c:pt>
                <c:pt idx="1545">
                  <c:v>0.1411</c:v>
                </c:pt>
                <c:pt idx="1546">
                  <c:v>0.18310000000000001</c:v>
                </c:pt>
                <c:pt idx="1547">
                  <c:v>0.1477</c:v>
                </c:pt>
                <c:pt idx="1548">
                  <c:v>0.1888</c:v>
                </c:pt>
                <c:pt idx="1549">
                  <c:v>0.1017</c:v>
                </c:pt>
                <c:pt idx="1550">
                  <c:v>0.1236</c:v>
                </c:pt>
                <c:pt idx="1551">
                  <c:v>0.1137</c:v>
                </c:pt>
                <c:pt idx="1552">
                  <c:v>0.27560000000000001</c:v>
                </c:pt>
                <c:pt idx="1553">
                  <c:v>0.1077</c:v>
                </c:pt>
                <c:pt idx="1554">
                  <c:v>8.72E-2</c:v>
                </c:pt>
                <c:pt idx="1555">
                  <c:v>9.9599999999999994E-2</c:v>
                </c:pt>
                <c:pt idx="1556">
                  <c:v>0.1164</c:v>
                </c:pt>
                <c:pt idx="1557">
                  <c:v>0.16309999999999999</c:v>
                </c:pt>
                <c:pt idx="1558">
                  <c:v>9.8199999999999996E-2</c:v>
                </c:pt>
                <c:pt idx="1559">
                  <c:v>0.14460000000000001</c:v>
                </c:pt>
                <c:pt idx="1560">
                  <c:v>0.1095</c:v>
                </c:pt>
                <c:pt idx="1561">
                  <c:v>8.8400000000000006E-2</c:v>
                </c:pt>
                <c:pt idx="1562">
                  <c:v>0.1177</c:v>
                </c:pt>
                <c:pt idx="1563">
                  <c:v>0.1024</c:v>
                </c:pt>
                <c:pt idx="1564">
                  <c:v>9.4600000000000004E-2</c:v>
                </c:pt>
                <c:pt idx="1565">
                  <c:v>0.1452</c:v>
                </c:pt>
                <c:pt idx="1566">
                  <c:v>0.1206</c:v>
                </c:pt>
                <c:pt idx="1567">
                  <c:v>9.0499999999999997E-2</c:v>
                </c:pt>
                <c:pt idx="1568">
                  <c:v>0.12429999999999999</c:v>
                </c:pt>
                <c:pt idx="1569">
                  <c:v>8.6300000000000002E-2</c:v>
                </c:pt>
                <c:pt idx="1570">
                  <c:v>0.10340000000000001</c:v>
                </c:pt>
                <c:pt idx="1571">
                  <c:v>8.3699999999999997E-2</c:v>
                </c:pt>
                <c:pt idx="1572">
                  <c:v>8.5000000000000006E-2</c:v>
                </c:pt>
                <c:pt idx="1573">
                  <c:v>0.1221</c:v>
                </c:pt>
                <c:pt idx="1574">
                  <c:v>0.1555</c:v>
                </c:pt>
                <c:pt idx="1575">
                  <c:v>0.21940000000000001</c:v>
                </c:pt>
                <c:pt idx="1576">
                  <c:v>0.1288</c:v>
                </c:pt>
                <c:pt idx="1577">
                  <c:v>0.11650000000000001</c:v>
                </c:pt>
                <c:pt idx="1578">
                  <c:v>0.1087</c:v>
                </c:pt>
                <c:pt idx="1579">
                  <c:v>0.1057</c:v>
                </c:pt>
                <c:pt idx="1580">
                  <c:v>0.1636</c:v>
                </c:pt>
                <c:pt idx="1581">
                  <c:v>0.1217</c:v>
                </c:pt>
                <c:pt idx="1582">
                  <c:v>9.3200000000000005E-2</c:v>
                </c:pt>
                <c:pt idx="1583">
                  <c:v>0.10489999999999999</c:v>
                </c:pt>
                <c:pt idx="1584">
                  <c:v>8.0100000000000005E-2</c:v>
                </c:pt>
                <c:pt idx="1585">
                  <c:v>8.6300000000000002E-2</c:v>
                </c:pt>
                <c:pt idx="1586">
                  <c:v>0.2606</c:v>
                </c:pt>
                <c:pt idx="1587">
                  <c:v>0.12520000000000001</c:v>
                </c:pt>
                <c:pt idx="1588">
                  <c:v>0.23760000000000001</c:v>
                </c:pt>
                <c:pt idx="1589">
                  <c:v>0.18179999999999999</c:v>
                </c:pt>
                <c:pt idx="1590">
                  <c:v>0.2203</c:v>
                </c:pt>
                <c:pt idx="1591">
                  <c:v>9.9500000000000005E-2</c:v>
                </c:pt>
                <c:pt idx="1592">
                  <c:v>9.8599999999999993E-2</c:v>
                </c:pt>
                <c:pt idx="1593">
                  <c:v>0.10290000000000001</c:v>
                </c:pt>
                <c:pt idx="1594">
                  <c:v>7.2800000000000004E-2</c:v>
                </c:pt>
                <c:pt idx="1595">
                  <c:v>0.16980000000000001</c:v>
                </c:pt>
                <c:pt idx="1596">
                  <c:v>0.10299999999999999</c:v>
                </c:pt>
                <c:pt idx="1597">
                  <c:v>0.107</c:v>
                </c:pt>
                <c:pt idx="1598">
                  <c:v>0.1454</c:v>
                </c:pt>
                <c:pt idx="1599">
                  <c:v>0.1176</c:v>
                </c:pt>
                <c:pt idx="1600">
                  <c:v>0.1484</c:v>
                </c:pt>
                <c:pt idx="1601">
                  <c:v>8.3599999999999994E-2</c:v>
                </c:pt>
                <c:pt idx="1602">
                  <c:v>9.5100000000000004E-2</c:v>
                </c:pt>
                <c:pt idx="1603">
                  <c:v>0.1268</c:v>
                </c:pt>
                <c:pt idx="1604">
                  <c:v>0.15160000000000001</c:v>
                </c:pt>
                <c:pt idx="1605">
                  <c:v>0.14910000000000001</c:v>
                </c:pt>
                <c:pt idx="1606">
                  <c:v>0.1187</c:v>
                </c:pt>
                <c:pt idx="1607">
                  <c:v>0.19900000000000001</c:v>
                </c:pt>
                <c:pt idx="1608">
                  <c:v>0.13420000000000001</c:v>
                </c:pt>
                <c:pt idx="1609">
                  <c:v>0.1321</c:v>
                </c:pt>
                <c:pt idx="1610">
                  <c:v>9.2299999999999993E-2</c:v>
                </c:pt>
                <c:pt idx="1611">
                  <c:v>8.2100000000000006E-2</c:v>
                </c:pt>
                <c:pt idx="1612">
                  <c:v>9.7799999999999998E-2</c:v>
                </c:pt>
                <c:pt idx="1613">
                  <c:v>8.0100000000000005E-2</c:v>
                </c:pt>
                <c:pt idx="1614">
                  <c:v>0.1363</c:v>
                </c:pt>
                <c:pt idx="1615">
                  <c:v>0.12659999999999999</c:v>
                </c:pt>
                <c:pt idx="1616">
                  <c:v>0.1421</c:v>
                </c:pt>
                <c:pt idx="1617">
                  <c:v>8.3699999999999997E-2</c:v>
                </c:pt>
                <c:pt idx="1618">
                  <c:v>0.1132</c:v>
                </c:pt>
                <c:pt idx="1619">
                  <c:v>0.10680000000000001</c:v>
                </c:pt>
                <c:pt idx="1620">
                  <c:v>0.11650000000000001</c:v>
                </c:pt>
                <c:pt idx="1621">
                  <c:v>0.1328</c:v>
                </c:pt>
                <c:pt idx="1622">
                  <c:v>0.15840000000000001</c:v>
                </c:pt>
                <c:pt idx="1623">
                  <c:v>0.1179</c:v>
                </c:pt>
                <c:pt idx="1624">
                  <c:v>0.1283</c:v>
                </c:pt>
                <c:pt idx="1625">
                  <c:v>0.17199999999999999</c:v>
                </c:pt>
                <c:pt idx="1626">
                  <c:v>9.2999999999999999E-2</c:v>
                </c:pt>
                <c:pt idx="1627">
                  <c:v>9.6100000000000005E-2</c:v>
                </c:pt>
                <c:pt idx="1628">
                  <c:v>0.1741</c:v>
                </c:pt>
                <c:pt idx="1629">
                  <c:v>0.1361</c:v>
                </c:pt>
                <c:pt idx="1630">
                  <c:v>7.8200000000000006E-2</c:v>
                </c:pt>
                <c:pt idx="1631">
                  <c:v>0.10059999999999999</c:v>
                </c:pt>
                <c:pt idx="1632">
                  <c:v>0.1663</c:v>
                </c:pt>
                <c:pt idx="1633">
                  <c:v>0.2175</c:v>
                </c:pt>
                <c:pt idx="1634">
                  <c:v>7.5999999999999998E-2</c:v>
                </c:pt>
                <c:pt idx="1635">
                  <c:v>0.1363</c:v>
                </c:pt>
                <c:pt idx="1636">
                  <c:v>0.155</c:v>
                </c:pt>
                <c:pt idx="1637">
                  <c:v>0.1353</c:v>
                </c:pt>
                <c:pt idx="1638">
                  <c:v>9.0999999999999998E-2</c:v>
                </c:pt>
                <c:pt idx="1639">
                  <c:v>0.1777</c:v>
                </c:pt>
                <c:pt idx="1640">
                  <c:v>0.13589999999999999</c:v>
                </c:pt>
                <c:pt idx="1641">
                  <c:v>0.156</c:v>
                </c:pt>
                <c:pt idx="1642">
                  <c:v>0.1069</c:v>
                </c:pt>
                <c:pt idx="1643">
                  <c:v>0.1158</c:v>
                </c:pt>
                <c:pt idx="1644">
                  <c:v>0.1017</c:v>
                </c:pt>
                <c:pt idx="1645">
                  <c:v>0.15090000000000001</c:v>
                </c:pt>
                <c:pt idx="1646">
                  <c:v>0.1419</c:v>
                </c:pt>
                <c:pt idx="1647">
                  <c:v>0.13270000000000001</c:v>
                </c:pt>
                <c:pt idx="1648">
                  <c:v>0.1978</c:v>
                </c:pt>
                <c:pt idx="1649">
                  <c:v>0.1</c:v>
                </c:pt>
                <c:pt idx="1650">
                  <c:v>0.25819999999999999</c:v>
                </c:pt>
                <c:pt idx="1651">
                  <c:v>0.14369999999999999</c:v>
                </c:pt>
                <c:pt idx="1652">
                  <c:v>0.1517</c:v>
                </c:pt>
                <c:pt idx="1653">
                  <c:v>7.7600000000000002E-2</c:v>
                </c:pt>
                <c:pt idx="1654">
                  <c:v>0.1021</c:v>
                </c:pt>
                <c:pt idx="1655">
                  <c:v>0.11550000000000001</c:v>
                </c:pt>
                <c:pt idx="1656">
                  <c:v>0.17430000000000001</c:v>
                </c:pt>
                <c:pt idx="1657">
                  <c:v>0.10929999999999999</c:v>
                </c:pt>
                <c:pt idx="1658">
                  <c:v>0.13020000000000001</c:v>
                </c:pt>
                <c:pt idx="1659">
                  <c:v>0.1128</c:v>
                </c:pt>
                <c:pt idx="1660">
                  <c:v>0.19489999999999999</c:v>
                </c:pt>
                <c:pt idx="1661">
                  <c:v>0.1565</c:v>
                </c:pt>
                <c:pt idx="1662">
                  <c:v>0.126</c:v>
                </c:pt>
                <c:pt idx="1663">
                  <c:v>8.9099999999999999E-2</c:v>
                </c:pt>
                <c:pt idx="1664">
                  <c:v>9.6500000000000002E-2</c:v>
                </c:pt>
                <c:pt idx="1665">
                  <c:v>0.17219999999999999</c:v>
                </c:pt>
                <c:pt idx="1666">
                  <c:v>0.13170000000000001</c:v>
                </c:pt>
                <c:pt idx="1667">
                  <c:v>0.17549999999999999</c:v>
                </c:pt>
                <c:pt idx="1668">
                  <c:v>0.14460000000000001</c:v>
                </c:pt>
                <c:pt idx="1669">
                  <c:v>0.12809999999999999</c:v>
                </c:pt>
                <c:pt idx="1670">
                  <c:v>9.69E-2</c:v>
                </c:pt>
                <c:pt idx="1671">
                  <c:v>0.1027</c:v>
                </c:pt>
                <c:pt idx="1672">
                  <c:v>0.1065</c:v>
                </c:pt>
                <c:pt idx="1673">
                  <c:v>0.1235</c:v>
                </c:pt>
                <c:pt idx="1674">
                  <c:v>0.11550000000000001</c:v>
                </c:pt>
                <c:pt idx="1675">
                  <c:v>0.1313</c:v>
                </c:pt>
                <c:pt idx="1676">
                  <c:v>0.1273</c:v>
                </c:pt>
                <c:pt idx="1677">
                  <c:v>0.16109999999999999</c:v>
                </c:pt>
                <c:pt idx="1678">
                  <c:v>8.9700000000000002E-2</c:v>
                </c:pt>
                <c:pt idx="1679">
                  <c:v>0.10249999999999999</c:v>
                </c:pt>
                <c:pt idx="1680">
                  <c:v>9.8199999999999996E-2</c:v>
                </c:pt>
                <c:pt idx="1681">
                  <c:v>0.1169</c:v>
                </c:pt>
                <c:pt idx="1682">
                  <c:v>0.1028</c:v>
                </c:pt>
                <c:pt idx="1683">
                  <c:v>0.17530000000000001</c:v>
                </c:pt>
                <c:pt idx="1684">
                  <c:v>0.1041</c:v>
                </c:pt>
                <c:pt idx="1685">
                  <c:v>0.12429999999999999</c:v>
                </c:pt>
                <c:pt idx="1686">
                  <c:v>0.14610000000000001</c:v>
                </c:pt>
                <c:pt idx="1687">
                  <c:v>8.7599999999999997E-2</c:v>
                </c:pt>
                <c:pt idx="1688">
                  <c:v>0.13739999999999999</c:v>
                </c:pt>
                <c:pt idx="1689">
                  <c:v>0.12379999999999999</c:v>
                </c:pt>
                <c:pt idx="1690">
                  <c:v>9.7500000000000003E-2</c:v>
                </c:pt>
                <c:pt idx="1691">
                  <c:v>0.1434</c:v>
                </c:pt>
                <c:pt idx="1692">
                  <c:v>0.1057</c:v>
                </c:pt>
                <c:pt idx="1693">
                  <c:v>0.15629999999999999</c:v>
                </c:pt>
                <c:pt idx="1694">
                  <c:v>0.1062</c:v>
                </c:pt>
                <c:pt idx="1695">
                  <c:v>8.8800000000000004E-2</c:v>
                </c:pt>
                <c:pt idx="1696">
                  <c:v>0.1076</c:v>
                </c:pt>
                <c:pt idx="1697">
                  <c:v>0.13950000000000001</c:v>
                </c:pt>
                <c:pt idx="1698">
                  <c:v>8.48E-2</c:v>
                </c:pt>
                <c:pt idx="1699">
                  <c:v>0.1148</c:v>
                </c:pt>
                <c:pt idx="1700">
                  <c:v>7.5200000000000003E-2</c:v>
                </c:pt>
                <c:pt idx="1701">
                  <c:v>0.1085</c:v>
                </c:pt>
                <c:pt idx="1702">
                  <c:v>0.1071</c:v>
                </c:pt>
                <c:pt idx="1703">
                  <c:v>0.15</c:v>
                </c:pt>
                <c:pt idx="1704">
                  <c:v>0.1477</c:v>
                </c:pt>
                <c:pt idx="1705">
                  <c:v>0.1416</c:v>
                </c:pt>
                <c:pt idx="1706">
                  <c:v>0.1986</c:v>
                </c:pt>
                <c:pt idx="1707">
                  <c:v>0.1875</c:v>
                </c:pt>
                <c:pt idx="1708">
                  <c:v>0.11559999999999999</c:v>
                </c:pt>
                <c:pt idx="1709">
                  <c:v>0.191</c:v>
                </c:pt>
                <c:pt idx="1710">
                  <c:v>0.1203</c:v>
                </c:pt>
                <c:pt idx="1711">
                  <c:v>8.9300000000000004E-2</c:v>
                </c:pt>
                <c:pt idx="1712">
                  <c:v>0.11260000000000001</c:v>
                </c:pt>
                <c:pt idx="1713">
                  <c:v>9.74E-2</c:v>
                </c:pt>
                <c:pt idx="1714">
                  <c:v>0.16209999999999999</c:v>
                </c:pt>
                <c:pt idx="1715">
                  <c:v>0.1608</c:v>
                </c:pt>
                <c:pt idx="1716">
                  <c:v>0.1099</c:v>
                </c:pt>
                <c:pt idx="1717">
                  <c:v>0.10730000000000001</c:v>
                </c:pt>
                <c:pt idx="1718">
                  <c:v>0.1036</c:v>
                </c:pt>
                <c:pt idx="1719">
                  <c:v>0.1489</c:v>
                </c:pt>
                <c:pt idx="1720">
                  <c:v>0.1099</c:v>
                </c:pt>
                <c:pt idx="1721">
                  <c:v>8.1100000000000005E-2</c:v>
                </c:pt>
                <c:pt idx="1722">
                  <c:v>0.17810000000000001</c:v>
                </c:pt>
                <c:pt idx="1723">
                  <c:v>0.14410000000000001</c:v>
                </c:pt>
                <c:pt idx="1724">
                  <c:v>7.5499999999999998E-2</c:v>
                </c:pt>
                <c:pt idx="1725">
                  <c:v>7.4700000000000003E-2</c:v>
                </c:pt>
                <c:pt idx="1726">
                  <c:v>0.1066</c:v>
                </c:pt>
                <c:pt idx="1727">
                  <c:v>0.11409999999999999</c:v>
                </c:pt>
                <c:pt idx="1728">
                  <c:v>0.12839999999999999</c:v>
                </c:pt>
                <c:pt idx="1729">
                  <c:v>0.1275</c:v>
                </c:pt>
                <c:pt idx="1730">
                  <c:v>0.1084</c:v>
                </c:pt>
                <c:pt idx="1731">
                  <c:v>0.17180000000000001</c:v>
                </c:pt>
                <c:pt idx="1732">
                  <c:v>0.1173</c:v>
                </c:pt>
                <c:pt idx="1733">
                  <c:v>8.3900000000000002E-2</c:v>
                </c:pt>
                <c:pt idx="1734">
                  <c:v>0.12909999999999999</c:v>
                </c:pt>
                <c:pt idx="1735">
                  <c:v>7.7700000000000005E-2</c:v>
                </c:pt>
                <c:pt idx="1736">
                  <c:v>0.2878</c:v>
                </c:pt>
                <c:pt idx="1737">
                  <c:v>0.32550000000000001</c:v>
                </c:pt>
                <c:pt idx="1738">
                  <c:v>0.1084</c:v>
                </c:pt>
                <c:pt idx="1739">
                  <c:v>0.15870000000000001</c:v>
                </c:pt>
                <c:pt idx="1740">
                  <c:v>7.1800000000000003E-2</c:v>
                </c:pt>
                <c:pt idx="1741">
                  <c:v>0.1207</c:v>
                </c:pt>
                <c:pt idx="1742">
                  <c:v>0.15240000000000001</c:v>
                </c:pt>
                <c:pt idx="1743">
                  <c:v>0.24349999999999999</c:v>
                </c:pt>
                <c:pt idx="1744">
                  <c:v>0.22939999999999999</c:v>
                </c:pt>
                <c:pt idx="1745">
                  <c:v>0.10589999999999999</c:v>
                </c:pt>
                <c:pt idx="1746">
                  <c:v>0.1171</c:v>
                </c:pt>
                <c:pt idx="1747">
                  <c:v>0.19800000000000001</c:v>
                </c:pt>
                <c:pt idx="1748">
                  <c:v>9.5600000000000004E-2</c:v>
                </c:pt>
                <c:pt idx="1749">
                  <c:v>0.1142</c:v>
                </c:pt>
                <c:pt idx="1750">
                  <c:v>0.1163</c:v>
                </c:pt>
                <c:pt idx="1751">
                  <c:v>0.13919999999999999</c:v>
                </c:pt>
                <c:pt idx="1752">
                  <c:v>0.11459999999999999</c:v>
                </c:pt>
                <c:pt idx="1753">
                  <c:v>0.12870000000000001</c:v>
                </c:pt>
                <c:pt idx="1754">
                  <c:v>8.4000000000000005E-2</c:v>
                </c:pt>
                <c:pt idx="1755">
                  <c:v>9.3399999999999997E-2</c:v>
                </c:pt>
                <c:pt idx="1756">
                  <c:v>0.16020000000000001</c:v>
                </c:pt>
                <c:pt idx="1757">
                  <c:v>8.8400000000000006E-2</c:v>
                </c:pt>
                <c:pt idx="1758">
                  <c:v>8.8700000000000001E-2</c:v>
                </c:pt>
                <c:pt idx="1759">
                  <c:v>7.2800000000000004E-2</c:v>
                </c:pt>
                <c:pt idx="1760">
                  <c:v>9.64E-2</c:v>
                </c:pt>
                <c:pt idx="1761">
                  <c:v>7.9500000000000001E-2</c:v>
                </c:pt>
                <c:pt idx="1762">
                  <c:v>9.8199999999999996E-2</c:v>
                </c:pt>
                <c:pt idx="1763">
                  <c:v>0.1711</c:v>
                </c:pt>
                <c:pt idx="1764">
                  <c:v>0.13469999999999999</c:v>
                </c:pt>
                <c:pt idx="1765">
                  <c:v>9.5399999999999999E-2</c:v>
                </c:pt>
                <c:pt idx="1766">
                  <c:v>0.1082</c:v>
                </c:pt>
                <c:pt idx="1767">
                  <c:v>8.2600000000000007E-2</c:v>
                </c:pt>
                <c:pt idx="1768">
                  <c:v>9.6699999999999994E-2</c:v>
                </c:pt>
                <c:pt idx="1769">
                  <c:v>0.1454</c:v>
                </c:pt>
                <c:pt idx="1770">
                  <c:v>0.12859999999999999</c:v>
                </c:pt>
                <c:pt idx="1771">
                  <c:v>0.17549999999999999</c:v>
                </c:pt>
                <c:pt idx="1772">
                  <c:v>0.15509999999999999</c:v>
                </c:pt>
                <c:pt idx="1773">
                  <c:v>0.17860000000000001</c:v>
                </c:pt>
                <c:pt idx="1774">
                  <c:v>9.4500000000000001E-2</c:v>
                </c:pt>
                <c:pt idx="1775">
                  <c:v>0.11459999999999999</c:v>
                </c:pt>
                <c:pt idx="1776">
                  <c:v>0.12330000000000001</c:v>
                </c:pt>
                <c:pt idx="1777">
                  <c:v>0.121</c:v>
                </c:pt>
                <c:pt idx="1778">
                  <c:v>9.1999999999999998E-2</c:v>
                </c:pt>
                <c:pt idx="1779">
                  <c:v>7.6300000000000007E-2</c:v>
                </c:pt>
                <c:pt idx="1780">
                  <c:v>0.1865</c:v>
                </c:pt>
                <c:pt idx="1781">
                  <c:v>7.7299999999999994E-2</c:v>
                </c:pt>
                <c:pt idx="1782">
                  <c:v>0.18609999999999999</c:v>
                </c:pt>
                <c:pt idx="1783">
                  <c:v>7.9299999999999995E-2</c:v>
                </c:pt>
                <c:pt idx="1784">
                  <c:v>0.19370000000000001</c:v>
                </c:pt>
                <c:pt idx="1785">
                  <c:v>0.115</c:v>
                </c:pt>
                <c:pt idx="1786">
                  <c:v>0.12659999999999999</c:v>
                </c:pt>
                <c:pt idx="1787">
                  <c:v>0.25900000000000001</c:v>
                </c:pt>
                <c:pt idx="1788">
                  <c:v>7.5200000000000003E-2</c:v>
                </c:pt>
                <c:pt idx="1789">
                  <c:v>0.15229999999999999</c:v>
                </c:pt>
                <c:pt idx="1790">
                  <c:v>0.1618</c:v>
                </c:pt>
                <c:pt idx="1791">
                  <c:v>0.16259999999999999</c:v>
                </c:pt>
                <c:pt idx="1792">
                  <c:v>0.1134</c:v>
                </c:pt>
                <c:pt idx="1793">
                  <c:v>0.10829999999999999</c:v>
                </c:pt>
                <c:pt idx="1794">
                  <c:v>0.1298</c:v>
                </c:pt>
                <c:pt idx="1795">
                  <c:v>0.1348</c:v>
                </c:pt>
                <c:pt idx="1796">
                  <c:v>8.6499999999999994E-2</c:v>
                </c:pt>
                <c:pt idx="1797">
                  <c:v>0.1323</c:v>
                </c:pt>
                <c:pt idx="1798">
                  <c:v>9.7699999999999995E-2</c:v>
                </c:pt>
                <c:pt idx="1799">
                  <c:v>0.1019</c:v>
                </c:pt>
                <c:pt idx="1800">
                  <c:v>0.11940000000000001</c:v>
                </c:pt>
                <c:pt idx="1801">
                  <c:v>9.1499999999999998E-2</c:v>
                </c:pt>
                <c:pt idx="1802">
                  <c:v>7.0800000000000002E-2</c:v>
                </c:pt>
                <c:pt idx="1803">
                  <c:v>8.7099999999999997E-2</c:v>
                </c:pt>
                <c:pt idx="1804">
                  <c:v>0.1077</c:v>
                </c:pt>
                <c:pt idx="1805">
                  <c:v>9.1700000000000004E-2</c:v>
                </c:pt>
                <c:pt idx="1806">
                  <c:v>9.9500000000000005E-2</c:v>
                </c:pt>
                <c:pt idx="1807">
                  <c:v>8.6599999999999996E-2</c:v>
                </c:pt>
                <c:pt idx="1808">
                  <c:v>0.1027</c:v>
                </c:pt>
                <c:pt idx="1809">
                  <c:v>8.5400000000000004E-2</c:v>
                </c:pt>
                <c:pt idx="1810">
                  <c:v>9.4200000000000006E-2</c:v>
                </c:pt>
                <c:pt idx="1811">
                  <c:v>0.1043</c:v>
                </c:pt>
                <c:pt idx="1812">
                  <c:v>0.2034</c:v>
                </c:pt>
                <c:pt idx="1813">
                  <c:v>0.1149</c:v>
                </c:pt>
                <c:pt idx="1814">
                  <c:v>0.15770000000000001</c:v>
                </c:pt>
                <c:pt idx="1815">
                  <c:v>8.7300000000000003E-2</c:v>
                </c:pt>
                <c:pt idx="1816">
                  <c:v>0.1724</c:v>
                </c:pt>
                <c:pt idx="1817">
                  <c:v>7.5200000000000003E-2</c:v>
                </c:pt>
                <c:pt idx="1818">
                  <c:v>0.1103</c:v>
                </c:pt>
                <c:pt idx="1819">
                  <c:v>0.20330000000000001</c:v>
                </c:pt>
                <c:pt idx="1820">
                  <c:v>9.1600000000000001E-2</c:v>
                </c:pt>
                <c:pt idx="1821">
                  <c:v>0.1512</c:v>
                </c:pt>
                <c:pt idx="1822">
                  <c:v>0.1043</c:v>
                </c:pt>
                <c:pt idx="1823">
                  <c:v>0.13589999999999999</c:v>
                </c:pt>
                <c:pt idx="1824">
                  <c:v>9.7500000000000003E-2</c:v>
                </c:pt>
                <c:pt idx="1825">
                  <c:v>0.13020000000000001</c:v>
                </c:pt>
                <c:pt idx="1826">
                  <c:v>0.13439999999999999</c:v>
                </c:pt>
                <c:pt idx="1827">
                  <c:v>9.5200000000000007E-2</c:v>
                </c:pt>
                <c:pt idx="1828">
                  <c:v>0.15409999999999999</c:v>
                </c:pt>
                <c:pt idx="1829">
                  <c:v>0.1138</c:v>
                </c:pt>
                <c:pt idx="1830">
                  <c:v>7.9200000000000007E-2</c:v>
                </c:pt>
                <c:pt idx="1831">
                  <c:v>8.72E-2</c:v>
                </c:pt>
                <c:pt idx="1832">
                  <c:v>9.2999999999999999E-2</c:v>
                </c:pt>
                <c:pt idx="1833">
                  <c:v>0.1046</c:v>
                </c:pt>
                <c:pt idx="1834">
                  <c:v>0.1203</c:v>
                </c:pt>
                <c:pt idx="1835">
                  <c:v>0.1186</c:v>
                </c:pt>
                <c:pt idx="1836">
                  <c:v>0.1226</c:v>
                </c:pt>
                <c:pt idx="1837">
                  <c:v>0.1137</c:v>
                </c:pt>
                <c:pt idx="1838">
                  <c:v>0.15079999999999999</c:v>
                </c:pt>
                <c:pt idx="1839">
                  <c:v>0.1241</c:v>
                </c:pt>
                <c:pt idx="1840">
                  <c:v>0.10100000000000001</c:v>
                </c:pt>
                <c:pt idx="1841">
                  <c:v>0.21210000000000001</c:v>
                </c:pt>
                <c:pt idx="1842">
                  <c:v>0.10390000000000001</c:v>
                </c:pt>
                <c:pt idx="1843">
                  <c:v>9.7199999999999995E-2</c:v>
                </c:pt>
                <c:pt idx="1844">
                  <c:v>0.16889999999999999</c:v>
                </c:pt>
                <c:pt idx="1845">
                  <c:v>0.11269999999999999</c:v>
                </c:pt>
                <c:pt idx="1846">
                  <c:v>0.16830000000000001</c:v>
                </c:pt>
                <c:pt idx="1847">
                  <c:v>9.2299999999999993E-2</c:v>
                </c:pt>
                <c:pt idx="1848">
                  <c:v>7.6799999999999993E-2</c:v>
                </c:pt>
                <c:pt idx="1849">
                  <c:v>0.1313</c:v>
                </c:pt>
                <c:pt idx="1850">
                  <c:v>0.15240000000000001</c:v>
                </c:pt>
                <c:pt idx="1851">
                  <c:v>0.13969999999999999</c:v>
                </c:pt>
                <c:pt idx="1852">
                  <c:v>9.35E-2</c:v>
                </c:pt>
                <c:pt idx="1853">
                  <c:v>0.20519999999999999</c:v>
                </c:pt>
                <c:pt idx="1854">
                  <c:v>0.183</c:v>
                </c:pt>
                <c:pt idx="1855">
                  <c:v>0.15720000000000001</c:v>
                </c:pt>
                <c:pt idx="1856">
                  <c:v>0.1179</c:v>
                </c:pt>
                <c:pt idx="1857">
                  <c:v>7.1800000000000003E-2</c:v>
                </c:pt>
                <c:pt idx="1858">
                  <c:v>8.2000000000000003E-2</c:v>
                </c:pt>
                <c:pt idx="1859">
                  <c:v>0.13250000000000001</c:v>
                </c:pt>
                <c:pt idx="1860">
                  <c:v>0.15920000000000001</c:v>
                </c:pt>
                <c:pt idx="1861">
                  <c:v>9.7000000000000003E-2</c:v>
                </c:pt>
                <c:pt idx="1862">
                  <c:v>0.108</c:v>
                </c:pt>
                <c:pt idx="1863">
                  <c:v>0.1077</c:v>
                </c:pt>
                <c:pt idx="1864">
                  <c:v>0.1032</c:v>
                </c:pt>
                <c:pt idx="1865">
                  <c:v>0.33460000000000001</c:v>
                </c:pt>
                <c:pt idx="1866">
                  <c:v>0.1149</c:v>
                </c:pt>
                <c:pt idx="1867">
                  <c:v>8.5599999999999996E-2</c:v>
                </c:pt>
                <c:pt idx="1868">
                  <c:v>0.13420000000000001</c:v>
                </c:pt>
                <c:pt idx="1869">
                  <c:v>8.8800000000000004E-2</c:v>
                </c:pt>
                <c:pt idx="1870">
                  <c:v>8.7999999999999995E-2</c:v>
                </c:pt>
                <c:pt idx="1871">
                  <c:v>0.1368</c:v>
                </c:pt>
                <c:pt idx="1872">
                  <c:v>0.1053</c:v>
                </c:pt>
                <c:pt idx="1873">
                  <c:v>0.104</c:v>
                </c:pt>
                <c:pt idx="1874">
                  <c:v>8.8800000000000004E-2</c:v>
                </c:pt>
                <c:pt idx="1875">
                  <c:v>0.11409999999999999</c:v>
                </c:pt>
                <c:pt idx="1876">
                  <c:v>7.6499999999999999E-2</c:v>
                </c:pt>
                <c:pt idx="1877">
                  <c:v>9.35E-2</c:v>
                </c:pt>
                <c:pt idx="1878">
                  <c:v>7.7499999999999999E-2</c:v>
                </c:pt>
                <c:pt idx="1879">
                  <c:v>0.1444</c:v>
                </c:pt>
                <c:pt idx="1880">
                  <c:v>0.16569999999999999</c:v>
                </c:pt>
                <c:pt idx="1881">
                  <c:v>0.13750000000000001</c:v>
                </c:pt>
                <c:pt idx="1882">
                  <c:v>0.18240000000000001</c:v>
                </c:pt>
                <c:pt idx="1883">
                  <c:v>0.13780000000000001</c:v>
                </c:pt>
                <c:pt idx="1884">
                  <c:v>0.10680000000000001</c:v>
                </c:pt>
                <c:pt idx="1885">
                  <c:v>0.1012</c:v>
                </c:pt>
                <c:pt idx="1886">
                  <c:v>0.1358</c:v>
                </c:pt>
                <c:pt idx="1887">
                  <c:v>9.6199999999999994E-2</c:v>
                </c:pt>
                <c:pt idx="1888">
                  <c:v>0.17979999999999999</c:v>
                </c:pt>
                <c:pt idx="1889">
                  <c:v>0.13489999999999999</c:v>
                </c:pt>
                <c:pt idx="1890">
                  <c:v>9.5100000000000004E-2</c:v>
                </c:pt>
                <c:pt idx="1891">
                  <c:v>9.0200000000000002E-2</c:v>
                </c:pt>
                <c:pt idx="1892">
                  <c:v>7.5999999999999998E-2</c:v>
                </c:pt>
                <c:pt idx="1893">
                  <c:v>0.17469999999999999</c:v>
                </c:pt>
                <c:pt idx="1894">
                  <c:v>0.13780000000000001</c:v>
                </c:pt>
                <c:pt idx="1895">
                  <c:v>0.1411</c:v>
                </c:pt>
                <c:pt idx="1896">
                  <c:v>0.19289999999999999</c:v>
                </c:pt>
                <c:pt idx="1897">
                  <c:v>9.5600000000000004E-2</c:v>
                </c:pt>
                <c:pt idx="1898">
                  <c:v>0.13339999999999999</c:v>
                </c:pt>
                <c:pt idx="1899">
                  <c:v>0.1002</c:v>
                </c:pt>
                <c:pt idx="1900">
                  <c:v>0.11990000000000001</c:v>
                </c:pt>
                <c:pt idx="1901">
                  <c:v>8.5699999999999998E-2</c:v>
                </c:pt>
                <c:pt idx="1902">
                  <c:v>0.22189999999999999</c:v>
                </c:pt>
                <c:pt idx="1903">
                  <c:v>0.13170000000000001</c:v>
                </c:pt>
                <c:pt idx="1904">
                  <c:v>0.11799999999999999</c:v>
                </c:pt>
                <c:pt idx="1905">
                  <c:v>9.8599999999999993E-2</c:v>
                </c:pt>
                <c:pt idx="1906">
                  <c:v>7.9000000000000001E-2</c:v>
                </c:pt>
                <c:pt idx="1907">
                  <c:v>0.15</c:v>
                </c:pt>
                <c:pt idx="1908">
                  <c:v>0.12609999999999999</c:v>
                </c:pt>
                <c:pt idx="1909">
                  <c:v>0.1298</c:v>
                </c:pt>
                <c:pt idx="1910">
                  <c:v>0.1226</c:v>
                </c:pt>
                <c:pt idx="1911">
                  <c:v>0.188</c:v>
                </c:pt>
                <c:pt idx="1912">
                  <c:v>0.15359999999999999</c:v>
                </c:pt>
                <c:pt idx="1913">
                  <c:v>0.1004</c:v>
                </c:pt>
                <c:pt idx="1914">
                  <c:v>0.1171</c:v>
                </c:pt>
                <c:pt idx="1915">
                  <c:v>0.15179999999999999</c:v>
                </c:pt>
                <c:pt idx="1916">
                  <c:v>0.1172</c:v>
                </c:pt>
                <c:pt idx="1917">
                  <c:v>0.12620000000000001</c:v>
                </c:pt>
                <c:pt idx="1918">
                  <c:v>0.1207</c:v>
                </c:pt>
                <c:pt idx="1919">
                  <c:v>7.9299999999999995E-2</c:v>
                </c:pt>
                <c:pt idx="1920">
                  <c:v>0.12720000000000001</c:v>
                </c:pt>
                <c:pt idx="1921">
                  <c:v>0.1275</c:v>
                </c:pt>
                <c:pt idx="1922">
                  <c:v>0.16569999999999999</c:v>
                </c:pt>
                <c:pt idx="1923">
                  <c:v>8.6999999999999994E-2</c:v>
                </c:pt>
                <c:pt idx="1924">
                  <c:v>0.08</c:v>
                </c:pt>
                <c:pt idx="1925">
                  <c:v>0.1066</c:v>
                </c:pt>
                <c:pt idx="1926">
                  <c:v>0.14560000000000001</c:v>
                </c:pt>
                <c:pt idx="1927">
                  <c:v>0.25140000000000001</c:v>
                </c:pt>
                <c:pt idx="1928">
                  <c:v>0.14760000000000001</c:v>
                </c:pt>
                <c:pt idx="1929">
                  <c:v>8.2900000000000001E-2</c:v>
                </c:pt>
                <c:pt idx="1930">
                  <c:v>0.1646</c:v>
                </c:pt>
                <c:pt idx="1931">
                  <c:v>0.17430000000000001</c:v>
                </c:pt>
                <c:pt idx="1932">
                  <c:v>0.12709999999999999</c:v>
                </c:pt>
                <c:pt idx="1933">
                  <c:v>0.14419999999999999</c:v>
                </c:pt>
                <c:pt idx="1934">
                  <c:v>0.1003</c:v>
                </c:pt>
                <c:pt idx="1935">
                  <c:v>0.1077</c:v>
                </c:pt>
                <c:pt idx="1936">
                  <c:v>0.10290000000000001</c:v>
                </c:pt>
                <c:pt idx="1937">
                  <c:v>8.0799999999999997E-2</c:v>
                </c:pt>
                <c:pt idx="1938">
                  <c:v>0.13339999999999999</c:v>
                </c:pt>
                <c:pt idx="1939">
                  <c:v>0.1076</c:v>
                </c:pt>
                <c:pt idx="1940">
                  <c:v>8.2900000000000001E-2</c:v>
                </c:pt>
                <c:pt idx="1941">
                  <c:v>0.18110000000000001</c:v>
                </c:pt>
                <c:pt idx="1942">
                  <c:v>7.7499999999999999E-2</c:v>
                </c:pt>
                <c:pt idx="1943">
                  <c:v>7.8600000000000003E-2</c:v>
                </c:pt>
                <c:pt idx="1944">
                  <c:v>7.2999999999999995E-2</c:v>
                </c:pt>
                <c:pt idx="1945">
                  <c:v>0.1618</c:v>
                </c:pt>
                <c:pt idx="1946">
                  <c:v>9.4700000000000006E-2</c:v>
                </c:pt>
                <c:pt idx="1947">
                  <c:v>0.1258</c:v>
                </c:pt>
                <c:pt idx="1948">
                  <c:v>0.1636</c:v>
                </c:pt>
                <c:pt idx="1949">
                  <c:v>0.12659999999999999</c:v>
                </c:pt>
                <c:pt idx="1950">
                  <c:v>0.14979999999999999</c:v>
                </c:pt>
                <c:pt idx="1951">
                  <c:v>0.15010000000000001</c:v>
                </c:pt>
                <c:pt idx="1952">
                  <c:v>0.15809999999999999</c:v>
                </c:pt>
                <c:pt idx="1953">
                  <c:v>9.8900000000000002E-2</c:v>
                </c:pt>
                <c:pt idx="1954">
                  <c:v>0.16270000000000001</c:v>
                </c:pt>
                <c:pt idx="1955">
                  <c:v>0.1125</c:v>
                </c:pt>
                <c:pt idx="1956">
                  <c:v>0.1487</c:v>
                </c:pt>
                <c:pt idx="1957">
                  <c:v>0.12379999999999999</c:v>
                </c:pt>
                <c:pt idx="1958">
                  <c:v>0.1048</c:v>
                </c:pt>
                <c:pt idx="1959">
                  <c:v>0.39090000000000003</c:v>
                </c:pt>
                <c:pt idx="1960">
                  <c:v>0.13769999999999999</c:v>
                </c:pt>
                <c:pt idx="1961">
                  <c:v>0.1067</c:v>
                </c:pt>
                <c:pt idx="1962">
                  <c:v>9.2899999999999996E-2</c:v>
                </c:pt>
                <c:pt idx="1963">
                  <c:v>8.5699999999999998E-2</c:v>
                </c:pt>
                <c:pt idx="1964">
                  <c:v>8.1000000000000003E-2</c:v>
                </c:pt>
                <c:pt idx="1965">
                  <c:v>0.10879999999999999</c:v>
                </c:pt>
                <c:pt idx="1966">
                  <c:v>0.1893</c:v>
                </c:pt>
                <c:pt idx="1967">
                  <c:v>0.1394</c:v>
                </c:pt>
                <c:pt idx="1968">
                  <c:v>7.9899999999999999E-2</c:v>
                </c:pt>
                <c:pt idx="1969">
                  <c:v>0.3009</c:v>
                </c:pt>
                <c:pt idx="1970">
                  <c:v>9.6000000000000002E-2</c:v>
                </c:pt>
                <c:pt idx="1971">
                  <c:v>0.1169</c:v>
                </c:pt>
                <c:pt idx="1972">
                  <c:v>0.16159999999999999</c:v>
                </c:pt>
                <c:pt idx="1973">
                  <c:v>0.1105</c:v>
                </c:pt>
                <c:pt idx="1974">
                  <c:v>0.11609999999999999</c:v>
                </c:pt>
                <c:pt idx="1975">
                  <c:v>0.2049</c:v>
                </c:pt>
                <c:pt idx="1976">
                  <c:v>9.6000000000000002E-2</c:v>
                </c:pt>
                <c:pt idx="1977">
                  <c:v>9.4799999999999995E-2</c:v>
                </c:pt>
                <c:pt idx="1978">
                  <c:v>0.1371</c:v>
                </c:pt>
                <c:pt idx="1979">
                  <c:v>9.4899999999999998E-2</c:v>
                </c:pt>
                <c:pt idx="1980">
                  <c:v>9.3399999999999997E-2</c:v>
                </c:pt>
                <c:pt idx="1981">
                  <c:v>0.15659999999999999</c:v>
                </c:pt>
                <c:pt idx="1982">
                  <c:v>0.14460000000000001</c:v>
                </c:pt>
                <c:pt idx="1983">
                  <c:v>0.12620000000000001</c:v>
                </c:pt>
                <c:pt idx="1984">
                  <c:v>0.1186</c:v>
                </c:pt>
                <c:pt idx="1985">
                  <c:v>9.9199999999999997E-2</c:v>
                </c:pt>
                <c:pt idx="1986">
                  <c:v>0.12790000000000001</c:v>
                </c:pt>
                <c:pt idx="1987">
                  <c:v>0.1273</c:v>
                </c:pt>
                <c:pt idx="1988">
                  <c:v>8.7499999999999994E-2</c:v>
                </c:pt>
                <c:pt idx="1989">
                  <c:v>0.1376</c:v>
                </c:pt>
                <c:pt idx="1990">
                  <c:v>0.21479999999999999</c:v>
                </c:pt>
                <c:pt idx="1991">
                  <c:v>0.19089999999999999</c:v>
                </c:pt>
                <c:pt idx="1992">
                  <c:v>9.01E-2</c:v>
                </c:pt>
                <c:pt idx="1993">
                  <c:v>0.14929999999999999</c:v>
                </c:pt>
                <c:pt idx="1994">
                  <c:v>0.18870000000000001</c:v>
                </c:pt>
                <c:pt idx="1995">
                  <c:v>7.8299999999999995E-2</c:v>
                </c:pt>
                <c:pt idx="1996">
                  <c:v>0.14530000000000001</c:v>
                </c:pt>
                <c:pt idx="1997">
                  <c:v>0.16</c:v>
                </c:pt>
                <c:pt idx="1998">
                  <c:v>0.13139999999999999</c:v>
                </c:pt>
                <c:pt idx="1999">
                  <c:v>0.18779999999999999</c:v>
                </c:pt>
                <c:pt idx="2000">
                  <c:v>0.1497</c:v>
                </c:pt>
                <c:pt idx="2001">
                  <c:v>7.6899999999999996E-2</c:v>
                </c:pt>
                <c:pt idx="2002">
                  <c:v>0.14499999999999999</c:v>
                </c:pt>
                <c:pt idx="2003">
                  <c:v>0.125</c:v>
                </c:pt>
                <c:pt idx="2004">
                  <c:v>0.2248</c:v>
                </c:pt>
                <c:pt idx="2005">
                  <c:v>0.112</c:v>
                </c:pt>
                <c:pt idx="2006">
                  <c:v>0.1968</c:v>
                </c:pt>
                <c:pt idx="2007">
                  <c:v>0.1966</c:v>
                </c:pt>
                <c:pt idx="2008">
                  <c:v>7.3899999999999993E-2</c:v>
                </c:pt>
                <c:pt idx="2009">
                  <c:v>8.6999999999999994E-2</c:v>
                </c:pt>
                <c:pt idx="2010">
                  <c:v>0.12759999999999999</c:v>
                </c:pt>
                <c:pt idx="2011">
                  <c:v>0.1116</c:v>
                </c:pt>
                <c:pt idx="2012">
                  <c:v>0.1176</c:v>
                </c:pt>
                <c:pt idx="2013">
                  <c:v>0.1021</c:v>
                </c:pt>
                <c:pt idx="2014">
                  <c:v>8.43E-2</c:v>
                </c:pt>
                <c:pt idx="2015">
                  <c:v>0.1258</c:v>
                </c:pt>
                <c:pt idx="2016">
                  <c:v>0.1338</c:v>
                </c:pt>
                <c:pt idx="2017">
                  <c:v>0.107</c:v>
                </c:pt>
                <c:pt idx="2018">
                  <c:v>0.18429999999999999</c:v>
                </c:pt>
                <c:pt idx="2019">
                  <c:v>9.2499999999999999E-2</c:v>
                </c:pt>
                <c:pt idx="2020">
                  <c:v>0.13789999999999999</c:v>
                </c:pt>
                <c:pt idx="2021">
                  <c:v>0.12809999999999999</c:v>
                </c:pt>
                <c:pt idx="2022">
                  <c:v>8.09E-2</c:v>
                </c:pt>
                <c:pt idx="2023">
                  <c:v>7.2599999999999998E-2</c:v>
                </c:pt>
                <c:pt idx="2024">
                  <c:v>0.13650000000000001</c:v>
                </c:pt>
                <c:pt idx="2025">
                  <c:v>0.12330000000000001</c:v>
                </c:pt>
                <c:pt idx="2026">
                  <c:v>9.6100000000000005E-2</c:v>
                </c:pt>
                <c:pt idx="2027">
                  <c:v>7.9299999999999995E-2</c:v>
                </c:pt>
                <c:pt idx="2028">
                  <c:v>0.1396</c:v>
                </c:pt>
                <c:pt idx="2029">
                  <c:v>0.17199999999999999</c:v>
                </c:pt>
                <c:pt idx="2030">
                  <c:v>9.4899999999999998E-2</c:v>
                </c:pt>
                <c:pt idx="2031">
                  <c:v>8.3500000000000005E-2</c:v>
                </c:pt>
                <c:pt idx="2032">
                  <c:v>0.1045</c:v>
                </c:pt>
                <c:pt idx="2033">
                  <c:v>9.9000000000000005E-2</c:v>
                </c:pt>
                <c:pt idx="2034">
                  <c:v>0.14910000000000001</c:v>
                </c:pt>
                <c:pt idx="2035">
                  <c:v>0.1951</c:v>
                </c:pt>
                <c:pt idx="2036">
                  <c:v>0.10299999999999999</c:v>
                </c:pt>
                <c:pt idx="2037">
                  <c:v>8.5199999999999998E-2</c:v>
                </c:pt>
                <c:pt idx="2038">
                  <c:v>0.21460000000000001</c:v>
                </c:pt>
                <c:pt idx="2039">
                  <c:v>0.25800000000000001</c:v>
                </c:pt>
                <c:pt idx="2040">
                  <c:v>0.14849999999999999</c:v>
                </c:pt>
                <c:pt idx="2041">
                  <c:v>0.13639999999999999</c:v>
                </c:pt>
                <c:pt idx="2042">
                  <c:v>0.15540000000000001</c:v>
                </c:pt>
                <c:pt idx="2043">
                  <c:v>0.12920000000000001</c:v>
                </c:pt>
                <c:pt idx="2044">
                  <c:v>0.1203</c:v>
                </c:pt>
                <c:pt idx="2045">
                  <c:v>8.0100000000000005E-2</c:v>
                </c:pt>
                <c:pt idx="2046">
                  <c:v>0.15939999999999999</c:v>
                </c:pt>
                <c:pt idx="2047">
                  <c:v>0.16650000000000001</c:v>
                </c:pt>
                <c:pt idx="2048">
                  <c:v>0.1283</c:v>
                </c:pt>
                <c:pt idx="2049">
                  <c:v>7.6700000000000004E-2</c:v>
                </c:pt>
                <c:pt idx="2050">
                  <c:v>0.12230000000000001</c:v>
                </c:pt>
                <c:pt idx="2051">
                  <c:v>0.20499999999999999</c:v>
                </c:pt>
                <c:pt idx="2052">
                  <c:v>9.06E-2</c:v>
                </c:pt>
                <c:pt idx="2053">
                  <c:v>0.1193</c:v>
                </c:pt>
                <c:pt idx="2054">
                  <c:v>0.1123</c:v>
                </c:pt>
                <c:pt idx="2055">
                  <c:v>0.1099</c:v>
                </c:pt>
                <c:pt idx="2056">
                  <c:v>0.11310000000000001</c:v>
                </c:pt>
                <c:pt idx="2057">
                  <c:v>9.5600000000000004E-2</c:v>
                </c:pt>
                <c:pt idx="2058">
                  <c:v>0.1208</c:v>
                </c:pt>
                <c:pt idx="2059">
                  <c:v>9.7900000000000001E-2</c:v>
                </c:pt>
                <c:pt idx="2060">
                  <c:v>0.1188</c:v>
                </c:pt>
                <c:pt idx="2061">
                  <c:v>0.13550000000000001</c:v>
                </c:pt>
                <c:pt idx="2062">
                  <c:v>0.1176</c:v>
                </c:pt>
                <c:pt idx="2063">
                  <c:v>0.1066</c:v>
                </c:pt>
                <c:pt idx="2064">
                  <c:v>0.14699999999999999</c:v>
                </c:pt>
                <c:pt idx="2065">
                  <c:v>0.18509999999999999</c:v>
                </c:pt>
                <c:pt idx="2066">
                  <c:v>8.3000000000000004E-2</c:v>
                </c:pt>
                <c:pt idx="2067">
                  <c:v>0.1096</c:v>
                </c:pt>
                <c:pt idx="2068">
                  <c:v>0.24510000000000001</c:v>
                </c:pt>
                <c:pt idx="2069">
                  <c:v>7.6700000000000004E-2</c:v>
                </c:pt>
                <c:pt idx="2070">
                  <c:v>0.18970000000000001</c:v>
                </c:pt>
                <c:pt idx="2071">
                  <c:v>0.16059999999999999</c:v>
                </c:pt>
                <c:pt idx="2072">
                  <c:v>0.1278</c:v>
                </c:pt>
                <c:pt idx="2073">
                  <c:v>0.10680000000000001</c:v>
                </c:pt>
                <c:pt idx="2074">
                  <c:v>0.1124</c:v>
                </c:pt>
                <c:pt idx="2075">
                  <c:v>0.1115</c:v>
                </c:pt>
                <c:pt idx="2076">
                  <c:v>7.1499999999999994E-2</c:v>
                </c:pt>
                <c:pt idx="2077">
                  <c:v>8.9599999999999999E-2</c:v>
                </c:pt>
                <c:pt idx="2078">
                  <c:v>0.13569999999999999</c:v>
                </c:pt>
                <c:pt idx="2079">
                  <c:v>0.1391</c:v>
                </c:pt>
                <c:pt idx="2080">
                  <c:v>0.13730000000000001</c:v>
                </c:pt>
                <c:pt idx="2081">
                  <c:v>0.12590000000000001</c:v>
                </c:pt>
                <c:pt idx="2082">
                  <c:v>0.18940000000000001</c:v>
                </c:pt>
                <c:pt idx="2083">
                  <c:v>0.1244</c:v>
                </c:pt>
                <c:pt idx="2084">
                  <c:v>0.185</c:v>
                </c:pt>
                <c:pt idx="2085">
                  <c:v>0.1014</c:v>
                </c:pt>
                <c:pt idx="2086">
                  <c:v>0.18440000000000001</c:v>
                </c:pt>
                <c:pt idx="2087">
                  <c:v>9.1800000000000007E-2</c:v>
                </c:pt>
                <c:pt idx="2088">
                  <c:v>0.14419999999999999</c:v>
                </c:pt>
                <c:pt idx="2089">
                  <c:v>0.1048</c:v>
                </c:pt>
                <c:pt idx="2090">
                  <c:v>9.9099999999999994E-2</c:v>
                </c:pt>
                <c:pt idx="2091">
                  <c:v>0.1789</c:v>
                </c:pt>
                <c:pt idx="2092">
                  <c:v>0.18540000000000001</c:v>
                </c:pt>
                <c:pt idx="2093">
                  <c:v>0.1103</c:v>
                </c:pt>
                <c:pt idx="2094">
                  <c:v>0.1399</c:v>
                </c:pt>
                <c:pt idx="2095">
                  <c:v>0.21290000000000001</c:v>
                </c:pt>
                <c:pt idx="2096">
                  <c:v>0.1421</c:v>
                </c:pt>
                <c:pt idx="2097">
                  <c:v>0.1145</c:v>
                </c:pt>
                <c:pt idx="2098">
                  <c:v>0.1368</c:v>
                </c:pt>
                <c:pt idx="2099">
                  <c:v>0.1208</c:v>
                </c:pt>
                <c:pt idx="2100">
                  <c:v>8.6800000000000002E-2</c:v>
                </c:pt>
                <c:pt idx="2101">
                  <c:v>0.1147</c:v>
                </c:pt>
                <c:pt idx="2102">
                  <c:v>0.19950000000000001</c:v>
                </c:pt>
                <c:pt idx="2103">
                  <c:v>9.2799999999999994E-2</c:v>
                </c:pt>
                <c:pt idx="2104">
                  <c:v>0.1326</c:v>
                </c:pt>
                <c:pt idx="2105">
                  <c:v>0.1206</c:v>
                </c:pt>
                <c:pt idx="2106">
                  <c:v>0.1303</c:v>
                </c:pt>
                <c:pt idx="2107">
                  <c:v>0.1071</c:v>
                </c:pt>
                <c:pt idx="2108">
                  <c:v>9.2399999999999996E-2</c:v>
                </c:pt>
                <c:pt idx="2109">
                  <c:v>0.1133</c:v>
                </c:pt>
                <c:pt idx="2110">
                  <c:v>8.8499999999999995E-2</c:v>
                </c:pt>
                <c:pt idx="2111">
                  <c:v>0.1232</c:v>
                </c:pt>
                <c:pt idx="2112">
                  <c:v>9.2999999999999999E-2</c:v>
                </c:pt>
                <c:pt idx="2113">
                  <c:v>0.1167</c:v>
                </c:pt>
                <c:pt idx="2114">
                  <c:v>0.1578</c:v>
                </c:pt>
                <c:pt idx="2115">
                  <c:v>0.13730000000000001</c:v>
                </c:pt>
                <c:pt idx="2116">
                  <c:v>0.1065</c:v>
                </c:pt>
                <c:pt idx="2117">
                  <c:v>9.1600000000000001E-2</c:v>
                </c:pt>
                <c:pt idx="2118">
                  <c:v>9.7299999999999998E-2</c:v>
                </c:pt>
                <c:pt idx="2119">
                  <c:v>0.15909999999999999</c:v>
                </c:pt>
                <c:pt idx="2120">
                  <c:v>0.23530000000000001</c:v>
                </c:pt>
                <c:pt idx="2121">
                  <c:v>0.18690000000000001</c:v>
                </c:pt>
                <c:pt idx="2122">
                  <c:v>0.1444</c:v>
                </c:pt>
                <c:pt idx="2123">
                  <c:v>0.12820000000000001</c:v>
                </c:pt>
                <c:pt idx="2124">
                  <c:v>0.10349999999999999</c:v>
                </c:pt>
                <c:pt idx="2125">
                  <c:v>0.10979999999999999</c:v>
                </c:pt>
                <c:pt idx="2126">
                  <c:v>0.1244</c:v>
                </c:pt>
                <c:pt idx="2127">
                  <c:v>7.9600000000000004E-2</c:v>
                </c:pt>
                <c:pt idx="2128">
                  <c:v>0.1051</c:v>
                </c:pt>
                <c:pt idx="2129">
                  <c:v>0.1991</c:v>
                </c:pt>
                <c:pt idx="2130">
                  <c:v>0.14180000000000001</c:v>
                </c:pt>
                <c:pt idx="2131">
                  <c:v>0.1484</c:v>
                </c:pt>
                <c:pt idx="2132">
                  <c:v>0.20119999999999999</c:v>
                </c:pt>
                <c:pt idx="2133">
                  <c:v>0.18790000000000001</c:v>
                </c:pt>
                <c:pt idx="2134">
                  <c:v>0.15129999999999999</c:v>
                </c:pt>
                <c:pt idx="2135">
                  <c:v>0.1426</c:v>
                </c:pt>
                <c:pt idx="2136">
                  <c:v>0.1802</c:v>
                </c:pt>
                <c:pt idx="2137">
                  <c:v>0.20050000000000001</c:v>
                </c:pt>
                <c:pt idx="2138">
                  <c:v>0.16370000000000001</c:v>
                </c:pt>
                <c:pt idx="2139">
                  <c:v>0.1389</c:v>
                </c:pt>
                <c:pt idx="2140">
                  <c:v>9.4899999999999998E-2</c:v>
                </c:pt>
                <c:pt idx="2141">
                  <c:v>0.22489999999999999</c:v>
                </c:pt>
                <c:pt idx="2142">
                  <c:v>0.1106</c:v>
                </c:pt>
                <c:pt idx="2143">
                  <c:v>0.12559999999999999</c:v>
                </c:pt>
                <c:pt idx="2144">
                  <c:v>0.1305</c:v>
                </c:pt>
                <c:pt idx="2145">
                  <c:v>0.1532</c:v>
                </c:pt>
                <c:pt idx="2146">
                  <c:v>0.1114</c:v>
                </c:pt>
                <c:pt idx="2147">
                  <c:v>0.11749999999999999</c:v>
                </c:pt>
                <c:pt idx="2148">
                  <c:v>0.113</c:v>
                </c:pt>
                <c:pt idx="2149">
                  <c:v>0.19220000000000001</c:v>
                </c:pt>
                <c:pt idx="2150">
                  <c:v>9.7299999999999998E-2</c:v>
                </c:pt>
                <c:pt idx="2151">
                  <c:v>0.1033</c:v>
                </c:pt>
                <c:pt idx="2152">
                  <c:v>0.17249999999999999</c:v>
                </c:pt>
                <c:pt idx="2153">
                  <c:v>0.1168</c:v>
                </c:pt>
                <c:pt idx="2154">
                  <c:v>9.9400000000000002E-2</c:v>
                </c:pt>
                <c:pt idx="2155">
                  <c:v>0.1278</c:v>
                </c:pt>
                <c:pt idx="2156">
                  <c:v>0.14000000000000001</c:v>
                </c:pt>
                <c:pt idx="2157">
                  <c:v>0.26540000000000002</c:v>
                </c:pt>
                <c:pt idx="2158">
                  <c:v>0.12720000000000001</c:v>
                </c:pt>
                <c:pt idx="2159">
                  <c:v>0.10829999999999999</c:v>
                </c:pt>
                <c:pt idx="2160">
                  <c:v>0.11899999999999999</c:v>
                </c:pt>
                <c:pt idx="2161">
                  <c:v>8.2400000000000001E-2</c:v>
                </c:pt>
                <c:pt idx="2162">
                  <c:v>0.1457</c:v>
                </c:pt>
                <c:pt idx="2163">
                  <c:v>0.1032</c:v>
                </c:pt>
                <c:pt idx="2164">
                  <c:v>0.1138</c:v>
                </c:pt>
                <c:pt idx="2165">
                  <c:v>0.14729999999999999</c:v>
                </c:pt>
                <c:pt idx="2166">
                  <c:v>0.1094</c:v>
                </c:pt>
                <c:pt idx="2167">
                  <c:v>0.1182</c:v>
                </c:pt>
                <c:pt idx="2168">
                  <c:v>0.1477</c:v>
                </c:pt>
                <c:pt idx="2169">
                  <c:v>0.1656</c:v>
                </c:pt>
                <c:pt idx="2170">
                  <c:v>0.1164</c:v>
                </c:pt>
                <c:pt idx="2171">
                  <c:v>0.12839999999999999</c:v>
                </c:pt>
                <c:pt idx="2172">
                  <c:v>9.8000000000000004E-2</c:v>
                </c:pt>
                <c:pt idx="2173">
                  <c:v>0.1014</c:v>
                </c:pt>
                <c:pt idx="2174">
                  <c:v>8.5000000000000006E-2</c:v>
                </c:pt>
                <c:pt idx="2175">
                  <c:v>0.1052</c:v>
                </c:pt>
                <c:pt idx="2176">
                  <c:v>9.6600000000000005E-2</c:v>
                </c:pt>
                <c:pt idx="2177">
                  <c:v>0.18310000000000001</c:v>
                </c:pt>
                <c:pt idx="2178">
                  <c:v>0.1153</c:v>
                </c:pt>
                <c:pt idx="2179">
                  <c:v>0.1207</c:v>
                </c:pt>
                <c:pt idx="2180">
                  <c:v>0.13239999999999999</c:v>
                </c:pt>
                <c:pt idx="2181">
                  <c:v>0.1595</c:v>
                </c:pt>
                <c:pt idx="2182">
                  <c:v>0.17269999999999999</c:v>
                </c:pt>
                <c:pt idx="2183">
                  <c:v>0.1507</c:v>
                </c:pt>
                <c:pt idx="2184">
                  <c:v>0.11360000000000001</c:v>
                </c:pt>
                <c:pt idx="2185">
                  <c:v>0.1011</c:v>
                </c:pt>
                <c:pt idx="2186">
                  <c:v>7.6300000000000007E-2</c:v>
                </c:pt>
                <c:pt idx="2187">
                  <c:v>0.1242</c:v>
                </c:pt>
                <c:pt idx="2188">
                  <c:v>7.8899999999999998E-2</c:v>
                </c:pt>
                <c:pt idx="2189">
                  <c:v>9.3100000000000002E-2</c:v>
                </c:pt>
                <c:pt idx="2190">
                  <c:v>0.13420000000000001</c:v>
                </c:pt>
                <c:pt idx="2191">
                  <c:v>0.15379999999999999</c:v>
                </c:pt>
                <c:pt idx="2192">
                  <c:v>0.1013</c:v>
                </c:pt>
                <c:pt idx="2193">
                  <c:v>9.0700000000000003E-2</c:v>
                </c:pt>
                <c:pt idx="2194">
                  <c:v>0.1182</c:v>
                </c:pt>
                <c:pt idx="2195">
                  <c:v>8.5500000000000007E-2</c:v>
                </c:pt>
                <c:pt idx="2196">
                  <c:v>8.7099999999999997E-2</c:v>
                </c:pt>
                <c:pt idx="2197">
                  <c:v>7.0900000000000005E-2</c:v>
                </c:pt>
                <c:pt idx="2198">
                  <c:v>9.0899999999999995E-2</c:v>
                </c:pt>
                <c:pt idx="2199">
                  <c:v>0.2079</c:v>
                </c:pt>
                <c:pt idx="2200">
                  <c:v>0.15490000000000001</c:v>
                </c:pt>
                <c:pt idx="2201">
                  <c:v>0.1598</c:v>
                </c:pt>
                <c:pt idx="2202">
                  <c:v>9.8000000000000004E-2</c:v>
                </c:pt>
                <c:pt idx="2203">
                  <c:v>0.2293</c:v>
                </c:pt>
                <c:pt idx="2204">
                  <c:v>0.121</c:v>
                </c:pt>
                <c:pt idx="2205">
                  <c:v>0.1178</c:v>
                </c:pt>
                <c:pt idx="2206">
                  <c:v>0.1045</c:v>
                </c:pt>
                <c:pt idx="2207">
                  <c:v>0.12330000000000001</c:v>
                </c:pt>
                <c:pt idx="2208">
                  <c:v>0.14860000000000001</c:v>
                </c:pt>
                <c:pt idx="2209">
                  <c:v>9.5299999999999996E-2</c:v>
                </c:pt>
                <c:pt idx="2210">
                  <c:v>0.1285</c:v>
                </c:pt>
                <c:pt idx="2211">
                  <c:v>0.12640000000000001</c:v>
                </c:pt>
                <c:pt idx="2212">
                  <c:v>0.1012</c:v>
                </c:pt>
                <c:pt idx="2213">
                  <c:v>0.2165</c:v>
                </c:pt>
                <c:pt idx="2214">
                  <c:v>0.2084</c:v>
                </c:pt>
                <c:pt idx="2215">
                  <c:v>0.1288</c:v>
                </c:pt>
                <c:pt idx="2216">
                  <c:v>8.3500000000000005E-2</c:v>
                </c:pt>
                <c:pt idx="2217">
                  <c:v>0.13739999999999999</c:v>
                </c:pt>
                <c:pt idx="2218">
                  <c:v>8.5199999999999998E-2</c:v>
                </c:pt>
                <c:pt idx="2219">
                  <c:v>0.12239999999999999</c:v>
                </c:pt>
                <c:pt idx="2220">
                  <c:v>0.1148</c:v>
                </c:pt>
                <c:pt idx="2221">
                  <c:v>9.2299999999999993E-2</c:v>
                </c:pt>
                <c:pt idx="2222">
                  <c:v>8.3099999999999993E-2</c:v>
                </c:pt>
                <c:pt idx="2223">
                  <c:v>0.13300000000000001</c:v>
                </c:pt>
                <c:pt idx="2224">
                  <c:v>0.19670000000000001</c:v>
                </c:pt>
                <c:pt idx="2225">
                  <c:v>0.1381</c:v>
                </c:pt>
                <c:pt idx="2226">
                  <c:v>9.01E-2</c:v>
                </c:pt>
                <c:pt idx="2227">
                  <c:v>0.2054</c:v>
                </c:pt>
                <c:pt idx="2228">
                  <c:v>0.1333</c:v>
                </c:pt>
                <c:pt idx="2229">
                  <c:v>8.3099999999999993E-2</c:v>
                </c:pt>
                <c:pt idx="2230">
                  <c:v>0.10249999999999999</c:v>
                </c:pt>
                <c:pt idx="2231">
                  <c:v>0.1268</c:v>
                </c:pt>
                <c:pt idx="2232">
                  <c:v>9.2899999999999996E-2</c:v>
                </c:pt>
                <c:pt idx="2233">
                  <c:v>0.12770000000000001</c:v>
                </c:pt>
                <c:pt idx="2234">
                  <c:v>9.7600000000000006E-2</c:v>
                </c:pt>
                <c:pt idx="2235">
                  <c:v>0.1303</c:v>
                </c:pt>
                <c:pt idx="2236">
                  <c:v>0.1163</c:v>
                </c:pt>
                <c:pt idx="2237">
                  <c:v>0.13830000000000001</c:v>
                </c:pt>
                <c:pt idx="2238">
                  <c:v>9.3700000000000006E-2</c:v>
                </c:pt>
                <c:pt idx="2239">
                  <c:v>9.5299999999999996E-2</c:v>
                </c:pt>
                <c:pt idx="2240">
                  <c:v>0.1182</c:v>
                </c:pt>
                <c:pt idx="2241">
                  <c:v>0.16059999999999999</c:v>
                </c:pt>
                <c:pt idx="2242">
                  <c:v>0.16869999999999999</c:v>
                </c:pt>
                <c:pt idx="2243">
                  <c:v>0.1123</c:v>
                </c:pt>
                <c:pt idx="2244">
                  <c:v>8.3699999999999997E-2</c:v>
                </c:pt>
                <c:pt idx="2245">
                  <c:v>0.17580000000000001</c:v>
                </c:pt>
                <c:pt idx="2246">
                  <c:v>8.3400000000000002E-2</c:v>
                </c:pt>
                <c:pt idx="2247">
                  <c:v>0.1946</c:v>
                </c:pt>
                <c:pt idx="2248">
                  <c:v>0.19289999999999999</c:v>
                </c:pt>
                <c:pt idx="2249">
                  <c:v>0.14219999999999999</c:v>
                </c:pt>
                <c:pt idx="2250">
                  <c:v>9.9599999999999994E-2</c:v>
                </c:pt>
                <c:pt idx="2251">
                  <c:v>0.16930000000000001</c:v>
                </c:pt>
                <c:pt idx="2252">
                  <c:v>8.3500000000000005E-2</c:v>
                </c:pt>
                <c:pt idx="2253">
                  <c:v>0.19040000000000001</c:v>
                </c:pt>
                <c:pt idx="2254">
                  <c:v>0.1145</c:v>
                </c:pt>
                <c:pt idx="2255">
                  <c:v>0.15029999999999999</c:v>
                </c:pt>
                <c:pt idx="2256">
                  <c:v>9.0800000000000006E-2</c:v>
                </c:pt>
                <c:pt idx="2257">
                  <c:v>0.1479</c:v>
                </c:pt>
                <c:pt idx="2258">
                  <c:v>8.4400000000000003E-2</c:v>
                </c:pt>
                <c:pt idx="2259">
                  <c:v>8.7499999999999994E-2</c:v>
                </c:pt>
                <c:pt idx="2260">
                  <c:v>9.9400000000000002E-2</c:v>
                </c:pt>
                <c:pt idx="2261">
                  <c:v>0.1012</c:v>
                </c:pt>
                <c:pt idx="2262">
                  <c:v>0.1176</c:v>
                </c:pt>
                <c:pt idx="2263">
                  <c:v>0.15010000000000001</c:v>
                </c:pt>
                <c:pt idx="2264">
                  <c:v>0.1027</c:v>
                </c:pt>
                <c:pt idx="2265">
                  <c:v>0.12139999999999999</c:v>
                </c:pt>
                <c:pt idx="2266">
                  <c:v>0.1056</c:v>
                </c:pt>
                <c:pt idx="2267">
                  <c:v>9.9500000000000005E-2</c:v>
                </c:pt>
                <c:pt idx="2268">
                  <c:v>0.22800000000000001</c:v>
                </c:pt>
                <c:pt idx="2269">
                  <c:v>0.1115</c:v>
                </c:pt>
                <c:pt idx="2270">
                  <c:v>0.1119</c:v>
                </c:pt>
                <c:pt idx="2271">
                  <c:v>0.12820000000000001</c:v>
                </c:pt>
                <c:pt idx="2272">
                  <c:v>0.13220000000000001</c:v>
                </c:pt>
                <c:pt idx="2273">
                  <c:v>8.3000000000000004E-2</c:v>
                </c:pt>
                <c:pt idx="2274">
                  <c:v>0.21859999999999999</c:v>
                </c:pt>
                <c:pt idx="2275">
                  <c:v>8.5400000000000004E-2</c:v>
                </c:pt>
                <c:pt idx="2276">
                  <c:v>7.4899999999999994E-2</c:v>
                </c:pt>
                <c:pt idx="2277">
                  <c:v>0.185</c:v>
                </c:pt>
                <c:pt idx="2278">
                  <c:v>0.1201</c:v>
                </c:pt>
                <c:pt idx="2279">
                  <c:v>0.15959999999999999</c:v>
                </c:pt>
                <c:pt idx="2280">
                  <c:v>0.19400000000000001</c:v>
                </c:pt>
                <c:pt idx="2281">
                  <c:v>0.12089999999999999</c:v>
                </c:pt>
                <c:pt idx="2282">
                  <c:v>0.14810000000000001</c:v>
                </c:pt>
                <c:pt idx="2283">
                  <c:v>9.9000000000000005E-2</c:v>
                </c:pt>
                <c:pt idx="2284">
                  <c:v>0.1232</c:v>
                </c:pt>
                <c:pt idx="2285">
                  <c:v>9.9000000000000005E-2</c:v>
                </c:pt>
                <c:pt idx="2286">
                  <c:v>0.1069</c:v>
                </c:pt>
                <c:pt idx="2287">
                  <c:v>0.1109</c:v>
                </c:pt>
                <c:pt idx="2288">
                  <c:v>0.1181</c:v>
                </c:pt>
                <c:pt idx="2289">
                  <c:v>0.19689999999999999</c:v>
                </c:pt>
                <c:pt idx="2290">
                  <c:v>0.1875</c:v>
                </c:pt>
                <c:pt idx="2291">
                  <c:v>0.14419999999999999</c:v>
                </c:pt>
                <c:pt idx="2292">
                  <c:v>8.0500000000000002E-2</c:v>
                </c:pt>
                <c:pt idx="2293">
                  <c:v>0.1152</c:v>
                </c:pt>
                <c:pt idx="2294">
                  <c:v>0.13289999999999999</c:v>
                </c:pt>
                <c:pt idx="2295">
                  <c:v>0.1124</c:v>
                </c:pt>
                <c:pt idx="2296">
                  <c:v>0.1129</c:v>
                </c:pt>
                <c:pt idx="2297">
                  <c:v>9.4200000000000006E-2</c:v>
                </c:pt>
                <c:pt idx="2298">
                  <c:v>0.1615</c:v>
                </c:pt>
                <c:pt idx="2299">
                  <c:v>7.3800000000000004E-2</c:v>
                </c:pt>
                <c:pt idx="2300">
                  <c:v>9.2600000000000002E-2</c:v>
                </c:pt>
                <c:pt idx="2301">
                  <c:v>0.11849999999999999</c:v>
                </c:pt>
                <c:pt idx="2302">
                  <c:v>0.18820000000000001</c:v>
                </c:pt>
                <c:pt idx="2303">
                  <c:v>0.14230000000000001</c:v>
                </c:pt>
                <c:pt idx="2304">
                  <c:v>9.1899999999999996E-2</c:v>
                </c:pt>
                <c:pt idx="2305">
                  <c:v>0.13469999999999999</c:v>
                </c:pt>
                <c:pt idx="2306">
                  <c:v>8.2699999999999996E-2</c:v>
                </c:pt>
                <c:pt idx="2307">
                  <c:v>0.1087</c:v>
                </c:pt>
                <c:pt idx="2308">
                  <c:v>0.1123</c:v>
                </c:pt>
                <c:pt idx="2309">
                  <c:v>0.16830000000000001</c:v>
                </c:pt>
                <c:pt idx="2310">
                  <c:v>7.6200000000000004E-2</c:v>
                </c:pt>
                <c:pt idx="2311">
                  <c:v>0.21579999999999999</c:v>
                </c:pt>
                <c:pt idx="2312">
                  <c:v>0.1052</c:v>
                </c:pt>
                <c:pt idx="2313">
                  <c:v>0.2077</c:v>
                </c:pt>
                <c:pt idx="2314">
                  <c:v>9.6500000000000002E-2</c:v>
                </c:pt>
                <c:pt idx="2315">
                  <c:v>0.1434</c:v>
                </c:pt>
                <c:pt idx="2316">
                  <c:v>0.15210000000000001</c:v>
                </c:pt>
                <c:pt idx="2317">
                  <c:v>0.1153</c:v>
                </c:pt>
                <c:pt idx="2318">
                  <c:v>0.11600000000000001</c:v>
                </c:pt>
                <c:pt idx="2319">
                  <c:v>8.8099999999999998E-2</c:v>
                </c:pt>
                <c:pt idx="2320">
                  <c:v>0.1202</c:v>
                </c:pt>
                <c:pt idx="2321">
                  <c:v>0.10680000000000001</c:v>
                </c:pt>
                <c:pt idx="2322">
                  <c:v>0.13070000000000001</c:v>
                </c:pt>
                <c:pt idx="2323">
                  <c:v>0.108</c:v>
                </c:pt>
                <c:pt idx="2324">
                  <c:v>0.1464</c:v>
                </c:pt>
                <c:pt idx="2325">
                  <c:v>0.12659999999999999</c:v>
                </c:pt>
                <c:pt idx="2326">
                  <c:v>9.3899999999999997E-2</c:v>
                </c:pt>
                <c:pt idx="2327">
                  <c:v>0.113</c:v>
                </c:pt>
                <c:pt idx="2328">
                  <c:v>9.9000000000000005E-2</c:v>
                </c:pt>
                <c:pt idx="2329">
                  <c:v>0.1071</c:v>
                </c:pt>
                <c:pt idx="2330">
                  <c:v>0.12280000000000001</c:v>
                </c:pt>
                <c:pt idx="2331">
                  <c:v>8.14E-2</c:v>
                </c:pt>
                <c:pt idx="2332">
                  <c:v>9.4700000000000006E-2</c:v>
                </c:pt>
                <c:pt idx="2333">
                  <c:v>0.14249999999999999</c:v>
                </c:pt>
                <c:pt idx="2334">
                  <c:v>7.7299999999999994E-2</c:v>
                </c:pt>
                <c:pt idx="2335">
                  <c:v>7.4200000000000002E-2</c:v>
                </c:pt>
                <c:pt idx="2336">
                  <c:v>0.1085</c:v>
                </c:pt>
                <c:pt idx="2337">
                  <c:v>0.129</c:v>
                </c:pt>
                <c:pt idx="2338">
                  <c:v>9.4100000000000003E-2</c:v>
                </c:pt>
                <c:pt idx="2339">
                  <c:v>0.14699999999999999</c:v>
                </c:pt>
                <c:pt idx="2340">
                  <c:v>0.14069999999999999</c:v>
                </c:pt>
                <c:pt idx="2341">
                  <c:v>0.1147</c:v>
                </c:pt>
                <c:pt idx="2342">
                  <c:v>0.1181</c:v>
                </c:pt>
                <c:pt idx="2343">
                  <c:v>0.1081</c:v>
                </c:pt>
                <c:pt idx="2344">
                  <c:v>0.1085</c:v>
                </c:pt>
                <c:pt idx="2345">
                  <c:v>0.1203</c:v>
                </c:pt>
                <c:pt idx="2346">
                  <c:v>0.12509999999999999</c:v>
                </c:pt>
                <c:pt idx="2347">
                  <c:v>0.16889999999999999</c:v>
                </c:pt>
                <c:pt idx="2348">
                  <c:v>0.1149</c:v>
                </c:pt>
                <c:pt idx="2349">
                  <c:v>0.14899999999999999</c:v>
                </c:pt>
                <c:pt idx="2350">
                  <c:v>0.109</c:v>
                </c:pt>
                <c:pt idx="2351">
                  <c:v>0.189</c:v>
                </c:pt>
                <c:pt idx="2352">
                  <c:v>0.1474</c:v>
                </c:pt>
                <c:pt idx="2353">
                  <c:v>0.1996</c:v>
                </c:pt>
                <c:pt idx="2354">
                  <c:v>0.108</c:v>
                </c:pt>
                <c:pt idx="2355">
                  <c:v>9.0700000000000003E-2</c:v>
                </c:pt>
                <c:pt idx="2356">
                  <c:v>7.4200000000000002E-2</c:v>
                </c:pt>
                <c:pt idx="2357">
                  <c:v>9.3600000000000003E-2</c:v>
                </c:pt>
                <c:pt idx="2358">
                  <c:v>0.15579999999999999</c:v>
                </c:pt>
                <c:pt idx="2359">
                  <c:v>0.1082</c:v>
                </c:pt>
                <c:pt idx="2360">
                  <c:v>0.15540000000000001</c:v>
                </c:pt>
                <c:pt idx="2361">
                  <c:v>0.18160000000000001</c:v>
                </c:pt>
                <c:pt idx="2362">
                  <c:v>0.13900000000000001</c:v>
                </c:pt>
                <c:pt idx="2363">
                  <c:v>0.18890000000000001</c:v>
                </c:pt>
                <c:pt idx="2364">
                  <c:v>9.8699999999999996E-2</c:v>
                </c:pt>
                <c:pt idx="2365">
                  <c:v>0.1142</c:v>
                </c:pt>
                <c:pt idx="2366">
                  <c:v>0.15379999999999999</c:v>
                </c:pt>
                <c:pt idx="2367">
                  <c:v>0.10059999999999999</c:v>
                </c:pt>
                <c:pt idx="2368">
                  <c:v>0.25119999999999998</c:v>
                </c:pt>
                <c:pt idx="2369">
                  <c:v>9.4200000000000006E-2</c:v>
                </c:pt>
                <c:pt idx="2370">
                  <c:v>0.16789999999999999</c:v>
                </c:pt>
                <c:pt idx="2371">
                  <c:v>0.1033</c:v>
                </c:pt>
                <c:pt idx="2372">
                  <c:v>0.14280000000000001</c:v>
                </c:pt>
                <c:pt idx="2373">
                  <c:v>0.15570000000000001</c:v>
                </c:pt>
                <c:pt idx="2374">
                  <c:v>8.3299999999999999E-2</c:v>
                </c:pt>
                <c:pt idx="2375">
                  <c:v>0.1227</c:v>
                </c:pt>
                <c:pt idx="2376">
                  <c:v>9.7000000000000003E-2</c:v>
                </c:pt>
                <c:pt idx="2377">
                  <c:v>9.0899999999999995E-2</c:v>
                </c:pt>
                <c:pt idx="2378">
                  <c:v>0.17100000000000001</c:v>
                </c:pt>
                <c:pt idx="2379">
                  <c:v>0.15290000000000001</c:v>
                </c:pt>
                <c:pt idx="2380">
                  <c:v>7.1099999999999997E-2</c:v>
                </c:pt>
                <c:pt idx="2381">
                  <c:v>0.11840000000000001</c:v>
                </c:pt>
                <c:pt idx="2382">
                  <c:v>0.128</c:v>
                </c:pt>
                <c:pt idx="2383">
                  <c:v>0.27710000000000001</c:v>
                </c:pt>
                <c:pt idx="2384">
                  <c:v>7.6100000000000001E-2</c:v>
                </c:pt>
                <c:pt idx="2385">
                  <c:v>9.8500000000000004E-2</c:v>
                </c:pt>
                <c:pt idx="2386">
                  <c:v>0.1263</c:v>
                </c:pt>
                <c:pt idx="2387">
                  <c:v>0.14630000000000001</c:v>
                </c:pt>
                <c:pt idx="2388">
                  <c:v>0.13980000000000001</c:v>
                </c:pt>
                <c:pt idx="2389">
                  <c:v>0.15820000000000001</c:v>
                </c:pt>
                <c:pt idx="2390">
                  <c:v>0.1479</c:v>
                </c:pt>
                <c:pt idx="2391">
                  <c:v>0.14399999999999999</c:v>
                </c:pt>
                <c:pt idx="2392">
                  <c:v>8.3900000000000002E-2</c:v>
                </c:pt>
                <c:pt idx="2393">
                  <c:v>0.11600000000000001</c:v>
                </c:pt>
                <c:pt idx="2394">
                  <c:v>0.1066</c:v>
                </c:pt>
                <c:pt idx="2395">
                  <c:v>0.11409999999999999</c:v>
                </c:pt>
                <c:pt idx="2396">
                  <c:v>0.1268</c:v>
                </c:pt>
                <c:pt idx="2397">
                  <c:v>9.6500000000000002E-2</c:v>
                </c:pt>
                <c:pt idx="2398">
                  <c:v>0.1961</c:v>
                </c:pt>
                <c:pt idx="2399">
                  <c:v>0.11260000000000001</c:v>
                </c:pt>
                <c:pt idx="2400">
                  <c:v>9.2200000000000004E-2</c:v>
                </c:pt>
                <c:pt idx="2401">
                  <c:v>0.12620000000000001</c:v>
                </c:pt>
                <c:pt idx="2402">
                  <c:v>0.1048</c:v>
                </c:pt>
                <c:pt idx="2403">
                  <c:v>0.10199999999999999</c:v>
                </c:pt>
                <c:pt idx="2404">
                  <c:v>9.6299999999999997E-2</c:v>
                </c:pt>
                <c:pt idx="2405">
                  <c:v>0.13550000000000001</c:v>
                </c:pt>
                <c:pt idx="2406">
                  <c:v>9.7799999999999998E-2</c:v>
                </c:pt>
                <c:pt idx="2407">
                  <c:v>9.2100000000000001E-2</c:v>
                </c:pt>
                <c:pt idx="2408">
                  <c:v>7.8600000000000003E-2</c:v>
                </c:pt>
                <c:pt idx="2409">
                  <c:v>9.6699999999999994E-2</c:v>
                </c:pt>
                <c:pt idx="2410">
                  <c:v>0.1072</c:v>
                </c:pt>
                <c:pt idx="2411">
                  <c:v>0.1328</c:v>
                </c:pt>
                <c:pt idx="2412">
                  <c:v>0.1358</c:v>
                </c:pt>
                <c:pt idx="2413">
                  <c:v>0.1036</c:v>
                </c:pt>
                <c:pt idx="2414">
                  <c:v>7.4800000000000005E-2</c:v>
                </c:pt>
                <c:pt idx="2415">
                  <c:v>0.14879999999999999</c:v>
                </c:pt>
                <c:pt idx="2416">
                  <c:v>0.1414</c:v>
                </c:pt>
                <c:pt idx="2417">
                  <c:v>0.1095</c:v>
                </c:pt>
                <c:pt idx="2418">
                  <c:v>0.1172</c:v>
                </c:pt>
                <c:pt idx="2419">
                  <c:v>8.7499999999999994E-2</c:v>
                </c:pt>
                <c:pt idx="2420">
                  <c:v>0.19620000000000001</c:v>
                </c:pt>
                <c:pt idx="2421">
                  <c:v>0.11269999999999999</c:v>
                </c:pt>
                <c:pt idx="2422">
                  <c:v>0.10929999999999999</c:v>
                </c:pt>
                <c:pt idx="2423">
                  <c:v>0.125</c:v>
                </c:pt>
                <c:pt idx="2424">
                  <c:v>8.6999999999999994E-2</c:v>
                </c:pt>
                <c:pt idx="2425">
                  <c:v>0.1457</c:v>
                </c:pt>
                <c:pt idx="2426">
                  <c:v>0.14380000000000001</c:v>
                </c:pt>
                <c:pt idx="2427">
                  <c:v>8.1199999999999994E-2</c:v>
                </c:pt>
                <c:pt idx="2428">
                  <c:v>0.1188</c:v>
                </c:pt>
                <c:pt idx="2429">
                  <c:v>0.15659999999999999</c:v>
                </c:pt>
                <c:pt idx="2430">
                  <c:v>0.13900000000000001</c:v>
                </c:pt>
                <c:pt idx="2431">
                  <c:v>0.30730000000000002</c:v>
                </c:pt>
                <c:pt idx="2432">
                  <c:v>0.20250000000000001</c:v>
                </c:pt>
                <c:pt idx="2433">
                  <c:v>8.7499999999999994E-2</c:v>
                </c:pt>
                <c:pt idx="2434">
                  <c:v>0.1363</c:v>
                </c:pt>
                <c:pt idx="2435">
                  <c:v>0.12859999999999999</c:v>
                </c:pt>
                <c:pt idx="2436">
                  <c:v>7.85E-2</c:v>
                </c:pt>
                <c:pt idx="2437">
                  <c:v>0.1174</c:v>
                </c:pt>
                <c:pt idx="2438">
                  <c:v>0.1552</c:v>
                </c:pt>
                <c:pt idx="2439">
                  <c:v>0.15529999999999999</c:v>
                </c:pt>
                <c:pt idx="2440">
                  <c:v>0.10630000000000001</c:v>
                </c:pt>
                <c:pt idx="2441">
                  <c:v>0.15690000000000001</c:v>
                </c:pt>
                <c:pt idx="2442">
                  <c:v>0.13150000000000001</c:v>
                </c:pt>
                <c:pt idx="2443">
                  <c:v>0.1203</c:v>
                </c:pt>
                <c:pt idx="2444">
                  <c:v>7.9500000000000001E-2</c:v>
                </c:pt>
                <c:pt idx="2445">
                  <c:v>0.1023</c:v>
                </c:pt>
                <c:pt idx="2446">
                  <c:v>8.0600000000000005E-2</c:v>
                </c:pt>
                <c:pt idx="2447">
                  <c:v>0.127</c:v>
                </c:pt>
                <c:pt idx="2448">
                  <c:v>0.19889999999999999</c:v>
                </c:pt>
                <c:pt idx="2449">
                  <c:v>7.4499999999999997E-2</c:v>
                </c:pt>
                <c:pt idx="2450">
                  <c:v>7.1999999999999995E-2</c:v>
                </c:pt>
                <c:pt idx="2451">
                  <c:v>0.187</c:v>
                </c:pt>
                <c:pt idx="2452">
                  <c:v>0.2014</c:v>
                </c:pt>
                <c:pt idx="2453">
                  <c:v>8.7900000000000006E-2</c:v>
                </c:pt>
                <c:pt idx="2454">
                  <c:v>0.1022</c:v>
                </c:pt>
                <c:pt idx="2455">
                  <c:v>8.5400000000000004E-2</c:v>
                </c:pt>
                <c:pt idx="2456">
                  <c:v>9.7500000000000003E-2</c:v>
                </c:pt>
                <c:pt idx="2457">
                  <c:v>0.1236</c:v>
                </c:pt>
                <c:pt idx="2458">
                  <c:v>0.18659999999999999</c:v>
                </c:pt>
                <c:pt idx="2459">
                  <c:v>7.8E-2</c:v>
                </c:pt>
                <c:pt idx="2460">
                  <c:v>0.17499999999999999</c:v>
                </c:pt>
                <c:pt idx="2461">
                  <c:v>0.18029999999999999</c:v>
                </c:pt>
                <c:pt idx="2462">
                  <c:v>8.8499999999999995E-2</c:v>
                </c:pt>
                <c:pt idx="2463">
                  <c:v>0.15210000000000001</c:v>
                </c:pt>
                <c:pt idx="2464">
                  <c:v>0.2417</c:v>
                </c:pt>
                <c:pt idx="2465">
                  <c:v>0.13719999999999999</c:v>
                </c:pt>
                <c:pt idx="2466">
                  <c:v>9.3299999999999994E-2</c:v>
                </c:pt>
                <c:pt idx="2467">
                  <c:v>0.25750000000000001</c:v>
                </c:pt>
                <c:pt idx="2468">
                  <c:v>0.1363</c:v>
                </c:pt>
                <c:pt idx="2469">
                  <c:v>0.1052</c:v>
                </c:pt>
                <c:pt idx="2470">
                  <c:v>0.1603</c:v>
                </c:pt>
                <c:pt idx="2471">
                  <c:v>0.1555</c:v>
                </c:pt>
                <c:pt idx="2472">
                  <c:v>0.14560000000000001</c:v>
                </c:pt>
                <c:pt idx="2473">
                  <c:v>0.1313</c:v>
                </c:pt>
                <c:pt idx="2474">
                  <c:v>0.14230000000000001</c:v>
                </c:pt>
                <c:pt idx="2475">
                  <c:v>0.12920000000000001</c:v>
                </c:pt>
                <c:pt idx="2476">
                  <c:v>8.5699999999999998E-2</c:v>
                </c:pt>
                <c:pt idx="2477">
                  <c:v>0.1066</c:v>
                </c:pt>
                <c:pt idx="2478">
                  <c:v>0.11459999999999999</c:v>
                </c:pt>
                <c:pt idx="2479">
                  <c:v>0.1158</c:v>
                </c:pt>
                <c:pt idx="2480">
                  <c:v>7.3099999999999998E-2</c:v>
                </c:pt>
                <c:pt idx="2481">
                  <c:v>0.1283</c:v>
                </c:pt>
                <c:pt idx="2482">
                  <c:v>0.10390000000000001</c:v>
                </c:pt>
                <c:pt idx="2483">
                  <c:v>9.1300000000000006E-2</c:v>
                </c:pt>
                <c:pt idx="2484">
                  <c:v>0.13250000000000001</c:v>
                </c:pt>
                <c:pt idx="2485">
                  <c:v>8.9499999999999996E-2</c:v>
                </c:pt>
                <c:pt idx="2486">
                  <c:v>9.7199999999999995E-2</c:v>
                </c:pt>
                <c:pt idx="2487">
                  <c:v>8.0799999999999997E-2</c:v>
                </c:pt>
                <c:pt idx="2488">
                  <c:v>0.1086</c:v>
                </c:pt>
                <c:pt idx="2489">
                  <c:v>8.2199999999999995E-2</c:v>
                </c:pt>
                <c:pt idx="2490">
                  <c:v>8.4000000000000005E-2</c:v>
                </c:pt>
                <c:pt idx="2491">
                  <c:v>0.185</c:v>
                </c:pt>
                <c:pt idx="2492">
                  <c:v>0.1148</c:v>
                </c:pt>
                <c:pt idx="2493">
                  <c:v>9.7699999999999995E-2</c:v>
                </c:pt>
                <c:pt idx="2494">
                  <c:v>0.126</c:v>
                </c:pt>
                <c:pt idx="2495">
                  <c:v>0.1225</c:v>
                </c:pt>
                <c:pt idx="2496">
                  <c:v>0.1452</c:v>
                </c:pt>
                <c:pt idx="2497">
                  <c:v>0.1162</c:v>
                </c:pt>
                <c:pt idx="2498">
                  <c:v>8.5199999999999998E-2</c:v>
                </c:pt>
                <c:pt idx="2499">
                  <c:v>0.1048</c:v>
                </c:pt>
                <c:pt idx="2500">
                  <c:v>0.192</c:v>
                </c:pt>
                <c:pt idx="2501">
                  <c:v>0.10920000000000001</c:v>
                </c:pt>
                <c:pt idx="2502">
                  <c:v>0.21190000000000001</c:v>
                </c:pt>
                <c:pt idx="2503">
                  <c:v>9.5299999999999996E-2</c:v>
                </c:pt>
                <c:pt idx="2504">
                  <c:v>7.3999999999999996E-2</c:v>
                </c:pt>
                <c:pt idx="2505">
                  <c:v>8.5900000000000004E-2</c:v>
                </c:pt>
                <c:pt idx="2506">
                  <c:v>7.85E-2</c:v>
                </c:pt>
                <c:pt idx="2507">
                  <c:v>0.1197</c:v>
                </c:pt>
                <c:pt idx="2508">
                  <c:v>9.8699999999999996E-2</c:v>
                </c:pt>
                <c:pt idx="2509">
                  <c:v>9.8299999999999998E-2</c:v>
                </c:pt>
                <c:pt idx="2510">
                  <c:v>9.9199999999999997E-2</c:v>
                </c:pt>
                <c:pt idx="2511">
                  <c:v>0.1095</c:v>
                </c:pt>
                <c:pt idx="2512">
                  <c:v>8.2799999999999999E-2</c:v>
                </c:pt>
                <c:pt idx="2513">
                  <c:v>0.10780000000000001</c:v>
                </c:pt>
                <c:pt idx="2514">
                  <c:v>0.17380000000000001</c:v>
                </c:pt>
                <c:pt idx="2515">
                  <c:v>0.1711</c:v>
                </c:pt>
                <c:pt idx="2516">
                  <c:v>0.11799999999999999</c:v>
                </c:pt>
                <c:pt idx="2517">
                  <c:v>8.8999999999999996E-2</c:v>
                </c:pt>
                <c:pt idx="2518">
                  <c:v>0.2281</c:v>
                </c:pt>
                <c:pt idx="2519">
                  <c:v>0.1389</c:v>
                </c:pt>
                <c:pt idx="2520">
                  <c:v>0.25990000000000002</c:v>
                </c:pt>
                <c:pt idx="2521">
                  <c:v>0.15890000000000001</c:v>
                </c:pt>
                <c:pt idx="2522">
                  <c:v>0.1065</c:v>
                </c:pt>
                <c:pt idx="2523">
                  <c:v>8.09E-2</c:v>
                </c:pt>
                <c:pt idx="2524">
                  <c:v>0.1154</c:v>
                </c:pt>
                <c:pt idx="2525">
                  <c:v>0.1239</c:v>
                </c:pt>
                <c:pt idx="2526">
                  <c:v>9.4700000000000006E-2</c:v>
                </c:pt>
                <c:pt idx="2527">
                  <c:v>0.1229</c:v>
                </c:pt>
                <c:pt idx="2528">
                  <c:v>8.5699999999999998E-2</c:v>
                </c:pt>
                <c:pt idx="2529">
                  <c:v>8.9899999999999994E-2</c:v>
                </c:pt>
                <c:pt idx="2530">
                  <c:v>0.13400000000000001</c:v>
                </c:pt>
                <c:pt idx="2531">
                  <c:v>9.69E-2</c:v>
                </c:pt>
                <c:pt idx="2532">
                  <c:v>0.13220000000000001</c:v>
                </c:pt>
                <c:pt idx="2533">
                  <c:v>9.5399999999999999E-2</c:v>
                </c:pt>
                <c:pt idx="2534">
                  <c:v>9.7199999999999995E-2</c:v>
                </c:pt>
                <c:pt idx="2535">
                  <c:v>0.20469999999999999</c:v>
                </c:pt>
                <c:pt idx="2536">
                  <c:v>9.0800000000000006E-2</c:v>
                </c:pt>
                <c:pt idx="2537">
                  <c:v>0.19989999999999999</c:v>
                </c:pt>
                <c:pt idx="2538">
                  <c:v>0.1154</c:v>
                </c:pt>
                <c:pt idx="2539">
                  <c:v>0.12889999999999999</c:v>
                </c:pt>
                <c:pt idx="2540">
                  <c:v>9.8100000000000007E-2</c:v>
                </c:pt>
                <c:pt idx="2541">
                  <c:v>7.9500000000000001E-2</c:v>
                </c:pt>
                <c:pt idx="2542">
                  <c:v>0.13600000000000001</c:v>
                </c:pt>
                <c:pt idx="2543">
                  <c:v>9.5699999999999993E-2</c:v>
                </c:pt>
                <c:pt idx="2544">
                  <c:v>0.11360000000000001</c:v>
                </c:pt>
                <c:pt idx="2545">
                  <c:v>8.8700000000000001E-2</c:v>
                </c:pt>
                <c:pt idx="2546">
                  <c:v>0.23100000000000001</c:v>
                </c:pt>
                <c:pt idx="2547">
                  <c:v>0.125</c:v>
                </c:pt>
                <c:pt idx="2548">
                  <c:v>9.4799999999999995E-2</c:v>
                </c:pt>
                <c:pt idx="2549">
                  <c:v>0.1105</c:v>
                </c:pt>
                <c:pt idx="2550">
                  <c:v>0.19259999999999999</c:v>
                </c:pt>
                <c:pt idx="2551">
                  <c:v>0.1113</c:v>
                </c:pt>
                <c:pt idx="2552">
                  <c:v>0.1019</c:v>
                </c:pt>
                <c:pt idx="2553">
                  <c:v>9.6600000000000005E-2</c:v>
                </c:pt>
                <c:pt idx="2554">
                  <c:v>0.1313</c:v>
                </c:pt>
                <c:pt idx="2555">
                  <c:v>0.1026</c:v>
                </c:pt>
                <c:pt idx="2556">
                  <c:v>0.1313</c:v>
                </c:pt>
                <c:pt idx="2557">
                  <c:v>9.8799999999999999E-2</c:v>
                </c:pt>
                <c:pt idx="2558">
                  <c:v>8.7599999999999997E-2</c:v>
                </c:pt>
                <c:pt idx="2559">
                  <c:v>0.1105</c:v>
                </c:pt>
                <c:pt idx="2560">
                  <c:v>0.1027</c:v>
                </c:pt>
                <c:pt idx="2561">
                  <c:v>9.0200000000000002E-2</c:v>
                </c:pt>
                <c:pt idx="2562">
                  <c:v>0.19</c:v>
                </c:pt>
                <c:pt idx="2563">
                  <c:v>0.1203</c:v>
                </c:pt>
                <c:pt idx="2564">
                  <c:v>9.9000000000000005E-2</c:v>
                </c:pt>
                <c:pt idx="2565">
                  <c:v>9.8100000000000007E-2</c:v>
                </c:pt>
                <c:pt idx="2566">
                  <c:v>9.0899999999999995E-2</c:v>
                </c:pt>
                <c:pt idx="2567">
                  <c:v>8.7900000000000006E-2</c:v>
                </c:pt>
                <c:pt idx="2568">
                  <c:v>0.1062</c:v>
                </c:pt>
                <c:pt idx="2569">
                  <c:v>9.2200000000000004E-2</c:v>
                </c:pt>
                <c:pt idx="2570">
                  <c:v>0.19989999999999999</c:v>
                </c:pt>
                <c:pt idx="2571">
                  <c:v>0.1011</c:v>
                </c:pt>
                <c:pt idx="2572">
                  <c:v>0.1007</c:v>
                </c:pt>
                <c:pt idx="2573">
                  <c:v>0.1492</c:v>
                </c:pt>
                <c:pt idx="2574">
                  <c:v>0.2074</c:v>
                </c:pt>
                <c:pt idx="2575">
                  <c:v>0.1031</c:v>
                </c:pt>
                <c:pt idx="2576">
                  <c:v>0.10630000000000001</c:v>
                </c:pt>
                <c:pt idx="2577">
                  <c:v>9.5399999999999999E-2</c:v>
                </c:pt>
                <c:pt idx="2578">
                  <c:v>0.10100000000000001</c:v>
                </c:pt>
                <c:pt idx="2579">
                  <c:v>0.1343</c:v>
                </c:pt>
                <c:pt idx="2580">
                  <c:v>0.15629999999999999</c:v>
                </c:pt>
                <c:pt idx="2581">
                  <c:v>0.1211</c:v>
                </c:pt>
                <c:pt idx="2582">
                  <c:v>8.7300000000000003E-2</c:v>
                </c:pt>
                <c:pt idx="2583">
                  <c:v>0.1164</c:v>
                </c:pt>
                <c:pt idx="2584">
                  <c:v>0.11260000000000001</c:v>
                </c:pt>
                <c:pt idx="2585">
                  <c:v>0.1129</c:v>
                </c:pt>
                <c:pt idx="2586">
                  <c:v>0.1153</c:v>
                </c:pt>
                <c:pt idx="2587">
                  <c:v>0.114</c:v>
                </c:pt>
                <c:pt idx="2588">
                  <c:v>0.1615</c:v>
                </c:pt>
                <c:pt idx="2589">
                  <c:v>0.13200000000000001</c:v>
                </c:pt>
                <c:pt idx="2590">
                  <c:v>0.12620000000000001</c:v>
                </c:pt>
                <c:pt idx="2591">
                  <c:v>0.10489999999999999</c:v>
                </c:pt>
                <c:pt idx="2592">
                  <c:v>0.10929999999999999</c:v>
                </c:pt>
                <c:pt idx="2593">
                  <c:v>8.2000000000000003E-2</c:v>
                </c:pt>
                <c:pt idx="2594">
                  <c:v>0.1134</c:v>
                </c:pt>
                <c:pt idx="2595">
                  <c:v>0.1074</c:v>
                </c:pt>
                <c:pt idx="2596">
                  <c:v>0.1295</c:v>
                </c:pt>
                <c:pt idx="2597">
                  <c:v>9.8000000000000004E-2</c:v>
                </c:pt>
                <c:pt idx="2598">
                  <c:v>0.25659999999999999</c:v>
                </c:pt>
                <c:pt idx="2599">
                  <c:v>0.1157</c:v>
                </c:pt>
                <c:pt idx="2600">
                  <c:v>0.1079</c:v>
                </c:pt>
                <c:pt idx="2601">
                  <c:v>0.15140000000000001</c:v>
                </c:pt>
                <c:pt idx="2602">
                  <c:v>0.223</c:v>
                </c:pt>
                <c:pt idx="2603">
                  <c:v>0.1414</c:v>
                </c:pt>
                <c:pt idx="2604">
                  <c:v>0.22509999999999999</c:v>
                </c:pt>
                <c:pt idx="2605">
                  <c:v>0.1074</c:v>
                </c:pt>
                <c:pt idx="2606">
                  <c:v>0.1094</c:v>
                </c:pt>
                <c:pt idx="2607">
                  <c:v>0.12479999999999999</c:v>
                </c:pt>
                <c:pt idx="2608">
                  <c:v>8.1100000000000005E-2</c:v>
                </c:pt>
                <c:pt idx="2609">
                  <c:v>0.13089999999999999</c:v>
                </c:pt>
                <c:pt idx="2610">
                  <c:v>0.13450000000000001</c:v>
                </c:pt>
                <c:pt idx="2611">
                  <c:v>0.10879999999999999</c:v>
                </c:pt>
                <c:pt idx="2612">
                  <c:v>0.11119999999999999</c:v>
                </c:pt>
                <c:pt idx="2613">
                  <c:v>0.1118</c:v>
                </c:pt>
                <c:pt idx="2614">
                  <c:v>0.1066</c:v>
                </c:pt>
                <c:pt idx="2615">
                  <c:v>8.6800000000000002E-2</c:v>
                </c:pt>
                <c:pt idx="2616">
                  <c:v>7.7600000000000002E-2</c:v>
                </c:pt>
                <c:pt idx="2617">
                  <c:v>8.6800000000000002E-2</c:v>
                </c:pt>
                <c:pt idx="2618">
                  <c:v>0.1082</c:v>
                </c:pt>
                <c:pt idx="2619">
                  <c:v>0.10979999999999999</c:v>
                </c:pt>
                <c:pt idx="2620">
                  <c:v>9.6500000000000002E-2</c:v>
                </c:pt>
                <c:pt idx="2621">
                  <c:v>9.4899999999999998E-2</c:v>
                </c:pt>
                <c:pt idx="2622">
                  <c:v>0.11459999999999999</c:v>
                </c:pt>
                <c:pt idx="2623">
                  <c:v>0.2195</c:v>
                </c:pt>
                <c:pt idx="2624">
                  <c:v>0.16650000000000001</c:v>
                </c:pt>
                <c:pt idx="2625">
                  <c:v>0.105</c:v>
                </c:pt>
                <c:pt idx="2626">
                  <c:v>0.12189999999999999</c:v>
                </c:pt>
                <c:pt idx="2627">
                  <c:v>0.1273</c:v>
                </c:pt>
                <c:pt idx="2628">
                  <c:v>0.16669999999999999</c:v>
                </c:pt>
                <c:pt idx="2629">
                  <c:v>9.8100000000000007E-2</c:v>
                </c:pt>
                <c:pt idx="2630">
                  <c:v>0.192</c:v>
                </c:pt>
                <c:pt idx="2631">
                  <c:v>9.7900000000000001E-2</c:v>
                </c:pt>
                <c:pt idx="2632">
                  <c:v>0.104</c:v>
                </c:pt>
                <c:pt idx="2633">
                  <c:v>9.5699999999999993E-2</c:v>
                </c:pt>
                <c:pt idx="2634">
                  <c:v>0.13919999999999999</c:v>
                </c:pt>
                <c:pt idx="2635">
                  <c:v>0.17760000000000001</c:v>
                </c:pt>
                <c:pt idx="2636">
                  <c:v>9.5299999999999996E-2</c:v>
                </c:pt>
                <c:pt idx="2637">
                  <c:v>0.1091</c:v>
                </c:pt>
                <c:pt idx="2638">
                  <c:v>0.1066</c:v>
                </c:pt>
                <c:pt idx="2639">
                  <c:v>0.12520000000000001</c:v>
                </c:pt>
                <c:pt idx="2640">
                  <c:v>0.1103</c:v>
                </c:pt>
                <c:pt idx="2641">
                  <c:v>0.16789999999999999</c:v>
                </c:pt>
                <c:pt idx="2642">
                  <c:v>0.15129999999999999</c:v>
                </c:pt>
                <c:pt idx="2643">
                  <c:v>0.1323</c:v>
                </c:pt>
                <c:pt idx="2644">
                  <c:v>0.14199999999999999</c:v>
                </c:pt>
                <c:pt idx="2645">
                  <c:v>0.1111</c:v>
                </c:pt>
                <c:pt idx="2646">
                  <c:v>0.1056</c:v>
                </c:pt>
                <c:pt idx="2647">
                  <c:v>0.1002</c:v>
                </c:pt>
                <c:pt idx="2648">
                  <c:v>0.13200000000000001</c:v>
                </c:pt>
                <c:pt idx="2649">
                  <c:v>0.11070000000000001</c:v>
                </c:pt>
                <c:pt idx="2650">
                  <c:v>0.15529999999999999</c:v>
                </c:pt>
                <c:pt idx="2651">
                  <c:v>0.1012</c:v>
                </c:pt>
                <c:pt idx="2652">
                  <c:v>8.7499999999999994E-2</c:v>
                </c:pt>
                <c:pt idx="2653">
                  <c:v>8.09E-2</c:v>
                </c:pt>
                <c:pt idx="2654">
                  <c:v>0.1195</c:v>
                </c:pt>
                <c:pt idx="2655">
                  <c:v>0.109</c:v>
                </c:pt>
                <c:pt idx="2656">
                  <c:v>0.11360000000000001</c:v>
                </c:pt>
                <c:pt idx="2657">
                  <c:v>0.11459999999999999</c:v>
                </c:pt>
                <c:pt idx="2658">
                  <c:v>0.1081</c:v>
                </c:pt>
                <c:pt idx="2659">
                  <c:v>0.10680000000000001</c:v>
                </c:pt>
                <c:pt idx="2660">
                  <c:v>9.7900000000000001E-2</c:v>
                </c:pt>
                <c:pt idx="2661">
                  <c:v>7.8E-2</c:v>
                </c:pt>
                <c:pt idx="2662">
                  <c:v>0.124</c:v>
                </c:pt>
                <c:pt idx="2663">
                  <c:v>0.13170000000000001</c:v>
                </c:pt>
                <c:pt idx="2664">
                  <c:v>0.26640000000000003</c:v>
                </c:pt>
                <c:pt idx="2665">
                  <c:v>9.2999999999999999E-2</c:v>
                </c:pt>
                <c:pt idx="2666">
                  <c:v>8.5800000000000001E-2</c:v>
                </c:pt>
                <c:pt idx="2667">
                  <c:v>7.7200000000000005E-2</c:v>
                </c:pt>
                <c:pt idx="2668">
                  <c:v>0.14649999999999999</c:v>
                </c:pt>
                <c:pt idx="2669">
                  <c:v>0.1177</c:v>
                </c:pt>
                <c:pt idx="2670">
                  <c:v>0.13</c:v>
                </c:pt>
                <c:pt idx="2671">
                  <c:v>0.1229</c:v>
                </c:pt>
                <c:pt idx="2672">
                  <c:v>9.8699999999999996E-2</c:v>
                </c:pt>
                <c:pt idx="2673">
                  <c:v>0.13739999999999999</c:v>
                </c:pt>
                <c:pt idx="2674">
                  <c:v>0.1731</c:v>
                </c:pt>
                <c:pt idx="2675">
                  <c:v>8.3699999999999997E-2</c:v>
                </c:pt>
                <c:pt idx="2676">
                  <c:v>8.2600000000000007E-2</c:v>
                </c:pt>
                <c:pt idx="2677">
                  <c:v>0.1066</c:v>
                </c:pt>
                <c:pt idx="2678">
                  <c:v>0.1158</c:v>
                </c:pt>
                <c:pt idx="2679">
                  <c:v>9.2200000000000004E-2</c:v>
                </c:pt>
                <c:pt idx="2680">
                  <c:v>0.14560000000000001</c:v>
                </c:pt>
                <c:pt idx="2681">
                  <c:v>0.14829999999999999</c:v>
                </c:pt>
                <c:pt idx="2682">
                  <c:v>9.6299999999999997E-2</c:v>
                </c:pt>
                <c:pt idx="2683">
                  <c:v>9.1200000000000003E-2</c:v>
                </c:pt>
                <c:pt idx="2684">
                  <c:v>9.4E-2</c:v>
                </c:pt>
                <c:pt idx="2685">
                  <c:v>9.0800000000000006E-2</c:v>
                </c:pt>
                <c:pt idx="2686">
                  <c:v>0.10639999999999999</c:v>
                </c:pt>
                <c:pt idx="2687">
                  <c:v>8.4099999999999994E-2</c:v>
                </c:pt>
                <c:pt idx="2688">
                  <c:v>0.1215</c:v>
                </c:pt>
                <c:pt idx="2689">
                  <c:v>0.1036</c:v>
                </c:pt>
                <c:pt idx="2690">
                  <c:v>7.6499999999999999E-2</c:v>
                </c:pt>
                <c:pt idx="2691">
                  <c:v>0.20630000000000001</c:v>
                </c:pt>
                <c:pt idx="2692">
                  <c:v>9.0200000000000002E-2</c:v>
                </c:pt>
                <c:pt idx="2693">
                  <c:v>0.13689999999999999</c:v>
                </c:pt>
                <c:pt idx="2694">
                  <c:v>0.10920000000000001</c:v>
                </c:pt>
                <c:pt idx="2695">
                  <c:v>0.13869999999999999</c:v>
                </c:pt>
                <c:pt idx="2696">
                  <c:v>9.1700000000000004E-2</c:v>
                </c:pt>
                <c:pt idx="2697">
                  <c:v>0.10440000000000001</c:v>
                </c:pt>
                <c:pt idx="2698">
                  <c:v>0.21529999999999999</c:v>
                </c:pt>
                <c:pt idx="2699">
                  <c:v>7.7299999999999994E-2</c:v>
                </c:pt>
                <c:pt idx="2700">
                  <c:v>8.5800000000000001E-2</c:v>
                </c:pt>
                <c:pt idx="2701">
                  <c:v>0.15509999999999999</c:v>
                </c:pt>
                <c:pt idx="2702">
                  <c:v>0.12740000000000001</c:v>
                </c:pt>
                <c:pt idx="2703">
                  <c:v>0.09</c:v>
                </c:pt>
                <c:pt idx="2704">
                  <c:v>0.1062</c:v>
                </c:pt>
                <c:pt idx="2705">
                  <c:v>9.1899999999999996E-2</c:v>
                </c:pt>
                <c:pt idx="2706">
                  <c:v>0.153</c:v>
                </c:pt>
                <c:pt idx="2707">
                  <c:v>9.9900000000000003E-2</c:v>
                </c:pt>
                <c:pt idx="2708">
                  <c:v>0.1457</c:v>
                </c:pt>
                <c:pt idx="2709">
                  <c:v>9.7199999999999995E-2</c:v>
                </c:pt>
                <c:pt idx="2710">
                  <c:v>0.09</c:v>
                </c:pt>
                <c:pt idx="2711">
                  <c:v>8.5999999999999993E-2</c:v>
                </c:pt>
                <c:pt idx="2712">
                  <c:v>0.1148</c:v>
                </c:pt>
                <c:pt idx="2713">
                  <c:v>8.6599999999999996E-2</c:v>
                </c:pt>
                <c:pt idx="2714">
                  <c:v>9.1200000000000003E-2</c:v>
                </c:pt>
                <c:pt idx="2715">
                  <c:v>9.8599999999999993E-2</c:v>
                </c:pt>
                <c:pt idx="2716">
                  <c:v>0.11650000000000001</c:v>
                </c:pt>
                <c:pt idx="2717">
                  <c:v>0.15490000000000001</c:v>
                </c:pt>
                <c:pt idx="2718">
                  <c:v>9.8100000000000007E-2</c:v>
                </c:pt>
                <c:pt idx="2719">
                  <c:v>8.48E-2</c:v>
                </c:pt>
                <c:pt idx="2720">
                  <c:v>0.1094</c:v>
                </c:pt>
                <c:pt idx="2721">
                  <c:v>0.19070000000000001</c:v>
                </c:pt>
                <c:pt idx="2722">
                  <c:v>0.1444</c:v>
                </c:pt>
                <c:pt idx="2723">
                  <c:v>0.39</c:v>
                </c:pt>
                <c:pt idx="2724">
                  <c:v>0.15920000000000001</c:v>
                </c:pt>
                <c:pt idx="2725">
                  <c:v>9.8400000000000001E-2</c:v>
                </c:pt>
                <c:pt idx="2726">
                  <c:v>9.4299999999999995E-2</c:v>
                </c:pt>
                <c:pt idx="2727">
                  <c:v>9.3399999999999997E-2</c:v>
                </c:pt>
                <c:pt idx="2728">
                  <c:v>0.1022</c:v>
                </c:pt>
                <c:pt idx="2729">
                  <c:v>0.32</c:v>
                </c:pt>
                <c:pt idx="2730">
                  <c:v>0.114</c:v>
                </c:pt>
                <c:pt idx="2731">
                  <c:v>0.1547</c:v>
                </c:pt>
                <c:pt idx="2732">
                  <c:v>0.1038</c:v>
                </c:pt>
                <c:pt idx="2733">
                  <c:v>9.7900000000000001E-2</c:v>
                </c:pt>
                <c:pt idx="2734">
                  <c:v>7.9799999999999996E-2</c:v>
                </c:pt>
                <c:pt idx="2735">
                  <c:v>0.1908</c:v>
                </c:pt>
                <c:pt idx="2736">
                  <c:v>0.1216</c:v>
                </c:pt>
                <c:pt idx="2737">
                  <c:v>0.10580000000000001</c:v>
                </c:pt>
                <c:pt idx="2738">
                  <c:v>8.6599999999999996E-2</c:v>
                </c:pt>
                <c:pt idx="2739">
                  <c:v>0.105</c:v>
                </c:pt>
                <c:pt idx="2740">
                  <c:v>0.104</c:v>
                </c:pt>
                <c:pt idx="2741">
                  <c:v>9.7799999999999998E-2</c:v>
                </c:pt>
                <c:pt idx="2742">
                  <c:v>0.11219999999999999</c:v>
                </c:pt>
                <c:pt idx="2743">
                  <c:v>0.14580000000000001</c:v>
                </c:pt>
                <c:pt idx="2744">
                  <c:v>9.4299999999999995E-2</c:v>
                </c:pt>
                <c:pt idx="2745">
                  <c:v>0.13900000000000001</c:v>
                </c:pt>
                <c:pt idx="2746">
                  <c:v>0.1021</c:v>
                </c:pt>
                <c:pt idx="2747">
                  <c:v>0.1066</c:v>
                </c:pt>
                <c:pt idx="2748">
                  <c:v>0.1133</c:v>
                </c:pt>
                <c:pt idx="2749">
                  <c:v>0.10489999999999999</c:v>
                </c:pt>
                <c:pt idx="2750">
                  <c:v>0.1056</c:v>
                </c:pt>
                <c:pt idx="2751">
                  <c:v>8.2400000000000001E-2</c:v>
                </c:pt>
                <c:pt idx="2752">
                  <c:v>8.2699999999999996E-2</c:v>
                </c:pt>
                <c:pt idx="2753">
                  <c:v>0.13880000000000001</c:v>
                </c:pt>
                <c:pt idx="2754">
                  <c:v>9.11E-2</c:v>
                </c:pt>
                <c:pt idx="2755">
                  <c:v>0.1444</c:v>
                </c:pt>
                <c:pt idx="2756">
                  <c:v>9.6100000000000005E-2</c:v>
                </c:pt>
                <c:pt idx="2757">
                  <c:v>7.6700000000000004E-2</c:v>
                </c:pt>
                <c:pt idx="2758">
                  <c:v>0.14860000000000001</c:v>
                </c:pt>
                <c:pt idx="2759">
                  <c:v>0.1137</c:v>
                </c:pt>
                <c:pt idx="2760">
                  <c:v>9.35E-2</c:v>
                </c:pt>
                <c:pt idx="2761">
                  <c:v>9.7299999999999998E-2</c:v>
                </c:pt>
                <c:pt idx="2762">
                  <c:v>0.1366</c:v>
                </c:pt>
                <c:pt idx="2763">
                  <c:v>0.12130000000000001</c:v>
                </c:pt>
                <c:pt idx="2764">
                  <c:v>0.10059999999999999</c:v>
                </c:pt>
                <c:pt idx="2765">
                  <c:v>0.11890000000000001</c:v>
                </c:pt>
                <c:pt idx="2766">
                  <c:v>0.1429</c:v>
                </c:pt>
                <c:pt idx="2767">
                  <c:v>0.1072</c:v>
                </c:pt>
                <c:pt idx="2768">
                  <c:v>8.1500000000000003E-2</c:v>
                </c:pt>
                <c:pt idx="2769">
                  <c:v>0.1898</c:v>
                </c:pt>
                <c:pt idx="2770">
                  <c:v>0.1366</c:v>
                </c:pt>
                <c:pt idx="2771">
                  <c:v>0.11899999999999999</c:v>
                </c:pt>
                <c:pt idx="2772">
                  <c:v>0.1091</c:v>
                </c:pt>
                <c:pt idx="2773">
                  <c:v>8.7400000000000005E-2</c:v>
                </c:pt>
                <c:pt idx="2774">
                  <c:v>0.1045</c:v>
                </c:pt>
                <c:pt idx="2775">
                  <c:v>0.1484</c:v>
                </c:pt>
                <c:pt idx="2776">
                  <c:v>0.16439999999999999</c:v>
                </c:pt>
                <c:pt idx="2777">
                  <c:v>0.1069</c:v>
                </c:pt>
                <c:pt idx="2778">
                  <c:v>0.19</c:v>
                </c:pt>
                <c:pt idx="2779">
                  <c:v>0.1668</c:v>
                </c:pt>
                <c:pt idx="2780">
                  <c:v>0.1061</c:v>
                </c:pt>
                <c:pt idx="2781">
                  <c:v>8.5000000000000006E-2</c:v>
                </c:pt>
                <c:pt idx="2782">
                  <c:v>0.121</c:v>
                </c:pt>
                <c:pt idx="2783">
                  <c:v>9.4399999999999998E-2</c:v>
                </c:pt>
                <c:pt idx="2784">
                  <c:v>0.14549999999999999</c:v>
                </c:pt>
                <c:pt idx="2785">
                  <c:v>8.4500000000000006E-2</c:v>
                </c:pt>
                <c:pt idx="2786">
                  <c:v>0.159</c:v>
                </c:pt>
                <c:pt idx="2787">
                  <c:v>0.1134</c:v>
                </c:pt>
                <c:pt idx="2788">
                  <c:v>0.1426</c:v>
                </c:pt>
                <c:pt idx="2789">
                  <c:v>0.1091</c:v>
                </c:pt>
                <c:pt idx="2790">
                  <c:v>0.10589999999999999</c:v>
                </c:pt>
                <c:pt idx="2791">
                  <c:v>9.6000000000000002E-2</c:v>
                </c:pt>
                <c:pt idx="2792">
                  <c:v>0.1241</c:v>
                </c:pt>
                <c:pt idx="2793">
                  <c:v>0.1193</c:v>
                </c:pt>
                <c:pt idx="2794">
                  <c:v>9.2899999999999996E-2</c:v>
                </c:pt>
                <c:pt idx="2795">
                  <c:v>0.14360000000000001</c:v>
                </c:pt>
                <c:pt idx="2796">
                  <c:v>0.1082</c:v>
                </c:pt>
                <c:pt idx="2797">
                  <c:v>0.1217</c:v>
                </c:pt>
                <c:pt idx="2798">
                  <c:v>8.5599999999999996E-2</c:v>
                </c:pt>
                <c:pt idx="2799">
                  <c:v>0.13930000000000001</c:v>
                </c:pt>
                <c:pt idx="2800">
                  <c:v>8.8099999999999998E-2</c:v>
                </c:pt>
                <c:pt idx="2801">
                  <c:v>0.1084</c:v>
                </c:pt>
                <c:pt idx="2802">
                  <c:v>8.3099999999999993E-2</c:v>
                </c:pt>
                <c:pt idx="2803">
                  <c:v>0.11169999999999999</c:v>
                </c:pt>
                <c:pt idx="2804">
                  <c:v>0.1313</c:v>
                </c:pt>
                <c:pt idx="2805">
                  <c:v>0.19089999999999999</c:v>
                </c:pt>
                <c:pt idx="2806">
                  <c:v>8.2400000000000001E-2</c:v>
                </c:pt>
                <c:pt idx="2807">
                  <c:v>0.1211</c:v>
                </c:pt>
                <c:pt idx="2808">
                  <c:v>0.13009999999999999</c:v>
                </c:pt>
                <c:pt idx="2809">
                  <c:v>0.18110000000000001</c:v>
                </c:pt>
                <c:pt idx="2810">
                  <c:v>0.1052</c:v>
                </c:pt>
                <c:pt idx="2811">
                  <c:v>0.1265</c:v>
                </c:pt>
                <c:pt idx="2812">
                  <c:v>0.153</c:v>
                </c:pt>
                <c:pt idx="2813">
                  <c:v>0.15210000000000001</c:v>
                </c:pt>
                <c:pt idx="2814">
                  <c:v>0.14799999999999999</c:v>
                </c:pt>
                <c:pt idx="2815">
                  <c:v>0.11</c:v>
                </c:pt>
                <c:pt idx="2816">
                  <c:v>0.13830000000000001</c:v>
                </c:pt>
                <c:pt idx="2817">
                  <c:v>0.1055</c:v>
                </c:pt>
                <c:pt idx="2818">
                  <c:v>0.24399999999999999</c:v>
                </c:pt>
                <c:pt idx="2819">
                  <c:v>0.14099999999999999</c:v>
                </c:pt>
                <c:pt idx="2820">
                  <c:v>7.9500000000000001E-2</c:v>
                </c:pt>
                <c:pt idx="2821">
                  <c:v>0.1739</c:v>
                </c:pt>
                <c:pt idx="2822">
                  <c:v>0.27310000000000001</c:v>
                </c:pt>
                <c:pt idx="2823">
                  <c:v>0.1134</c:v>
                </c:pt>
                <c:pt idx="2824">
                  <c:v>0.10489999999999999</c:v>
                </c:pt>
                <c:pt idx="2825">
                  <c:v>0.14030000000000001</c:v>
                </c:pt>
                <c:pt idx="2826">
                  <c:v>0.1242</c:v>
                </c:pt>
                <c:pt idx="2827">
                  <c:v>8.8099999999999998E-2</c:v>
                </c:pt>
                <c:pt idx="2828">
                  <c:v>8.3500000000000005E-2</c:v>
                </c:pt>
                <c:pt idx="2829">
                  <c:v>0.10630000000000001</c:v>
                </c:pt>
                <c:pt idx="2830">
                  <c:v>0.1246</c:v>
                </c:pt>
                <c:pt idx="2831">
                  <c:v>9.9199999999999997E-2</c:v>
                </c:pt>
                <c:pt idx="2832">
                  <c:v>9.6600000000000005E-2</c:v>
                </c:pt>
                <c:pt idx="2833">
                  <c:v>8.1600000000000006E-2</c:v>
                </c:pt>
                <c:pt idx="2834">
                  <c:v>0.11219999999999999</c:v>
                </c:pt>
                <c:pt idx="2835">
                  <c:v>0.1176</c:v>
                </c:pt>
                <c:pt idx="2836">
                  <c:v>0.12659999999999999</c:v>
                </c:pt>
                <c:pt idx="2837">
                  <c:v>9.64E-2</c:v>
                </c:pt>
                <c:pt idx="2838">
                  <c:v>8.5400000000000004E-2</c:v>
                </c:pt>
                <c:pt idx="2839">
                  <c:v>9.06E-2</c:v>
                </c:pt>
                <c:pt idx="2840">
                  <c:v>0.13450000000000001</c:v>
                </c:pt>
                <c:pt idx="2841">
                  <c:v>0.15040000000000001</c:v>
                </c:pt>
                <c:pt idx="2842">
                  <c:v>0.1226</c:v>
                </c:pt>
                <c:pt idx="2843">
                  <c:v>8.3000000000000004E-2</c:v>
                </c:pt>
                <c:pt idx="2844">
                  <c:v>0.12089999999999999</c:v>
                </c:pt>
                <c:pt idx="2845">
                  <c:v>7.4700000000000003E-2</c:v>
                </c:pt>
                <c:pt idx="2846">
                  <c:v>0.1052</c:v>
                </c:pt>
                <c:pt idx="2847">
                  <c:v>0.10489999999999999</c:v>
                </c:pt>
                <c:pt idx="2848">
                  <c:v>0.15629999999999999</c:v>
                </c:pt>
                <c:pt idx="2849">
                  <c:v>0.13789999999999999</c:v>
                </c:pt>
                <c:pt idx="2850">
                  <c:v>0.128</c:v>
                </c:pt>
                <c:pt idx="2851">
                  <c:v>9.9599999999999994E-2</c:v>
                </c:pt>
                <c:pt idx="2852">
                  <c:v>0.15490000000000001</c:v>
                </c:pt>
                <c:pt idx="2853">
                  <c:v>0.20569999999999999</c:v>
                </c:pt>
                <c:pt idx="2854">
                  <c:v>0.1232</c:v>
                </c:pt>
                <c:pt idx="2855">
                  <c:v>0.1038</c:v>
                </c:pt>
                <c:pt idx="2856">
                  <c:v>9.7799999999999998E-2</c:v>
                </c:pt>
                <c:pt idx="2857">
                  <c:v>0.08</c:v>
                </c:pt>
                <c:pt idx="2858">
                  <c:v>0.1077</c:v>
                </c:pt>
                <c:pt idx="2859">
                  <c:v>0.1</c:v>
                </c:pt>
                <c:pt idx="2860">
                  <c:v>0.1704</c:v>
                </c:pt>
                <c:pt idx="2861">
                  <c:v>0.1113</c:v>
                </c:pt>
                <c:pt idx="2862">
                  <c:v>8.6099999999999996E-2</c:v>
                </c:pt>
                <c:pt idx="2863">
                  <c:v>8.3299999999999999E-2</c:v>
                </c:pt>
                <c:pt idx="2864">
                  <c:v>9.2399999999999996E-2</c:v>
                </c:pt>
                <c:pt idx="2865">
                  <c:v>7.0499999999999993E-2</c:v>
                </c:pt>
                <c:pt idx="2866">
                  <c:v>8.5400000000000004E-2</c:v>
                </c:pt>
                <c:pt idx="2867">
                  <c:v>0.14460000000000001</c:v>
                </c:pt>
                <c:pt idx="2868">
                  <c:v>0.15790000000000001</c:v>
                </c:pt>
                <c:pt idx="2869">
                  <c:v>0.1125</c:v>
                </c:pt>
                <c:pt idx="2870">
                  <c:v>0.12529999999999999</c:v>
                </c:pt>
                <c:pt idx="2871">
                  <c:v>0.15490000000000001</c:v>
                </c:pt>
                <c:pt idx="2872">
                  <c:v>9.3600000000000003E-2</c:v>
                </c:pt>
                <c:pt idx="2873">
                  <c:v>0.1225</c:v>
                </c:pt>
                <c:pt idx="2874">
                  <c:v>0.1132</c:v>
                </c:pt>
                <c:pt idx="2875">
                  <c:v>8.2500000000000004E-2</c:v>
                </c:pt>
                <c:pt idx="2876">
                  <c:v>8.2600000000000007E-2</c:v>
                </c:pt>
                <c:pt idx="2877">
                  <c:v>0.10580000000000001</c:v>
                </c:pt>
                <c:pt idx="2878">
                  <c:v>8.9899999999999994E-2</c:v>
                </c:pt>
                <c:pt idx="2879">
                  <c:v>0.15379999999999999</c:v>
                </c:pt>
                <c:pt idx="2880">
                  <c:v>0.1094</c:v>
                </c:pt>
                <c:pt idx="2881">
                  <c:v>9.9500000000000005E-2</c:v>
                </c:pt>
                <c:pt idx="2882">
                  <c:v>0.10299999999999999</c:v>
                </c:pt>
                <c:pt idx="2883">
                  <c:v>0.1055</c:v>
                </c:pt>
                <c:pt idx="2884">
                  <c:v>0.22939999999999999</c:v>
                </c:pt>
                <c:pt idx="2885">
                  <c:v>8.9599999999999999E-2</c:v>
                </c:pt>
                <c:pt idx="2886">
                  <c:v>0.113</c:v>
                </c:pt>
                <c:pt idx="2887">
                  <c:v>0.1062</c:v>
                </c:pt>
                <c:pt idx="2888">
                  <c:v>0.14399999999999999</c:v>
                </c:pt>
                <c:pt idx="2889">
                  <c:v>9.35E-2</c:v>
                </c:pt>
                <c:pt idx="2890">
                  <c:v>9.9599999999999994E-2</c:v>
                </c:pt>
                <c:pt idx="2891">
                  <c:v>0.19719999999999999</c:v>
                </c:pt>
                <c:pt idx="2892">
                  <c:v>7.1400000000000005E-2</c:v>
                </c:pt>
                <c:pt idx="2893">
                  <c:v>9.5399999999999999E-2</c:v>
                </c:pt>
                <c:pt idx="2894">
                  <c:v>9.8299999999999998E-2</c:v>
                </c:pt>
                <c:pt idx="2895">
                  <c:v>8.1000000000000003E-2</c:v>
                </c:pt>
                <c:pt idx="2896">
                  <c:v>0.19170000000000001</c:v>
                </c:pt>
                <c:pt idx="2897">
                  <c:v>0.112</c:v>
                </c:pt>
                <c:pt idx="2898">
                  <c:v>0.12709999999999999</c:v>
                </c:pt>
                <c:pt idx="2899">
                  <c:v>0.1245</c:v>
                </c:pt>
                <c:pt idx="2900">
                  <c:v>8.5300000000000001E-2</c:v>
                </c:pt>
                <c:pt idx="2901">
                  <c:v>0.1246</c:v>
                </c:pt>
                <c:pt idx="2902">
                  <c:v>0.16259999999999999</c:v>
                </c:pt>
                <c:pt idx="2903">
                  <c:v>0.113</c:v>
                </c:pt>
                <c:pt idx="2904">
                  <c:v>0.1133</c:v>
                </c:pt>
                <c:pt idx="2905">
                  <c:v>0.16569999999999999</c:v>
                </c:pt>
                <c:pt idx="2906">
                  <c:v>9.4600000000000004E-2</c:v>
                </c:pt>
                <c:pt idx="2907">
                  <c:v>9.5000000000000001E-2</c:v>
                </c:pt>
                <c:pt idx="2908">
                  <c:v>0.1023</c:v>
                </c:pt>
                <c:pt idx="2909">
                  <c:v>7.5300000000000006E-2</c:v>
                </c:pt>
                <c:pt idx="2910">
                  <c:v>0.13519999999999999</c:v>
                </c:pt>
                <c:pt idx="2911">
                  <c:v>0.1216</c:v>
                </c:pt>
                <c:pt idx="2912">
                  <c:v>0.19969999999999999</c:v>
                </c:pt>
                <c:pt idx="2913">
                  <c:v>0.15479999999999999</c:v>
                </c:pt>
                <c:pt idx="2914">
                  <c:v>0.1072</c:v>
                </c:pt>
                <c:pt idx="2915">
                  <c:v>0.1242</c:v>
                </c:pt>
                <c:pt idx="2916">
                  <c:v>8.8800000000000004E-2</c:v>
                </c:pt>
                <c:pt idx="2917">
                  <c:v>0.1171</c:v>
                </c:pt>
                <c:pt idx="2918">
                  <c:v>9.7000000000000003E-2</c:v>
                </c:pt>
                <c:pt idx="2919">
                  <c:v>9.6100000000000005E-2</c:v>
                </c:pt>
                <c:pt idx="2920">
                  <c:v>0.1167</c:v>
                </c:pt>
                <c:pt idx="2921">
                  <c:v>0.13750000000000001</c:v>
                </c:pt>
                <c:pt idx="2922">
                  <c:v>0.113</c:v>
                </c:pt>
                <c:pt idx="2923">
                  <c:v>0.1371</c:v>
                </c:pt>
                <c:pt idx="2924">
                  <c:v>0.1062</c:v>
                </c:pt>
                <c:pt idx="2925">
                  <c:v>0.10390000000000001</c:v>
                </c:pt>
                <c:pt idx="2926">
                  <c:v>0.10390000000000001</c:v>
                </c:pt>
                <c:pt idx="2927">
                  <c:v>8.1699999999999995E-2</c:v>
                </c:pt>
                <c:pt idx="2928">
                  <c:v>0.14330000000000001</c:v>
                </c:pt>
                <c:pt idx="2929">
                  <c:v>0.14779999999999999</c:v>
                </c:pt>
                <c:pt idx="2930">
                  <c:v>0.11219999999999999</c:v>
                </c:pt>
                <c:pt idx="2931">
                  <c:v>0.11169999999999999</c:v>
                </c:pt>
                <c:pt idx="2932">
                  <c:v>9.9900000000000003E-2</c:v>
                </c:pt>
                <c:pt idx="2933">
                  <c:v>0.1419</c:v>
                </c:pt>
                <c:pt idx="2934">
                  <c:v>0.104</c:v>
                </c:pt>
                <c:pt idx="2935">
                  <c:v>9.2299999999999993E-2</c:v>
                </c:pt>
                <c:pt idx="2936">
                  <c:v>8.4599999999999995E-2</c:v>
                </c:pt>
                <c:pt idx="2937">
                  <c:v>0.1464</c:v>
                </c:pt>
                <c:pt idx="2938">
                  <c:v>0.16669999999999999</c:v>
                </c:pt>
                <c:pt idx="2939">
                  <c:v>0.10979999999999999</c:v>
                </c:pt>
                <c:pt idx="2940">
                  <c:v>0.12180000000000001</c:v>
                </c:pt>
                <c:pt idx="2941">
                  <c:v>0.11509999999999999</c:v>
                </c:pt>
                <c:pt idx="2942">
                  <c:v>7.0900000000000005E-2</c:v>
                </c:pt>
                <c:pt idx="2943">
                  <c:v>0.18060000000000001</c:v>
                </c:pt>
                <c:pt idx="2944">
                  <c:v>0.1108</c:v>
                </c:pt>
                <c:pt idx="2945">
                  <c:v>0.1021</c:v>
                </c:pt>
                <c:pt idx="2946">
                  <c:v>7.2800000000000004E-2</c:v>
                </c:pt>
                <c:pt idx="2947">
                  <c:v>0.13270000000000001</c:v>
                </c:pt>
                <c:pt idx="2948">
                  <c:v>0.1176</c:v>
                </c:pt>
                <c:pt idx="2949">
                  <c:v>7.1199999999999999E-2</c:v>
                </c:pt>
                <c:pt idx="2950">
                  <c:v>0.158</c:v>
                </c:pt>
                <c:pt idx="2951">
                  <c:v>0.14269999999999999</c:v>
                </c:pt>
                <c:pt idx="2952">
                  <c:v>0.1147</c:v>
                </c:pt>
                <c:pt idx="2953">
                  <c:v>0.1305</c:v>
                </c:pt>
                <c:pt idx="2954">
                  <c:v>0.15409999999999999</c:v>
                </c:pt>
                <c:pt idx="2955">
                  <c:v>0.1197</c:v>
                </c:pt>
                <c:pt idx="2956">
                  <c:v>9.4700000000000006E-2</c:v>
                </c:pt>
                <c:pt idx="2957">
                  <c:v>0.1323</c:v>
                </c:pt>
                <c:pt idx="2958">
                  <c:v>7.3599999999999999E-2</c:v>
                </c:pt>
                <c:pt idx="2959">
                  <c:v>0.28210000000000002</c:v>
                </c:pt>
                <c:pt idx="2960">
                  <c:v>0.12870000000000001</c:v>
                </c:pt>
                <c:pt idx="2961">
                  <c:v>9.2700000000000005E-2</c:v>
                </c:pt>
                <c:pt idx="2962">
                  <c:v>9.7000000000000003E-2</c:v>
                </c:pt>
                <c:pt idx="2963">
                  <c:v>0.14680000000000001</c:v>
                </c:pt>
                <c:pt idx="2964">
                  <c:v>0.1399</c:v>
                </c:pt>
                <c:pt idx="2965">
                  <c:v>0.1024</c:v>
                </c:pt>
                <c:pt idx="2966">
                  <c:v>0.1171</c:v>
                </c:pt>
                <c:pt idx="2967">
                  <c:v>0.1234</c:v>
                </c:pt>
                <c:pt idx="2968">
                  <c:v>9.11E-2</c:v>
                </c:pt>
                <c:pt idx="2969">
                  <c:v>8.09E-2</c:v>
                </c:pt>
                <c:pt idx="2970">
                  <c:v>0.126</c:v>
                </c:pt>
                <c:pt idx="2971">
                  <c:v>0.12720000000000001</c:v>
                </c:pt>
                <c:pt idx="2972">
                  <c:v>8.5900000000000004E-2</c:v>
                </c:pt>
                <c:pt idx="2973">
                  <c:v>0.21690000000000001</c:v>
                </c:pt>
                <c:pt idx="2974">
                  <c:v>0.1188</c:v>
                </c:pt>
                <c:pt idx="2975">
                  <c:v>0.1157</c:v>
                </c:pt>
                <c:pt idx="2976">
                  <c:v>9.4200000000000006E-2</c:v>
                </c:pt>
                <c:pt idx="2977">
                  <c:v>0.1022</c:v>
                </c:pt>
                <c:pt idx="2978">
                  <c:v>9.74E-2</c:v>
                </c:pt>
                <c:pt idx="2979">
                  <c:v>0.12239999999999999</c:v>
                </c:pt>
                <c:pt idx="2980">
                  <c:v>8.2000000000000003E-2</c:v>
                </c:pt>
                <c:pt idx="2981">
                  <c:v>0.1196</c:v>
                </c:pt>
                <c:pt idx="2982">
                  <c:v>0.10489999999999999</c:v>
                </c:pt>
                <c:pt idx="2983">
                  <c:v>7.7600000000000002E-2</c:v>
                </c:pt>
                <c:pt idx="2984">
                  <c:v>0.15920000000000001</c:v>
                </c:pt>
                <c:pt idx="2985">
                  <c:v>8.8499999999999995E-2</c:v>
                </c:pt>
                <c:pt idx="2986">
                  <c:v>0.2072</c:v>
                </c:pt>
                <c:pt idx="2987">
                  <c:v>8.5599999999999996E-2</c:v>
                </c:pt>
                <c:pt idx="2988">
                  <c:v>0.1421</c:v>
                </c:pt>
                <c:pt idx="2989">
                  <c:v>0.10050000000000001</c:v>
                </c:pt>
                <c:pt idx="2990">
                  <c:v>9.6699999999999994E-2</c:v>
                </c:pt>
                <c:pt idx="2991">
                  <c:v>0.107</c:v>
                </c:pt>
                <c:pt idx="2992">
                  <c:v>0.106</c:v>
                </c:pt>
                <c:pt idx="2993">
                  <c:v>9.0499999999999997E-2</c:v>
                </c:pt>
                <c:pt idx="2994">
                  <c:v>0.1037</c:v>
                </c:pt>
                <c:pt idx="2995">
                  <c:v>0.1113</c:v>
                </c:pt>
                <c:pt idx="2996">
                  <c:v>0.115</c:v>
                </c:pt>
                <c:pt idx="2997">
                  <c:v>7.3300000000000004E-2</c:v>
                </c:pt>
                <c:pt idx="2998">
                  <c:v>8.14E-2</c:v>
                </c:pt>
                <c:pt idx="2999">
                  <c:v>9.8900000000000002E-2</c:v>
                </c:pt>
                <c:pt idx="3000">
                  <c:v>0.127</c:v>
                </c:pt>
                <c:pt idx="3001">
                  <c:v>9.7199999999999995E-2</c:v>
                </c:pt>
                <c:pt idx="3002">
                  <c:v>0.1153</c:v>
                </c:pt>
                <c:pt idx="3003">
                  <c:v>9.4899999999999998E-2</c:v>
                </c:pt>
                <c:pt idx="3004">
                  <c:v>0.1167</c:v>
                </c:pt>
                <c:pt idx="3005">
                  <c:v>9.4399999999999998E-2</c:v>
                </c:pt>
                <c:pt idx="3006">
                  <c:v>8.0100000000000005E-2</c:v>
                </c:pt>
                <c:pt idx="3007">
                  <c:v>0.1273</c:v>
                </c:pt>
                <c:pt idx="3008">
                  <c:v>0.12820000000000001</c:v>
                </c:pt>
                <c:pt idx="3009">
                  <c:v>0.2031</c:v>
                </c:pt>
                <c:pt idx="3010">
                  <c:v>0.1381</c:v>
                </c:pt>
                <c:pt idx="3011">
                  <c:v>0.1174</c:v>
                </c:pt>
                <c:pt idx="3012">
                  <c:v>8.4099999999999994E-2</c:v>
                </c:pt>
                <c:pt idx="3013">
                  <c:v>0.1186</c:v>
                </c:pt>
                <c:pt idx="3014">
                  <c:v>0.11559999999999999</c:v>
                </c:pt>
                <c:pt idx="3015">
                  <c:v>0.1173</c:v>
                </c:pt>
                <c:pt idx="3016">
                  <c:v>0.1285</c:v>
                </c:pt>
                <c:pt idx="3017">
                  <c:v>0.1183</c:v>
                </c:pt>
                <c:pt idx="3018">
                  <c:v>9.8400000000000001E-2</c:v>
                </c:pt>
                <c:pt idx="3019">
                  <c:v>0.1062</c:v>
                </c:pt>
                <c:pt idx="3020">
                  <c:v>9.3600000000000003E-2</c:v>
                </c:pt>
                <c:pt idx="3021">
                  <c:v>0.11650000000000001</c:v>
                </c:pt>
                <c:pt idx="3022">
                  <c:v>0.12529999999999999</c:v>
                </c:pt>
                <c:pt idx="3023">
                  <c:v>0.13339999999999999</c:v>
                </c:pt>
                <c:pt idx="3024">
                  <c:v>9.5600000000000004E-2</c:v>
                </c:pt>
                <c:pt idx="3025">
                  <c:v>9.5699999999999993E-2</c:v>
                </c:pt>
                <c:pt idx="3026">
                  <c:v>0.13919999999999999</c:v>
                </c:pt>
                <c:pt idx="3027">
                  <c:v>0.1056</c:v>
                </c:pt>
                <c:pt idx="3028">
                  <c:v>0.13070000000000001</c:v>
                </c:pt>
                <c:pt idx="3029">
                  <c:v>0.11020000000000001</c:v>
                </c:pt>
                <c:pt idx="3030">
                  <c:v>8.5300000000000001E-2</c:v>
                </c:pt>
                <c:pt idx="3031">
                  <c:v>0.1249</c:v>
                </c:pt>
                <c:pt idx="3032">
                  <c:v>0.19889999999999999</c:v>
                </c:pt>
                <c:pt idx="3033">
                  <c:v>0.1391</c:v>
                </c:pt>
                <c:pt idx="3034">
                  <c:v>0.1113</c:v>
                </c:pt>
                <c:pt idx="3035">
                  <c:v>0.12559999999999999</c:v>
                </c:pt>
                <c:pt idx="3036">
                  <c:v>0.1051</c:v>
                </c:pt>
                <c:pt idx="3037">
                  <c:v>0.11799999999999999</c:v>
                </c:pt>
                <c:pt idx="3038">
                  <c:v>9.4700000000000006E-2</c:v>
                </c:pt>
                <c:pt idx="3039">
                  <c:v>0.1104</c:v>
                </c:pt>
                <c:pt idx="3040">
                  <c:v>0.1119</c:v>
                </c:pt>
                <c:pt idx="3041">
                  <c:v>0.15920000000000001</c:v>
                </c:pt>
                <c:pt idx="3042">
                  <c:v>0.12230000000000001</c:v>
                </c:pt>
                <c:pt idx="3043">
                  <c:v>0.13780000000000001</c:v>
                </c:pt>
                <c:pt idx="3044">
                  <c:v>0.13950000000000001</c:v>
                </c:pt>
                <c:pt idx="3045">
                  <c:v>0.1772</c:v>
                </c:pt>
                <c:pt idx="3046">
                  <c:v>8.43E-2</c:v>
                </c:pt>
                <c:pt idx="3047">
                  <c:v>8.1600000000000006E-2</c:v>
                </c:pt>
                <c:pt idx="3048">
                  <c:v>0.1221</c:v>
                </c:pt>
                <c:pt idx="3049">
                  <c:v>0.1305</c:v>
                </c:pt>
                <c:pt idx="3050">
                  <c:v>0.1163</c:v>
                </c:pt>
                <c:pt idx="3051">
                  <c:v>9.5200000000000007E-2</c:v>
                </c:pt>
                <c:pt idx="3052">
                  <c:v>0.1193</c:v>
                </c:pt>
                <c:pt idx="3053">
                  <c:v>9.7500000000000003E-2</c:v>
                </c:pt>
                <c:pt idx="3054">
                  <c:v>9.8599999999999993E-2</c:v>
                </c:pt>
                <c:pt idx="3055">
                  <c:v>0.13020000000000001</c:v>
                </c:pt>
                <c:pt idx="3056">
                  <c:v>0.1087</c:v>
                </c:pt>
                <c:pt idx="3057">
                  <c:v>0.13500000000000001</c:v>
                </c:pt>
                <c:pt idx="3058">
                  <c:v>0.08</c:v>
                </c:pt>
                <c:pt idx="3059">
                  <c:v>0.104</c:v>
                </c:pt>
                <c:pt idx="3060">
                  <c:v>9.1200000000000003E-2</c:v>
                </c:pt>
                <c:pt idx="3061">
                  <c:v>0.13089999999999999</c:v>
                </c:pt>
                <c:pt idx="3062">
                  <c:v>8.48E-2</c:v>
                </c:pt>
                <c:pt idx="3063">
                  <c:v>0.14610000000000001</c:v>
                </c:pt>
                <c:pt idx="3064">
                  <c:v>0.12139999999999999</c:v>
                </c:pt>
                <c:pt idx="3065">
                  <c:v>0.1007</c:v>
                </c:pt>
                <c:pt idx="3066">
                  <c:v>0.13109999999999999</c:v>
                </c:pt>
                <c:pt idx="3067">
                  <c:v>0.1079</c:v>
                </c:pt>
                <c:pt idx="3068">
                  <c:v>0.1211</c:v>
                </c:pt>
                <c:pt idx="3069">
                  <c:v>0.15720000000000001</c:v>
                </c:pt>
                <c:pt idx="3070">
                  <c:v>9.6199999999999994E-2</c:v>
                </c:pt>
                <c:pt idx="3071">
                  <c:v>0.10589999999999999</c:v>
                </c:pt>
                <c:pt idx="3072">
                  <c:v>0.2195</c:v>
                </c:pt>
                <c:pt idx="3073">
                  <c:v>0.12189999999999999</c:v>
                </c:pt>
                <c:pt idx="3074">
                  <c:v>0.1265</c:v>
                </c:pt>
                <c:pt idx="3075">
                  <c:v>0.13020000000000001</c:v>
                </c:pt>
                <c:pt idx="3076">
                  <c:v>0.16309999999999999</c:v>
                </c:pt>
                <c:pt idx="3077">
                  <c:v>7.7399999999999997E-2</c:v>
                </c:pt>
                <c:pt idx="3078">
                  <c:v>9.0499999999999997E-2</c:v>
                </c:pt>
                <c:pt idx="3079">
                  <c:v>0.1179</c:v>
                </c:pt>
                <c:pt idx="3080">
                  <c:v>8.4599999999999995E-2</c:v>
                </c:pt>
                <c:pt idx="3081">
                  <c:v>7.3400000000000007E-2</c:v>
                </c:pt>
                <c:pt idx="3082">
                  <c:v>0.1245</c:v>
                </c:pt>
                <c:pt idx="3083">
                  <c:v>8.6900000000000005E-2</c:v>
                </c:pt>
                <c:pt idx="3084">
                  <c:v>0.15970000000000001</c:v>
                </c:pt>
                <c:pt idx="3085">
                  <c:v>7.1499999999999994E-2</c:v>
                </c:pt>
                <c:pt idx="3086">
                  <c:v>9.1399999999999995E-2</c:v>
                </c:pt>
                <c:pt idx="3087">
                  <c:v>0.12520000000000001</c:v>
                </c:pt>
                <c:pt idx="3088">
                  <c:v>9.8400000000000001E-2</c:v>
                </c:pt>
                <c:pt idx="3089">
                  <c:v>0.1394</c:v>
                </c:pt>
                <c:pt idx="3090">
                  <c:v>0.2147</c:v>
                </c:pt>
                <c:pt idx="3091">
                  <c:v>8.8800000000000004E-2</c:v>
                </c:pt>
                <c:pt idx="3092">
                  <c:v>0.122</c:v>
                </c:pt>
                <c:pt idx="3093">
                  <c:v>8.6900000000000005E-2</c:v>
                </c:pt>
                <c:pt idx="3094">
                  <c:v>0.111</c:v>
                </c:pt>
                <c:pt idx="3095">
                  <c:v>0.1081</c:v>
                </c:pt>
                <c:pt idx="3096">
                  <c:v>0.1069</c:v>
                </c:pt>
                <c:pt idx="3097">
                  <c:v>0.1239</c:v>
                </c:pt>
                <c:pt idx="3098">
                  <c:v>9.1300000000000006E-2</c:v>
                </c:pt>
                <c:pt idx="3099">
                  <c:v>8.5400000000000004E-2</c:v>
                </c:pt>
                <c:pt idx="3100">
                  <c:v>0.1091</c:v>
                </c:pt>
                <c:pt idx="3101">
                  <c:v>0.15010000000000001</c:v>
                </c:pt>
                <c:pt idx="3102">
                  <c:v>0.2858</c:v>
                </c:pt>
                <c:pt idx="3103">
                  <c:v>0.1303</c:v>
                </c:pt>
                <c:pt idx="3104">
                  <c:v>0.12089999999999999</c:v>
                </c:pt>
                <c:pt idx="3105">
                  <c:v>0.17680000000000001</c:v>
                </c:pt>
                <c:pt idx="3106">
                  <c:v>0.1192</c:v>
                </c:pt>
                <c:pt idx="3107">
                  <c:v>9.2700000000000005E-2</c:v>
                </c:pt>
                <c:pt idx="3108">
                  <c:v>0.1608</c:v>
                </c:pt>
                <c:pt idx="3109">
                  <c:v>9.8299999999999998E-2</c:v>
                </c:pt>
                <c:pt idx="3110">
                  <c:v>8.8700000000000001E-2</c:v>
                </c:pt>
                <c:pt idx="3111">
                  <c:v>0.1767</c:v>
                </c:pt>
                <c:pt idx="3112">
                  <c:v>0.1469</c:v>
                </c:pt>
                <c:pt idx="3113">
                  <c:v>0.109</c:v>
                </c:pt>
                <c:pt idx="3114">
                  <c:v>0.1573</c:v>
                </c:pt>
                <c:pt idx="3115">
                  <c:v>0.1129</c:v>
                </c:pt>
                <c:pt idx="3116">
                  <c:v>0.1055</c:v>
                </c:pt>
                <c:pt idx="3117">
                  <c:v>0.16800000000000001</c:v>
                </c:pt>
                <c:pt idx="3118">
                  <c:v>0.114</c:v>
                </c:pt>
                <c:pt idx="3119">
                  <c:v>9.6799999999999997E-2</c:v>
                </c:pt>
                <c:pt idx="3120">
                  <c:v>9.4700000000000006E-2</c:v>
                </c:pt>
                <c:pt idx="3121">
                  <c:v>9.4899999999999998E-2</c:v>
                </c:pt>
                <c:pt idx="3122">
                  <c:v>0.23580000000000001</c:v>
                </c:pt>
                <c:pt idx="3123">
                  <c:v>0.12659999999999999</c:v>
                </c:pt>
                <c:pt idx="3124">
                  <c:v>0.1075</c:v>
                </c:pt>
                <c:pt idx="3125">
                  <c:v>0.12330000000000001</c:v>
                </c:pt>
                <c:pt idx="3126">
                  <c:v>0.1275</c:v>
                </c:pt>
                <c:pt idx="3127">
                  <c:v>0.123</c:v>
                </c:pt>
                <c:pt idx="3128">
                  <c:v>0.13780000000000001</c:v>
                </c:pt>
                <c:pt idx="3129">
                  <c:v>0.1206</c:v>
                </c:pt>
                <c:pt idx="3130">
                  <c:v>0.1699</c:v>
                </c:pt>
                <c:pt idx="3131">
                  <c:v>9.8199999999999996E-2</c:v>
                </c:pt>
                <c:pt idx="3132">
                  <c:v>0.13450000000000001</c:v>
                </c:pt>
                <c:pt idx="3133">
                  <c:v>0.1166</c:v>
                </c:pt>
                <c:pt idx="3134">
                  <c:v>8.7900000000000006E-2</c:v>
                </c:pt>
                <c:pt idx="3135">
                  <c:v>0.12820000000000001</c:v>
                </c:pt>
                <c:pt idx="3136">
                  <c:v>0.1409</c:v>
                </c:pt>
                <c:pt idx="3137">
                  <c:v>0.1104</c:v>
                </c:pt>
                <c:pt idx="3138">
                  <c:v>0.12839999999999999</c:v>
                </c:pt>
                <c:pt idx="3139">
                  <c:v>8.8900000000000007E-2</c:v>
                </c:pt>
                <c:pt idx="3140">
                  <c:v>0.1113</c:v>
                </c:pt>
                <c:pt idx="3141">
                  <c:v>0.1022</c:v>
                </c:pt>
                <c:pt idx="3142">
                  <c:v>0.1021</c:v>
                </c:pt>
                <c:pt idx="3143">
                  <c:v>0.1153</c:v>
                </c:pt>
                <c:pt idx="3144">
                  <c:v>0.128</c:v>
                </c:pt>
                <c:pt idx="3145">
                  <c:v>9.0499999999999997E-2</c:v>
                </c:pt>
                <c:pt idx="3146">
                  <c:v>0.10249999999999999</c:v>
                </c:pt>
                <c:pt idx="3147">
                  <c:v>8.6800000000000002E-2</c:v>
                </c:pt>
                <c:pt idx="3148">
                  <c:v>0.1525</c:v>
                </c:pt>
                <c:pt idx="3149">
                  <c:v>0.16450000000000001</c:v>
                </c:pt>
                <c:pt idx="3150">
                  <c:v>0.1487</c:v>
                </c:pt>
                <c:pt idx="3151">
                  <c:v>0.1176</c:v>
                </c:pt>
                <c:pt idx="3152">
                  <c:v>7.8799999999999995E-2</c:v>
                </c:pt>
                <c:pt idx="3153">
                  <c:v>9.5899999999999999E-2</c:v>
                </c:pt>
                <c:pt idx="3154">
                  <c:v>0.15640000000000001</c:v>
                </c:pt>
                <c:pt idx="3155">
                  <c:v>0.1421</c:v>
                </c:pt>
                <c:pt idx="3156">
                  <c:v>9.4899999999999998E-2</c:v>
                </c:pt>
                <c:pt idx="3157">
                  <c:v>0.1038</c:v>
                </c:pt>
                <c:pt idx="3158">
                  <c:v>7.9100000000000004E-2</c:v>
                </c:pt>
                <c:pt idx="3159">
                  <c:v>0.12479999999999999</c:v>
                </c:pt>
                <c:pt idx="3160">
                  <c:v>9.8699999999999996E-2</c:v>
                </c:pt>
                <c:pt idx="3161">
                  <c:v>0.10920000000000001</c:v>
                </c:pt>
                <c:pt idx="3162">
                  <c:v>0.111</c:v>
                </c:pt>
                <c:pt idx="3163">
                  <c:v>0.11269999999999999</c:v>
                </c:pt>
                <c:pt idx="3164">
                  <c:v>0.13020000000000001</c:v>
                </c:pt>
                <c:pt idx="3165">
                  <c:v>0.1062</c:v>
                </c:pt>
                <c:pt idx="3166">
                  <c:v>7.3300000000000004E-2</c:v>
                </c:pt>
                <c:pt idx="3167">
                  <c:v>0.12889999999999999</c:v>
                </c:pt>
                <c:pt idx="3168">
                  <c:v>8.5199999999999998E-2</c:v>
                </c:pt>
                <c:pt idx="3169">
                  <c:v>0.112</c:v>
                </c:pt>
                <c:pt idx="3170">
                  <c:v>8.0399999999999999E-2</c:v>
                </c:pt>
                <c:pt idx="3171">
                  <c:v>0.1389</c:v>
                </c:pt>
                <c:pt idx="3172">
                  <c:v>9.0499999999999997E-2</c:v>
                </c:pt>
                <c:pt idx="3173">
                  <c:v>0.12280000000000001</c:v>
                </c:pt>
                <c:pt idx="3174">
                  <c:v>0.1076</c:v>
                </c:pt>
                <c:pt idx="3175">
                  <c:v>0.1004</c:v>
                </c:pt>
                <c:pt idx="3176">
                  <c:v>0.1101</c:v>
                </c:pt>
                <c:pt idx="3177">
                  <c:v>0.13320000000000001</c:v>
                </c:pt>
                <c:pt idx="3178">
                  <c:v>8.7499999999999994E-2</c:v>
                </c:pt>
                <c:pt idx="3179">
                  <c:v>0.1229</c:v>
                </c:pt>
                <c:pt idx="3180">
                  <c:v>9.69E-2</c:v>
                </c:pt>
                <c:pt idx="3181">
                  <c:v>8.2600000000000007E-2</c:v>
                </c:pt>
                <c:pt idx="3182">
                  <c:v>0.12230000000000001</c:v>
                </c:pt>
                <c:pt idx="3183">
                  <c:v>0.1198</c:v>
                </c:pt>
                <c:pt idx="3184">
                  <c:v>0.1153</c:v>
                </c:pt>
                <c:pt idx="3185">
                  <c:v>0.1106</c:v>
                </c:pt>
                <c:pt idx="3186">
                  <c:v>0.1086</c:v>
                </c:pt>
                <c:pt idx="3187">
                  <c:v>0.13589999999999999</c:v>
                </c:pt>
                <c:pt idx="3188">
                  <c:v>0.1396</c:v>
                </c:pt>
                <c:pt idx="3189">
                  <c:v>0.20380000000000001</c:v>
                </c:pt>
                <c:pt idx="3190">
                  <c:v>0.12540000000000001</c:v>
                </c:pt>
                <c:pt idx="3191">
                  <c:v>0.1009</c:v>
                </c:pt>
                <c:pt idx="3192">
                  <c:v>0.1072</c:v>
                </c:pt>
                <c:pt idx="3193">
                  <c:v>7.8700000000000006E-2</c:v>
                </c:pt>
                <c:pt idx="3194">
                  <c:v>0.105</c:v>
                </c:pt>
                <c:pt idx="3195">
                  <c:v>0.1148</c:v>
                </c:pt>
                <c:pt idx="3196">
                  <c:v>9.2700000000000005E-2</c:v>
                </c:pt>
                <c:pt idx="3197">
                  <c:v>0.11169999999999999</c:v>
                </c:pt>
                <c:pt idx="3198">
                  <c:v>9.0899999999999995E-2</c:v>
                </c:pt>
                <c:pt idx="3199">
                  <c:v>0.1487</c:v>
                </c:pt>
                <c:pt idx="3200">
                  <c:v>0.16650000000000001</c:v>
                </c:pt>
                <c:pt idx="3201">
                  <c:v>9.4299999999999995E-2</c:v>
                </c:pt>
                <c:pt idx="3202">
                  <c:v>0.1062</c:v>
                </c:pt>
                <c:pt idx="3203">
                  <c:v>0.109</c:v>
                </c:pt>
                <c:pt idx="3204">
                  <c:v>7.9200000000000007E-2</c:v>
                </c:pt>
                <c:pt idx="3205">
                  <c:v>0.13239999999999999</c:v>
                </c:pt>
                <c:pt idx="3206">
                  <c:v>9.2499999999999999E-2</c:v>
                </c:pt>
                <c:pt idx="3207">
                  <c:v>0.1241</c:v>
                </c:pt>
                <c:pt idx="3208">
                  <c:v>0.2437</c:v>
                </c:pt>
                <c:pt idx="3209">
                  <c:v>0.1056</c:v>
                </c:pt>
                <c:pt idx="3210">
                  <c:v>0.17649999999999999</c:v>
                </c:pt>
                <c:pt idx="3211">
                  <c:v>0.12970000000000001</c:v>
                </c:pt>
                <c:pt idx="3212">
                  <c:v>9.0200000000000002E-2</c:v>
                </c:pt>
                <c:pt idx="3213">
                  <c:v>0.1128</c:v>
                </c:pt>
                <c:pt idx="3214">
                  <c:v>9.3799999999999994E-2</c:v>
                </c:pt>
                <c:pt idx="3215">
                  <c:v>8.0600000000000005E-2</c:v>
                </c:pt>
                <c:pt idx="3216">
                  <c:v>0.11890000000000001</c:v>
                </c:pt>
                <c:pt idx="3217">
                  <c:v>8.1699999999999995E-2</c:v>
                </c:pt>
                <c:pt idx="3218">
                  <c:v>0.1489</c:v>
                </c:pt>
                <c:pt idx="3219">
                  <c:v>0.1134</c:v>
                </c:pt>
                <c:pt idx="3220">
                  <c:v>0.10290000000000001</c:v>
                </c:pt>
                <c:pt idx="3221">
                  <c:v>0.1295</c:v>
                </c:pt>
                <c:pt idx="3222">
                  <c:v>0.1225</c:v>
                </c:pt>
                <c:pt idx="3223">
                  <c:v>0.1065</c:v>
                </c:pt>
                <c:pt idx="3224">
                  <c:v>0.1308</c:v>
                </c:pt>
                <c:pt idx="3225">
                  <c:v>8.3799999999999999E-2</c:v>
                </c:pt>
                <c:pt idx="3226">
                  <c:v>8.0600000000000005E-2</c:v>
                </c:pt>
                <c:pt idx="3227">
                  <c:v>0.20660000000000001</c:v>
                </c:pt>
                <c:pt idx="3228">
                  <c:v>0.1172</c:v>
                </c:pt>
                <c:pt idx="3229">
                  <c:v>8.3199999999999996E-2</c:v>
                </c:pt>
                <c:pt idx="3230">
                  <c:v>8.2900000000000001E-2</c:v>
                </c:pt>
                <c:pt idx="3231">
                  <c:v>0.12</c:v>
                </c:pt>
                <c:pt idx="3232">
                  <c:v>0.11840000000000001</c:v>
                </c:pt>
                <c:pt idx="3233">
                  <c:v>8.1100000000000005E-2</c:v>
                </c:pt>
                <c:pt idx="3234">
                  <c:v>0.12809999999999999</c:v>
                </c:pt>
                <c:pt idx="3235">
                  <c:v>8.3000000000000004E-2</c:v>
                </c:pt>
                <c:pt idx="3236">
                  <c:v>0.1041</c:v>
                </c:pt>
                <c:pt idx="3237">
                  <c:v>0.1134</c:v>
                </c:pt>
                <c:pt idx="3238">
                  <c:v>0.15920000000000001</c:v>
                </c:pt>
                <c:pt idx="3239">
                  <c:v>8.7599999999999997E-2</c:v>
                </c:pt>
                <c:pt idx="3240">
                  <c:v>0.13900000000000001</c:v>
                </c:pt>
                <c:pt idx="3241">
                  <c:v>0.17949999999999999</c:v>
                </c:pt>
                <c:pt idx="3242">
                  <c:v>0.14610000000000001</c:v>
                </c:pt>
                <c:pt idx="3243">
                  <c:v>9.5600000000000004E-2</c:v>
                </c:pt>
                <c:pt idx="3244">
                  <c:v>7.2800000000000004E-2</c:v>
                </c:pt>
                <c:pt idx="3245">
                  <c:v>8.0500000000000002E-2</c:v>
                </c:pt>
                <c:pt idx="3246">
                  <c:v>9.2999999999999999E-2</c:v>
                </c:pt>
                <c:pt idx="3247">
                  <c:v>0.1229</c:v>
                </c:pt>
                <c:pt idx="3248">
                  <c:v>0.1027</c:v>
                </c:pt>
                <c:pt idx="3249">
                  <c:v>9.7000000000000003E-2</c:v>
                </c:pt>
                <c:pt idx="3250">
                  <c:v>0.129</c:v>
                </c:pt>
                <c:pt idx="3251">
                  <c:v>0.20230000000000001</c:v>
                </c:pt>
                <c:pt idx="3252">
                  <c:v>9.4E-2</c:v>
                </c:pt>
                <c:pt idx="3253">
                  <c:v>0.13780000000000001</c:v>
                </c:pt>
                <c:pt idx="3254">
                  <c:v>0.24690000000000001</c:v>
                </c:pt>
                <c:pt idx="3255">
                  <c:v>0.105</c:v>
                </c:pt>
                <c:pt idx="3256">
                  <c:v>9.6500000000000002E-2</c:v>
                </c:pt>
                <c:pt idx="3257">
                  <c:v>8.8800000000000004E-2</c:v>
                </c:pt>
                <c:pt idx="3258">
                  <c:v>0.14269999999999999</c:v>
                </c:pt>
                <c:pt idx="3259">
                  <c:v>0.10100000000000001</c:v>
                </c:pt>
                <c:pt idx="3260">
                  <c:v>9.2999999999999999E-2</c:v>
                </c:pt>
                <c:pt idx="3261">
                  <c:v>0.1052</c:v>
                </c:pt>
                <c:pt idx="3262">
                  <c:v>9.8400000000000001E-2</c:v>
                </c:pt>
                <c:pt idx="3263">
                  <c:v>0.1172</c:v>
                </c:pt>
                <c:pt idx="3264">
                  <c:v>0.1128</c:v>
                </c:pt>
                <c:pt idx="3265">
                  <c:v>8.6400000000000005E-2</c:v>
                </c:pt>
                <c:pt idx="3266">
                  <c:v>8.8800000000000004E-2</c:v>
                </c:pt>
                <c:pt idx="3267">
                  <c:v>0.12570000000000001</c:v>
                </c:pt>
                <c:pt idx="3268">
                  <c:v>0.1229</c:v>
                </c:pt>
                <c:pt idx="3269">
                  <c:v>9.7000000000000003E-2</c:v>
                </c:pt>
                <c:pt idx="3270">
                  <c:v>0.12189999999999999</c:v>
                </c:pt>
                <c:pt idx="3271">
                  <c:v>8.0299999999999996E-2</c:v>
                </c:pt>
                <c:pt idx="3272">
                  <c:v>8.0799999999999997E-2</c:v>
                </c:pt>
                <c:pt idx="3273">
                  <c:v>0.16309999999999999</c:v>
                </c:pt>
                <c:pt idx="3274">
                  <c:v>0.1066</c:v>
                </c:pt>
                <c:pt idx="3275">
                  <c:v>0.1178</c:v>
                </c:pt>
                <c:pt idx="3276">
                  <c:v>0.1086</c:v>
                </c:pt>
                <c:pt idx="3277">
                  <c:v>7.7700000000000005E-2</c:v>
                </c:pt>
                <c:pt idx="3278">
                  <c:v>0.12740000000000001</c:v>
                </c:pt>
                <c:pt idx="3279">
                  <c:v>8.1500000000000003E-2</c:v>
                </c:pt>
                <c:pt idx="3280">
                  <c:v>0.1231</c:v>
                </c:pt>
                <c:pt idx="3281">
                  <c:v>9.5100000000000004E-2</c:v>
                </c:pt>
                <c:pt idx="3282">
                  <c:v>0.11899999999999999</c:v>
                </c:pt>
                <c:pt idx="3283">
                  <c:v>0.1234</c:v>
                </c:pt>
                <c:pt idx="3284">
                  <c:v>0.11219999999999999</c:v>
                </c:pt>
                <c:pt idx="3285">
                  <c:v>0.1096</c:v>
                </c:pt>
                <c:pt idx="3286">
                  <c:v>0.10100000000000001</c:v>
                </c:pt>
                <c:pt idx="3287">
                  <c:v>0.16880000000000001</c:v>
                </c:pt>
                <c:pt idx="3288">
                  <c:v>0.1145</c:v>
                </c:pt>
                <c:pt idx="3289">
                  <c:v>0.15720000000000001</c:v>
                </c:pt>
                <c:pt idx="3290">
                  <c:v>0.1192</c:v>
                </c:pt>
                <c:pt idx="3291">
                  <c:v>0.126</c:v>
                </c:pt>
                <c:pt idx="3292">
                  <c:v>9.9099999999999994E-2</c:v>
                </c:pt>
                <c:pt idx="3293">
                  <c:v>9.4299999999999995E-2</c:v>
                </c:pt>
                <c:pt idx="3294">
                  <c:v>0.1578</c:v>
                </c:pt>
                <c:pt idx="3295">
                  <c:v>0.12189999999999999</c:v>
                </c:pt>
                <c:pt idx="3296">
                  <c:v>0.14230000000000001</c:v>
                </c:pt>
                <c:pt idx="3297">
                  <c:v>9.8199999999999996E-2</c:v>
                </c:pt>
                <c:pt idx="3298">
                  <c:v>8.48E-2</c:v>
                </c:pt>
                <c:pt idx="3299">
                  <c:v>8.0100000000000005E-2</c:v>
                </c:pt>
                <c:pt idx="3300">
                  <c:v>0.11550000000000001</c:v>
                </c:pt>
                <c:pt idx="3301">
                  <c:v>0.1119</c:v>
                </c:pt>
                <c:pt idx="3302">
                  <c:v>0.1094</c:v>
                </c:pt>
                <c:pt idx="3303">
                  <c:v>8.9300000000000004E-2</c:v>
                </c:pt>
                <c:pt idx="3304">
                  <c:v>0.1295</c:v>
                </c:pt>
                <c:pt idx="3305">
                  <c:v>0.15820000000000001</c:v>
                </c:pt>
                <c:pt idx="3306">
                  <c:v>9.7100000000000006E-2</c:v>
                </c:pt>
                <c:pt idx="3307">
                  <c:v>9.06E-2</c:v>
                </c:pt>
                <c:pt idx="3308">
                  <c:v>0.1148</c:v>
                </c:pt>
                <c:pt idx="3309">
                  <c:v>0.1212</c:v>
                </c:pt>
                <c:pt idx="3310">
                  <c:v>0.14080000000000001</c:v>
                </c:pt>
                <c:pt idx="3311">
                  <c:v>7.9699999999999993E-2</c:v>
                </c:pt>
                <c:pt idx="3312">
                  <c:v>0.15459999999999999</c:v>
                </c:pt>
                <c:pt idx="3313">
                  <c:v>7.6999999999999999E-2</c:v>
                </c:pt>
                <c:pt idx="3314">
                  <c:v>0.1164</c:v>
                </c:pt>
                <c:pt idx="3315">
                  <c:v>9.0399999999999994E-2</c:v>
                </c:pt>
                <c:pt idx="3316">
                  <c:v>7.4700000000000003E-2</c:v>
                </c:pt>
                <c:pt idx="3317">
                  <c:v>9.1700000000000004E-2</c:v>
                </c:pt>
                <c:pt idx="3318">
                  <c:v>9.3100000000000002E-2</c:v>
                </c:pt>
                <c:pt idx="3319">
                  <c:v>0.1258</c:v>
                </c:pt>
                <c:pt idx="3320">
                  <c:v>0.11070000000000001</c:v>
                </c:pt>
                <c:pt idx="3321">
                  <c:v>0.1273</c:v>
                </c:pt>
                <c:pt idx="3322">
                  <c:v>0.10829999999999999</c:v>
                </c:pt>
                <c:pt idx="3323">
                  <c:v>0.13930000000000001</c:v>
                </c:pt>
                <c:pt idx="3324">
                  <c:v>9.8799999999999999E-2</c:v>
                </c:pt>
                <c:pt idx="3325">
                  <c:v>8.3299999999999999E-2</c:v>
                </c:pt>
                <c:pt idx="3326">
                  <c:v>9.1999999999999998E-2</c:v>
                </c:pt>
                <c:pt idx="3327">
                  <c:v>9.74E-2</c:v>
                </c:pt>
                <c:pt idx="3328">
                  <c:v>0.10059999999999999</c:v>
                </c:pt>
                <c:pt idx="3329">
                  <c:v>0.18690000000000001</c:v>
                </c:pt>
                <c:pt idx="3330">
                  <c:v>9.2799999999999994E-2</c:v>
                </c:pt>
                <c:pt idx="3331">
                  <c:v>0.12920000000000001</c:v>
                </c:pt>
                <c:pt idx="3332">
                  <c:v>0.10489999999999999</c:v>
                </c:pt>
                <c:pt idx="3333">
                  <c:v>0.13370000000000001</c:v>
                </c:pt>
                <c:pt idx="3334">
                  <c:v>9.0300000000000005E-2</c:v>
                </c:pt>
                <c:pt idx="3335">
                  <c:v>8.9700000000000002E-2</c:v>
                </c:pt>
                <c:pt idx="3336">
                  <c:v>9.6699999999999994E-2</c:v>
                </c:pt>
                <c:pt idx="3337">
                  <c:v>7.9299999999999995E-2</c:v>
                </c:pt>
                <c:pt idx="3338">
                  <c:v>0.10440000000000001</c:v>
                </c:pt>
                <c:pt idx="3339">
                  <c:v>9.4299999999999995E-2</c:v>
                </c:pt>
                <c:pt idx="3340">
                  <c:v>0.10730000000000001</c:v>
                </c:pt>
                <c:pt idx="3341">
                  <c:v>8.77E-2</c:v>
                </c:pt>
                <c:pt idx="3342">
                  <c:v>0.1671</c:v>
                </c:pt>
                <c:pt idx="3343">
                  <c:v>0.1166</c:v>
                </c:pt>
                <c:pt idx="3344">
                  <c:v>0.151</c:v>
                </c:pt>
                <c:pt idx="3345">
                  <c:v>0.1009</c:v>
                </c:pt>
                <c:pt idx="3346">
                  <c:v>0.1351</c:v>
                </c:pt>
                <c:pt idx="3347">
                  <c:v>9.5600000000000004E-2</c:v>
                </c:pt>
                <c:pt idx="3348">
                  <c:v>0.1051</c:v>
                </c:pt>
                <c:pt idx="3349">
                  <c:v>0.18940000000000001</c:v>
                </c:pt>
                <c:pt idx="3350">
                  <c:v>0.12790000000000001</c:v>
                </c:pt>
                <c:pt idx="3351">
                  <c:v>0.11269999999999999</c:v>
                </c:pt>
                <c:pt idx="3352">
                  <c:v>9.7600000000000006E-2</c:v>
                </c:pt>
                <c:pt idx="3353">
                  <c:v>8.6099999999999996E-2</c:v>
                </c:pt>
                <c:pt idx="3354">
                  <c:v>0.1055</c:v>
                </c:pt>
                <c:pt idx="3355">
                  <c:v>0.1037</c:v>
                </c:pt>
                <c:pt idx="3356">
                  <c:v>0.1203</c:v>
                </c:pt>
                <c:pt idx="3357">
                  <c:v>0.1128</c:v>
                </c:pt>
                <c:pt idx="3358">
                  <c:v>0.1021</c:v>
                </c:pt>
                <c:pt idx="3359">
                  <c:v>0.11990000000000001</c:v>
                </c:pt>
                <c:pt idx="3360">
                  <c:v>9.2200000000000004E-2</c:v>
                </c:pt>
                <c:pt idx="3361">
                  <c:v>0.1391</c:v>
                </c:pt>
                <c:pt idx="3362">
                  <c:v>0.11269999999999999</c:v>
                </c:pt>
                <c:pt idx="3363">
                  <c:v>8.72E-2</c:v>
                </c:pt>
                <c:pt idx="3364">
                  <c:v>0.11559999999999999</c:v>
                </c:pt>
                <c:pt idx="3365">
                  <c:v>0.1036</c:v>
                </c:pt>
                <c:pt idx="3366">
                  <c:v>8.0500000000000002E-2</c:v>
                </c:pt>
                <c:pt idx="3367">
                  <c:v>0.1666</c:v>
                </c:pt>
                <c:pt idx="3368">
                  <c:v>0.1094</c:v>
                </c:pt>
                <c:pt idx="3369">
                  <c:v>9.7799999999999998E-2</c:v>
                </c:pt>
                <c:pt idx="3370">
                  <c:v>8.2799999999999999E-2</c:v>
                </c:pt>
                <c:pt idx="3371">
                  <c:v>9.1399999999999995E-2</c:v>
                </c:pt>
                <c:pt idx="3372">
                  <c:v>0.1409</c:v>
                </c:pt>
                <c:pt idx="3373">
                  <c:v>9.1700000000000004E-2</c:v>
                </c:pt>
                <c:pt idx="3374">
                  <c:v>8.1000000000000003E-2</c:v>
                </c:pt>
                <c:pt idx="3375">
                  <c:v>7.6100000000000001E-2</c:v>
                </c:pt>
                <c:pt idx="3376">
                  <c:v>0.12570000000000001</c:v>
                </c:pt>
                <c:pt idx="3377">
                  <c:v>8.3599999999999994E-2</c:v>
                </c:pt>
                <c:pt idx="3378">
                  <c:v>8.43E-2</c:v>
                </c:pt>
                <c:pt idx="3379">
                  <c:v>8.1100000000000005E-2</c:v>
                </c:pt>
                <c:pt idx="3380">
                  <c:v>0.115</c:v>
                </c:pt>
                <c:pt idx="3381">
                  <c:v>0.1009</c:v>
                </c:pt>
                <c:pt idx="3382">
                  <c:v>0.1028</c:v>
                </c:pt>
                <c:pt idx="3383">
                  <c:v>0.13550000000000001</c:v>
                </c:pt>
                <c:pt idx="3384">
                  <c:v>0.1923</c:v>
                </c:pt>
                <c:pt idx="3385">
                  <c:v>8.8200000000000001E-2</c:v>
                </c:pt>
                <c:pt idx="3386">
                  <c:v>0.1303</c:v>
                </c:pt>
                <c:pt idx="3387">
                  <c:v>0.12280000000000001</c:v>
                </c:pt>
                <c:pt idx="3388">
                  <c:v>9.35E-2</c:v>
                </c:pt>
                <c:pt idx="3389">
                  <c:v>0.15559999999999999</c:v>
                </c:pt>
                <c:pt idx="3390">
                  <c:v>0.1032</c:v>
                </c:pt>
                <c:pt idx="3391">
                  <c:v>0.1183</c:v>
                </c:pt>
                <c:pt idx="3392">
                  <c:v>0.1036</c:v>
                </c:pt>
                <c:pt idx="3393">
                  <c:v>0.10730000000000001</c:v>
                </c:pt>
                <c:pt idx="3394">
                  <c:v>0.1195</c:v>
                </c:pt>
                <c:pt idx="3395">
                  <c:v>0.12970000000000001</c:v>
                </c:pt>
                <c:pt idx="3396">
                  <c:v>7.7200000000000005E-2</c:v>
                </c:pt>
                <c:pt idx="3397">
                  <c:v>8.8900000000000007E-2</c:v>
                </c:pt>
                <c:pt idx="3398">
                  <c:v>7.3200000000000001E-2</c:v>
                </c:pt>
                <c:pt idx="3399">
                  <c:v>7.85E-2</c:v>
                </c:pt>
                <c:pt idx="3400">
                  <c:v>0.13089999999999999</c:v>
                </c:pt>
                <c:pt idx="3401">
                  <c:v>0.1305</c:v>
                </c:pt>
                <c:pt idx="3402">
                  <c:v>0.12280000000000001</c:v>
                </c:pt>
                <c:pt idx="3403">
                  <c:v>8.8900000000000007E-2</c:v>
                </c:pt>
                <c:pt idx="3404">
                  <c:v>9.6600000000000005E-2</c:v>
                </c:pt>
                <c:pt idx="3405">
                  <c:v>0.1333</c:v>
                </c:pt>
                <c:pt idx="3406">
                  <c:v>0.1203</c:v>
                </c:pt>
                <c:pt idx="3407">
                  <c:v>0.15590000000000001</c:v>
                </c:pt>
                <c:pt idx="3408">
                  <c:v>8.5400000000000004E-2</c:v>
                </c:pt>
                <c:pt idx="3409">
                  <c:v>0.1154</c:v>
                </c:pt>
                <c:pt idx="3410">
                  <c:v>0.10879999999999999</c:v>
                </c:pt>
                <c:pt idx="3411">
                  <c:v>0.1178</c:v>
                </c:pt>
                <c:pt idx="3412">
                  <c:v>0.11459999999999999</c:v>
                </c:pt>
                <c:pt idx="3413">
                  <c:v>8.0100000000000005E-2</c:v>
                </c:pt>
                <c:pt idx="3414">
                  <c:v>0.12529999999999999</c:v>
                </c:pt>
                <c:pt idx="3415">
                  <c:v>0.1181</c:v>
                </c:pt>
                <c:pt idx="3416">
                  <c:v>0.1268</c:v>
                </c:pt>
                <c:pt idx="3417">
                  <c:v>0.1368</c:v>
                </c:pt>
                <c:pt idx="3418">
                  <c:v>9.8599999999999993E-2</c:v>
                </c:pt>
                <c:pt idx="3419">
                  <c:v>0.1211</c:v>
                </c:pt>
                <c:pt idx="3420">
                  <c:v>0.1188</c:v>
                </c:pt>
                <c:pt idx="3421">
                  <c:v>7.4300000000000005E-2</c:v>
                </c:pt>
                <c:pt idx="3422">
                  <c:v>0.1038</c:v>
                </c:pt>
                <c:pt idx="3423">
                  <c:v>0.10199999999999999</c:v>
                </c:pt>
                <c:pt idx="3424">
                  <c:v>0.13120000000000001</c:v>
                </c:pt>
                <c:pt idx="3425">
                  <c:v>0.12520000000000001</c:v>
                </c:pt>
                <c:pt idx="3426">
                  <c:v>0.1077</c:v>
                </c:pt>
                <c:pt idx="3427">
                  <c:v>0.12720000000000001</c:v>
                </c:pt>
                <c:pt idx="3428">
                  <c:v>8.4900000000000003E-2</c:v>
                </c:pt>
                <c:pt idx="3429">
                  <c:v>0.1162</c:v>
                </c:pt>
                <c:pt idx="3430">
                  <c:v>9.11E-2</c:v>
                </c:pt>
                <c:pt idx="3431">
                  <c:v>0.1142</c:v>
                </c:pt>
                <c:pt idx="3432">
                  <c:v>9.0999999999999998E-2</c:v>
                </c:pt>
                <c:pt idx="3433">
                  <c:v>0.1055</c:v>
                </c:pt>
                <c:pt idx="3434">
                  <c:v>0.17879999999999999</c:v>
                </c:pt>
                <c:pt idx="3435">
                  <c:v>0.1099</c:v>
                </c:pt>
                <c:pt idx="3436">
                  <c:v>0.1129</c:v>
                </c:pt>
                <c:pt idx="3437">
                  <c:v>0.14879999999999999</c:v>
                </c:pt>
                <c:pt idx="3438">
                  <c:v>8.0500000000000002E-2</c:v>
                </c:pt>
                <c:pt idx="3439">
                  <c:v>8.9899999999999994E-2</c:v>
                </c:pt>
                <c:pt idx="3440">
                  <c:v>0.16439999999999999</c:v>
                </c:pt>
                <c:pt idx="3441">
                  <c:v>0.12970000000000001</c:v>
                </c:pt>
                <c:pt idx="3442">
                  <c:v>0.1336</c:v>
                </c:pt>
                <c:pt idx="3443">
                  <c:v>0.1047</c:v>
                </c:pt>
                <c:pt idx="3444">
                  <c:v>0.1234</c:v>
                </c:pt>
                <c:pt idx="3445">
                  <c:v>0.15640000000000001</c:v>
                </c:pt>
                <c:pt idx="3446">
                  <c:v>0.14949999999999999</c:v>
                </c:pt>
                <c:pt idx="3447">
                  <c:v>0.15359999999999999</c:v>
                </c:pt>
                <c:pt idx="3448">
                  <c:v>0.1003</c:v>
                </c:pt>
                <c:pt idx="3449">
                  <c:v>0.14649999999999999</c:v>
                </c:pt>
                <c:pt idx="3450">
                  <c:v>0.16400000000000001</c:v>
                </c:pt>
                <c:pt idx="3451">
                  <c:v>0.1726</c:v>
                </c:pt>
                <c:pt idx="3452">
                  <c:v>8.6599999999999996E-2</c:v>
                </c:pt>
                <c:pt idx="3453">
                  <c:v>0.14460000000000001</c:v>
                </c:pt>
                <c:pt idx="3454">
                  <c:v>0.1104</c:v>
                </c:pt>
                <c:pt idx="3455">
                  <c:v>8.8800000000000004E-2</c:v>
                </c:pt>
                <c:pt idx="3456">
                  <c:v>0.1028</c:v>
                </c:pt>
                <c:pt idx="3457">
                  <c:v>8.0199999999999994E-2</c:v>
                </c:pt>
                <c:pt idx="3458">
                  <c:v>0.1014</c:v>
                </c:pt>
                <c:pt idx="3459">
                  <c:v>0.123</c:v>
                </c:pt>
                <c:pt idx="3460">
                  <c:v>0.10539999999999999</c:v>
                </c:pt>
                <c:pt idx="3461">
                  <c:v>0.11459999999999999</c:v>
                </c:pt>
                <c:pt idx="3462">
                  <c:v>9.5899999999999999E-2</c:v>
                </c:pt>
                <c:pt idx="3463">
                  <c:v>0.1037</c:v>
                </c:pt>
                <c:pt idx="3464">
                  <c:v>0.15340000000000001</c:v>
                </c:pt>
                <c:pt idx="3465">
                  <c:v>0.1074</c:v>
                </c:pt>
                <c:pt idx="3466">
                  <c:v>0.1052</c:v>
                </c:pt>
                <c:pt idx="3467">
                  <c:v>0.14149999999999999</c:v>
                </c:pt>
                <c:pt idx="3468">
                  <c:v>8.6400000000000005E-2</c:v>
                </c:pt>
                <c:pt idx="3469">
                  <c:v>0.1103</c:v>
                </c:pt>
                <c:pt idx="3470">
                  <c:v>9.5399999999999999E-2</c:v>
                </c:pt>
                <c:pt idx="3471">
                  <c:v>0.1027</c:v>
                </c:pt>
                <c:pt idx="3472">
                  <c:v>0.1724</c:v>
                </c:pt>
                <c:pt idx="3473">
                  <c:v>9.5000000000000001E-2</c:v>
                </c:pt>
                <c:pt idx="3474">
                  <c:v>0.1099</c:v>
                </c:pt>
                <c:pt idx="3475">
                  <c:v>8.5699999999999998E-2</c:v>
                </c:pt>
                <c:pt idx="3476">
                  <c:v>9.1600000000000001E-2</c:v>
                </c:pt>
                <c:pt idx="3477">
                  <c:v>9.2600000000000002E-2</c:v>
                </c:pt>
                <c:pt idx="3478">
                  <c:v>9.8599999999999993E-2</c:v>
                </c:pt>
                <c:pt idx="3479">
                  <c:v>9.11E-2</c:v>
                </c:pt>
                <c:pt idx="3480">
                  <c:v>0.1172</c:v>
                </c:pt>
                <c:pt idx="3481">
                  <c:v>9.1399999999999995E-2</c:v>
                </c:pt>
                <c:pt idx="3482">
                  <c:v>0.14610000000000001</c:v>
                </c:pt>
                <c:pt idx="3483">
                  <c:v>8.1299999999999997E-2</c:v>
                </c:pt>
                <c:pt idx="3484">
                  <c:v>0.113</c:v>
                </c:pt>
                <c:pt idx="3485">
                  <c:v>0.109</c:v>
                </c:pt>
                <c:pt idx="3486">
                  <c:v>8.2000000000000003E-2</c:v>
                </c:pt>
                <c:pt idx="3487">
                  <c:v>8.77E-2</c:v>
                </c:pt>
                <c:pt idx="3488">
                  <c:v>0.12520000000000001</c:v>
                </c:pt>
                <c:pt idx="3489">
                  <c:v>0.1144</c:v>
                </c:pt>
                <c:pt idx="3490">
                  <c:v>9.6699999999999994E-2</c:v>
                </c:pt>
                <c:pt idx="3491">
                  <c:v>0.14729999999999999</c:v>
                </c:pt>
                <c:pt idx="3492">
                  <c:v>0.14549999999999999</c:v>
                </c:pt>
                <c:pt idx="3493">
                  <c:v>0.14330000000000001</c:v>
                </c:pt>
                <c:pt idx="3494">
                  <c:v>0.13950000000000001</c:v>
                </c:pt>
                <c:pt idx="3495">
                  <c:v>0.1124</c:v>
                </c:pt>
                <c:pt idx="3496">
                  <c:v>0.14130000000000001</c:v>
                </c:pt>
                <c:pt idx="3497">
                  <c:v>0.14860000000000001</c:v>
                </c:pt>
                <c:pt idx="3498">
                  <c:v>8.3500000000000005E-2</c:v>
                </c:pt>
                <c:pt idx="3499">
                  <c:v>0.11169999999999999</c:v>
                </c:pt>
                <c:pt idx="3500">
                  <c:v>9.7199999999999995E-2</c:v>
                </c:pt>
                <c:pt idx="3501">
                  <c:v>0.104</c:v>
                </c:pt>
                <c:pt idx="3502">
                  <c:v>0.1275</c:v>
                </c:pt>
                <c:pt idx="3503">
                  <c:v>0.1139</c:v>
                </c:pt>
                <c:pt idx="3504">
                  <c:v>0.16900000000000001</c:v>
                </c:pt>
                <c:pt idx="3505">
                  <c:v>0.108</c:v>
                </c:pt>
                <c:pt idx="3506">
                  <c:v>0.1186</c:v>
                </c:pt>
                <c:pt idx="3507">
                  <c:v>7.9299999999999995E-2</c:v>
                </c:pt>
                <c:pt idx="3508">
                  <c:v>0.14549999999999999</c:v>
                </c:pt>
                <c:pt idx="3509">
                  <c:v>0.13289999999999999</c:v>
                </c:pt>
                <c:pt idx="3510">
                  <c:v>7.7200000000000005E-2</c:v>
                </c:pt>
                <c:pt idx="3511">
                  <c:v>7.8700000000000006E-2</c:v>
                </c:pt>
                <c:pt idx="3512">
                  <c:v>9.0899999999999995E-2</c:v>
                </c:pt>
                <c:pt idx="3513">
                  <c:v>0.13850000000000001</c:v>
                </c:pt>
                <c:pt idx="3514">
                  <c:v>9.5299999999999996E-2</c:v>
                </c:pt>
                <c:pt idx="3515">
                  <c:v>9.69E-2</c:v>
                </c:pt>
                <c:pt idx="3516">
                  <c:v>8.5000000000000006E-2</c:v>
                </c:pt>
                <c:pt idx="3517">
                  <c:v>0.10630000000000001</c:v>
                </c:pt>
                <c:pt idx="3518">
                  <c:v>8.2199999999999995E-2</c:v>
                </c:pt>
                <c:pt idx="3519">
                  <c:v>0.114</c:v>
                </c:pt>
                <c:pt idx="3520">
                  <c:v>0.1022</c:v>
                </c:pt>
                <c:pt idx="3521">
                  <c:v>9.7199999999999995E-2</c:v>
                </c:pt>
                <c:pt idx="3522">
                  <c:v>0.1376</c:v>
                </c:pt>
                <c:pt idx="3523">
                  <c:v>8.6699999999999999E-2</c:v>
                </c:pt>
                <c:pt idx="3524">
                  <c:v>8.9800000000000005E-2</c:v>
                </c:pt>
                <c:pt idx="3525">
                  <c:v>0.1089</c:v>
                </c:pt>
                <c:pt idx="3526">
                  <c:v>0.1593</c:v>
                </c:pt>
                <c:pt idx="3527">
                  <c:v>7.2999999999999995E-2</c:v>
                </c:pt>
                <c:pt idx="3528">
                  <c:v>0.11070000000000001</c:v>
                </c:pt>
                <c:pt idx="3529">
                  <c:v>8.6599999999999996E-2</c:v>
                </c:pt>
                <c:pt idx="3530">
                  <c:v>9.5399999999999999E-2</c:v>
                </c:pt>
                <c:pt idx="3531">
                  <c:v>0.1113</c:v>
                </c:pt>
                <c:pt idx="3532">
                  <c:v>0.1603</c:v>
                </c:pt>
                <c:pt idx="3533">
                  <c:v>0.12759999999999999</c:v>
                </c:pt>
                <c:pt idx="3534">
                  <c:v>9.3299999999999994E-2</c:v>
                </c:pt>
                <c:pt idx="3535">
                  <c:v>9.0899999999999995E-2</c:v>
                </c:pt>
                <c:pt idx="3536">
                  <c:v>0.14349999999999999</c:v>
                </c:pt>
                <c:pt idx="3537">
                  <c:v>0.1119</c:v>
                </c:pt>
                <c:pt idx="3538">
                  <c:v>0.14810000000000001</c:v>
                </c:pt>
                <c:pt idx="3539">
                  <c:v>7.2700000000000001E-2</c:v>
                </c:pt>
                <c:pt idx="3540">
                  <c:v>0.1263</c:v>
                </c:pt>
                <c:pt idx="3541">
                  <c:v>0.12859999999999999</c:v>
                </c:pt>
                <c:pt idx="3542">
                  <c:v>8.5000000000000006E-2</c:v>
                </c:pt>
                <c:pt idx="3543">
                  <c:v>0.1043</c:v>
                </c:pt>
                <c:pt idx="3544">
                  <c:v>8.9300000000000004E-2</c:v>
                </c:pt>
                <c:pt idx="3545">
                  <c:v>0.12520000000000001</c:v>
                </c:pt>
                <c:pt idx="3546">
                  <c:v>9.0200000000000002E-2</c:v>
                </c:pt>
                <c:pt idx="3547">
                  <c:v>9.5000000000000001E-2</c:v>
                </c:pt>
                <c:pt idx="3548">
                  <c:v>0.13120000000000001</c:v>
                </c:pt>
                <c:pt idx="3549">
                  <c:v>0.10680000000000001</c:v>
                </c:pt>
                <c:pt idx="3550">
                  <c:v>0.1129</c:v>
                </c:pt>
                <c:pt idx="3551">
                  <c:v>0.1245</c:v>
                </c:pt>
                <c:pt idx="3552">
                  <c:v>8.8800000000000004E-2</c:v>
                </c:pt>
                <c:pt idx="3553">
                  <c:v>0.1075</c:v>
                </c:pt>
                <c:pt idx="3554">
                  <c:v>0.10009999999999999</c:v>
                </c:pt>
                <c:pt idx="3555">
                  <c:v>0.1225</c:v>
                </c:pt>
                <c:pt idx="3556">
                  <c:v>7.6399999999999996E-2</c:v>
                </c:pt>
                <c:pt idx="3557">
                  <c:v>9.6100000000000005E-2</c:v>
                </c:pt>
                <c:pt idx="3558">
                  <c:v>8.4699999999999998E-2</c:v>
                </c:pt>
                <c:pt idx="3559">
                  <c:v>9.8500000000000004E-2</c:v>
                </c:pt>
                <c:pt idx="3560">
                  <c:v>8.2199999999999995E-2</c:v>
                </c:pt>
                <c:pt idx="3561">
                  <c:v>0.10730000000000001</c:v>
                </c:pt>
                <c:pt idx="3562">
                  <c:v>0.1168</c:v>
                </c:pt>
                <c:pt idx="3563">
                  <c:v>0.1212</c:v>
                </c:pt>
                <c:pt idx="3564">
                  <c:v>0.15390000000000001</c:v>
                </c:pt>
                <c:pt idx="3565">
                  <c:v>0.1134</c:v>
                </c:pt>
                <c:pt idx="3566">
                  <c:v>0.114</c:v>
                </c:pt>
                <c:pt idx="3567">
                  <c:v>0.10970000000000001</c:v>
                </c:pt>
                <c:pt idx="3568">
                  <c:v>0.1893</c:v>
                </c:pt>
                <c:pt idx="3569">
                  <c:v>0.1305</c:v>
                </c:pt>
                <c:pt idx="3570">
                  <c:v>8.3599999999999994E-2</c:v>
                </c:pt>
                <c:pt idx="3571">
                  <c:v>0.11269999999999999</c:v>
                </c:pt>
                <c:pt idx="3572">
                  <c:v>8.9700000000000002E-2</c:v>
                </c:pt>
                <c:pt idx="3573">
                  <c:v>0.10680000000000001</c:v>
                </c:pt>
                <c:pt idx="3574">
                  <c:v>9.1800000000000007E-2</c:v>
                </c:pt>
                <c:pt idx="3575">
                  <c:v>9.4200000000000006E-2</c:v>
                </c:pt>
                <c:pt idx="3576">
                  <c:v>0.11600000000000001</c:v>
                </c:pt>
                <c:pt idx="3577">
                  <c:v>0.15359999999999999</c:v>
                </c:pt>
                <c:pt idx="3578">
                  <c:v>0.1099</c:v>
                </c:pt>
                <c:pt idx="3579">
                  <c:v>8.3799999999999999E-2</c:v>
                </c:pt>
                <c:pt idx="3580">
                  <c:v>0.13539999999999999</c:v>
                </c:pt>
                <c:pt idx="3581">
                  <c:v>0.14849999999999999</c:v>
                </c:pt>
                <c:pt idx="3582">
                  <c:v>0.1055</c:v>
                </c:pt>
                <c:pt idx="3583">
                  <c:v>9.4E-2</c:v>
                </c:pt>
                <c:pt idx="3584">
                  <c:v>0.1328</c:v>
                </c:pt>
                <c:pt idx="3585">
                  <c:v>0.1081</c:v>
                </c:pt>
                <c:pt idx="3586">
                  <c:v>9.7799999999999998E-2</c:v>
                </c:pt>
                <c:pt idx="3587">
                  <c:v>9.2899999999999996E-2</c:v>
                </c:pt>
                <c:pt idx="3588">
                  <c:v>0.1069</c:v>
                </c:pt>
                <c:pt idx="3589">
                  <c:v>0.1118</c:v>
                </c:pt>
                <c:pt idx="3590">
                  <c:v>0.1087</c:v>
                </c:pt>
                <c:pt idx="3591">
                  <c:v>9.4299999999999995E-2</c:v>
                </c:pt>
                <c:pt idx="3592">
                  <c:v>0.13730000000000001</c:v>
                </c:pt>
                <c:pt idx="3593">
                  <c:v>0.1515</c:v>
                </c:pt>
                <c:pt idx="3594">
                  <c:v>9.2999999999999999E-2</c:v>
                </c:pt>
                <c:pt idx="3595">
                  <c:v>8.72E-2</c:v>
                </c:pt>
                <c:pt idx="3596">
                  <c:v>0.1195</c:v>
                </c:pt>
                <c:pt idx="3597">
                  <c:v>0.14530000000000001</c:v>
                </c:pt>
                <c:pt idx="3598">
                  <c:v>0.1013</c:v>
                </c:pt>
                <c:pt idx="3599">
                  <c:v>0.1123</c:v>
                </c:pt>
                <c:pt idx="3600">
                  <c:v>7.8E-2</c:v>
                </c:pt>
                <c:pt idx="3601">
                  <c:v>0.191</c:v>
                </c:pt>
                <c:pt idx="3602">
                  <c:v>9.4399999999999998E-2</c:v>
                </c:pt>
                <c:pt idx="3603">
                  <c:v>0.13669999999999999</c:v>
                </c:pt>
                <c:pt idx="3604">
                  <c:v>0.16339999999999999</c:v>
                </c:pt>
                <c:pt idx="3605">
                  <c:v>9.1999999999999998E-2</c:v>
                </c:pt>
                <c:pt idx="3606">
                  <c:v>0.1226</c:v>
                </c:pt>
                <c:pt idx="3607">
                  <c:v>0.10150000000000001</c:v>
                </c:pt>
                <c:pt idx="3608">
                  <c:v>0.109</c:v>
                </c:pt>
                <c:pt idx="3609">
                  <c:v>8.9499999999999996E-2</c:v>
                </c:pt>
                <c:pt idx="3610">
                  <c:v>8.9499999999999996E-2</c:v>
                </c:pt>
                <c:pt idx="3611">
                  <c:v>0.11219999999999999</c:v>
                </c:pt>
                <c:pt idx="3612">
                  <c:v>0.1603</c:v>
                </c:pt>
                <c:pt idx="3613">
                  <c:v>0.1016</c:v>
                </c:pt>
                <c:pt idx="3614">
                  <c:v>0.11310000000000001</c:v>
                </c:pt>
                <c:pt idx="3615">
                  <c:v>0.1114</c:v>
                </c:pt>
                <c:pt idx="3616">
                  <c:v>0.11899999999999999</c:v>
                </c:pt>
                <c:pt idx="3617">
                  <c:v>9.6799999999999997E-2</c:v>
                </c:pt>
                <c:pt idx="3618">
                  <c:v>0.1273</c:v>
                </c:pt>
                <c:pt idx="3619">
                  <c:v>9.8699999999999996E-2</c:v>
                </c:pt>
                <c:pt idx="3620">
                  <c:v>7.9100000000000004E-2</c:v>
                </c:pt>
                <c:pt idx="3621">
                  <c:v>0.1157</c:v>
                </c:pt>
                <c:pt idx="3622">
                  <c:v>8.5500000000000007E-2</c:v>
                </c:pt>
                <c:pt idx="3623">
                  <c:v>9.1999999999999998E-2</c:v>
                </c:pt>
                <c:pt idx="3624">
                  <c:v>0.1205</c:v>
                </c:pt>
                <c:pt idx="3625">
                  <c:v>0.10979999999999999</c:v>
                </c:pt>
                <c:pt idx="3626">
                  <c:v>0.10050000000000001</c:v>
                </c:pt>
                <c:pt idx="3627">
                  <c:v>9.7900000000000001E-2</c:v>
                </c:pt>
                <c:pt idx="3628">
                  <c:v>7.5600000000000001E-2</c:v>
                </c:pt>
                <c:pt idx="3629">
                  <c:v>8.2100000000000006E-2</c:v>
                </c:pt>
                <c:pt idx="3630">
                  <c:v>0.1318</c:v>
                </c:pt>
                <c:pt idx="3631">
                  <c:v>7.3300000000000004E-2</c:v>
                </c:pt>
                <c:pt idx="3632">
                  <c:v>8.5900000000000004E-2</c:v>
                </c:pt>
                <c:pt idx="3633">
                  <c:v>9.3100000000000002E-2</c:v>
                </c:pt>
                <c:pt idx="3634">
                  <c:v>0.122</c:v>
                </c:pt>
                <c:pt idx="3635">
                  <c:v>9.6199999999999994E-2</c:v>
                </c:pt>
                <c:pt idx="3636">
                  <c:v>8.7800000000000003E-2</c:v>
                </c:pt>
                <c:pt idx="3637">
                  <c:v>0.1096</c:v>
                </c:pt>
                <c:pt idx="3638">
                  <c:v>0.1056</c:v>
                </c:pt>
                <c:pt idx="3639">
                  <c:v>8.3699999999999997E-2</c:v>
                </c:pt>
                <c:pt idx="3640">
                  <c:v>0.14199999999999999</c:v>
                </c:pt>
                <c:pt idx="3641">
                  <c:v>9.0200000000000002E-2</c:v>
                </c:pt>
                <c:pt idx="3642">
                  <c:v>7.4700000000000003E-2</c:v>
                </c:pt>
                <c:pt idx="3643">
                  <c:v>0.1363</c:v>
                </c:pt>
                <c:pt idx="3644">
                  <c:v>0.10050000000000001</c:v>
                </c:pt>
                <c:pt idx="3645">
                  <c:v>0.1532</c:v>
                </c:pt>
                <c:pt idx="3646">
                  <c:v>0.13830000000000001</c:v>
                </c:pt>
                <c:pt idx="3647">
                  <c:v>0.10340000000000001</c:v>
                </c:pt>
                <c:pt idx="3648">
                  <c:v>0.10100000000000001</c:v>
                </c:pt>
                <c:pt idx="3649">
                  <c:v>8.4699999999999998E-2</c:v>
                </c:pt>
                <c:pt idx="3650">
                  <c:v>0.128</c:v>
                </c:pt>
                <c:pt idx="3651">
                  <c:v>0.1197</c:v>
                </c:pt>
                <c:pt idx="3652">
                  <c:v>0.15129999999999999</c:v>
                </c:pt>
                <c:pt idx="3653">
                  <c:v>0.14249999999999999</c:v>
                </c:pt>
                <c:pt idx="3654">
                  <c:v>0.15029999999999999</c:v>
                </c:pt>
                <c:pt idx="3655">
                  <c:v>8.2199999999999995E-2</c:v>
                </c:pt>
                <c:pt idx="3656">
                  <c:v>0.14460000000000001</c:v>
                </c:pt>
                <c:pt idx="3657">
                  <c:v>0.1133</c:v>
                </c:pt>
                <c:pt idx="3658">
                  <c:v>0.1149</c:v>
                </c:pt>
                <c:pt idx="3659">
                  <c:v>0.1046</c:v>
                </c:pt>
                <c:pt idx="3660">
                  <c:v>9.2299999999999993E-2</c:v>
                </c:pt>
                <c:pt idx="3661">
                  <c:v>9.4600000000000004E-2</c:v>
                </c:pt>
                <c:pt idx="3662">
                  <c:v>0.11</c:v>
                </c:pt>
                <c:pt idx="3663">
                  <c:v>9.2299999999999993E-2</c:v>
                </c:pt>
                <c:pt idx="3664">
                  <c:v>0.12540000000000001</c:v>
                </c:pt>
                <c:pt idx="3665">
                  <c:v>9.74E-2</c:v>
                </c:pt>
                <c:pt idx="3666">
                  <c:v>0.13070000000000001</c:v>
                </c:pt>
                <c:pt idx="3667">
                  <c:v>7.9899999999999999E-2</c:v>
                </c:pt>
                <c:pt idx="3668">
                  <c:v>0.21260000000000001</c:v>
                </c:pt>
                <c:pt idx="3669">
                  <c:v>8.3799999999999999E-2</c:v>
                </c:pt>
                <c:pt idx="3670">
                  <c:v>0.1178</c:v>
                </c:pt>
                <c:pt idx="3671">
                  <c:v>9.6199999999999994E-2</c:v>
                </c:pt>
                <c:pt idx="3672">
                  <c:v>0.10879999999999999</c:v>
                </c:pt>
                <c:pt idx="3673">
                  <c:v>0.1106</c:v>
                </c:pt>
                <c:pt idx="3674">
                  <c:v>0.14199999999999999</c:v>
                </c:pt>
                <c:pt idx="3675">
                  <c:v>0.13719999999999999</c:v>
                </c:pt>
                <c:pt idx="3676">
                  <c:v>0.1077</c:v>
                </c:pt>
                <c:pt idx="3677">
                  <c:v>8.8200000000000001E-2</c:v>
                </c:pt>
                <c:pt idx="3678">
                  <c:v>9.5799999999999996E-2</c:v>
                </c:pt>
                <c:pt idx="3679">
                  <c:v>0.1129</c:v>
                </c:pt>
                <c:pt idx="3680">
                  <c:v>8.2500000000000004E-2</c:v>
                </c:pt>
                <c:pt idx="3681">
                  <c:v>0.1051</c:v>
                </c:pt>
                <c:pt idx="3682">
                  <c:v>8.9200000000000002E-2</c:v>
                </c:pt>
                <c:pt idx="3683">
                  <c:v>0.13370000000000001</c:v>
                </c:pt>
                <c:pt idx="3684">
                  <c:v>8.1900000000000001E-2</c:v>
                </c:pt>
                <c:pt idx="3685">
                  <c:v>9.1200000000000003E-2</c:v>
                </c:pt>
                <c:pt idx="3686">
                  <c:v>9.2799999999999994E-2</c:v>
                </c:pt>
                <c:pt idx="3687">
                  <c:v>7.5800000000000006E-2</c:v>
                </c:pt>
                <c:pt idx="3688">
                  <c:v>0.12559999999999999</c:v>
                </c:pt>
                <c:pt idx="3689">
                  <c:v>0.1082</c:v>
                </c:pt>
                <c:pt idx="3690">
                  <c:v>0.1113</c:v>
                </c:pt>
                <c:pt idx="3691">
                  <c:v>8.6300000000000002E-2</c:v>
                </c:pt>
                <c:pt idx="3692">
                  <c:v>0.1188</c:v>
                </c:pt>
                <c:pt idx="3693">
                  <c:v>8.8599999999999998E-2</c:v>
                </c:pt>
                <c:pt idx="3694">
                  <c:v>0.19550000000000001</c:v>
                </c:pt>
                <c:pt idx="3695">
                  <c:v>9.9099999999999994E-2</c:v>
                </c:pt>
                <c:pt idx="3696">
                  <c:v>0.1273</c:v>
                </c:pt>
                <c:pt idx="3697">
                  <c:v>9.0700000000000003E-2</c:v>
                </c:pt>
                <c:pt idx="3698">
                  <c:v>0.17080000000000001</c:v>
                </c:pt>
                <c:pt idx="3699">
                  <c:v>7.2999999999999995E-2</c:v>
                </c:pt>
                <c:pt idx="3700">
                  <c:v>9.9599999999999994E-2</c:v>
                </c:pt>
                <c:pt idx="3701">
                  <c:v>0.10780000000000001</c:v>
                </c:pt>
                <c:pt idx="3702">
                  <c:v>0.1143</c:v>
                </c:pt>
                <c:pt idx="3703">
                  <c:v>0.129</c:v>
                </c:pt>
                <c:pt idx="3704">
                  <c:v>0.13869999999999999</c:v>
                </c:pt>
                <c:pt idx="3705">
                  <c:v>0.1057</c:v>
                </c:pt>
                <c:pt idx="3706">
                  <c:v>8.6400000000000005E-2</c:v>
                </c:pt>
                <c:pt idx="3707">
                  <c:v>8.2199999999999995E-2</c:v>
                </c:pt>
                <c:pt idx="3708">
                  <c:v>0.14199999999999999</c:v>
                </c:pt>
                <c:pt idx="3709">
                  <c:v>9.8100000000000007E-2</c:v>
                </c:pt>
                <c:pt idx="3710">
                  <c:v>7.7799999999999994E-2</c:v>
                </c:pt>
                <c:pt idx="3711">
                  <c:v>8.8700000000000001E-2</c:v>
                </c:pt>
                <c:pt idx="3712">
                  <c:v>0.1193</c:v>
                </c:pt>
                <c:pt idx="3713">
                  <c:v>0.10829999999999999</c:v>
                </c:pt>
                <c:pt idx="3714">
                  <c:v>9.11E-2</c:v>
                </c:pt>
                <c:pt idx="3715">
                  <c:v>0.16109999999999999</c:v>
                </c:pt>
                <c:pt idx="3716">
                  <c:v>0.1135</c:v>
                </c:pt>
                <c:pt idx="3717">
                  <c:v>9.8900000000000002E-2</c:v>
                </c:pt>
                <c:pt idx="3718">
                  <c:v>0.12690000000000001</c:v>
                </c:pt>
                <c:pt idx="3719">
                  <c:v>0.15129999999999999</c:v>
                </c:pt>
                <c:pt idx="3720">
                  <c:v>9.5000000000000001E-2</c:v>
                </c:pt>
                <c:pt idx="3721">
                  <c:v>0.1239</c:v>
                </c:pt>
                <c:pt idx="3722">
                  <c:v>9.3600000000000003E-2</c:v>
                </c:pt>
                <c:pt idx="3723">
                  <c:v>0.1206</c:v>
                </c:pt>
                <c:pt idx="3724">
                  <c:v>0.1356</c:v>
                </c:pt>
                <c:pt idx="3725">
                  <c:v>0.1048</c:v>
                </c:pt>
                <c:pt idx="3726">
                  <c:v>0.115</c:v>
                </c:pt>
                <c:pt idx="3727">
                  <c:v>0.1091</c:v>
                </c:pt>
                <c:pt idx="3728">
                  <c:v>9.9299999999999999E-2</c:v>
                </c:pt>
                <c:pt idx="3729">
                  <c:v>0.10979999999999999</c:v>
                </c:pt>
                <c:pt idx="3730">
                  <c:v>0.10879999999999999</c:v>
                </c:pt>
                <c:pt idx="3731">
                  <c:v>0.1502</c:v>
                </c:pt>
                <c:pt idx="3732">
                  <c:v>8.9399999999999993E-2</c:v>
                </c:pt>
                <c:pt idx="3733">
                  <c:v>0.1472</c:v>
                </c:pt>
                <c:pt idx="3734">
                  <c:v>0.10920000000000001</c:v>
                </c:pt>
                <c:pt idx="3735">
                  <c:v>0.10050000000000001</c:v>
                </c:pt>
                <c:pt idx="3736">
                  <c:v>0.10199999999999999</c:v>
                </c:pt>
                <c:pt idx="3737">
                  <c:v>0.11650000000000001</c:v>
                </c:pt>
                <c:pt idx="3738">
                  <c:v>9.9199999999999997E-2</c:v>
                </c:pt>
                <c:pt idx="3739">
                  <c:v>7.2400000000000006E-2</c:v>
                </c:pt>
                <c:pt idx="3740">
                  <c:v>0.1149</c:v>
                </c:pt>
                <c:pt idx="3741">
                  <c:v>0.1178</c:v>
                </c:pt>
                <c:pt idx="3742">
                  <c:v>0.1736</c:v>
                </c:pt>
                <c:pt idx="3743">
                  <c:v>0.1371</c:v>
                </c:pt>
                <c:pt idx="3744">
                  <c:v>0.1053</c:v>
                </c:pt>
                <c:pt idx="3745">
                  <c:v>9.3799999999999994E-2</c:v>
                </c:pt>
                <c:pt idx="3746">
                  <c:v>0.1027</c:v>
                </c:pt>
                <c:pt idx="3747">
                  <c:v>0.14000000000000001</c:v>
                </c:pt>
                <c:pt idx="3748">
                  <c:v>0.1077</c:v>
                </c:pt>
                <c:pt idx="3749">
                  <c:v>0.1174</c:v>
                </c:pt>
                <c:pt idx="3750">
                  <c:v>0.1168</c:v>
                </c:pt>
                <c:pt idx="3751">
                  <c:v>0.16009999999999999</c:v>
                </c:pt>
                <c:pt idx="3752">
                  <c:v>9.2799999999999994E-2</c:v>
                </c:pt>
                <c:pt idx="3753">
                  <c:v>0.156</c:v>
                </c:pt>
                <c:pt idx="3754">
                  <c:v>8.5300000000000001E-2</c:v>
                </c:pt>
                <c:pt idx="3755">
                  <c:v>8.48E-2</c:v>
                </c:pt>
                <c:pt idx="3756">
                  <c:v>8.09E-2</c:v>
                </c:pt>
                <c:pt idx="3757">
                  <c:v>0.26069999999999999</c:v>
                </c:pt>
                <c:pt idx="3758">
                  <c:v>0.124</c:v>
                </c:pt>
                <c:pt idx="3759">
                  <c:v>9.5399999999999999E-2</c:v>
                </c:pt>
                <c:pt idx="3760">
                  <c:v>0.12239999999999999</c:v>
                </c:pt>
                <c:pt idx="3761">
                  <c:v>0.1052</c:v>
                </c:pt>
                <c:pt idx="3762">
                  <c:v>0.13489999999999999</c:v>
                </c:pt>
                <c:pt idx="3763">
                  <c:v>0.1487</c:v>
                </c:pt>
                <c:pt idx="3764">
                  <c:v>7.8700000000000006E-2</c:v>
                </c:pt>
                <c:pt idx="3765">
                  <c:v>9.8400000000000001E-2</c:v>
                </c:pt>
                <c:pt idx="3766">
                  <c:v>9.4299999999999995E-2</c:v>
                </c:pt>
                <c:pt idx="3767">
                  <c:v>0.17180000000000001</c:v>
                </c:pt>
                <c:pt idx="3768">
                  <c:v>0.11020000000000001</c:v>
                </c:pt>
                <c:pt idx="3769">
                  <c:v>7.6600000000000001E-2</c:v>
                </c:pt>
                <c:pt idx="3770">
                  <c:v>9.8900000000000002E-2</c:v>
                </c:pt>
                <c:pt idx="3771">
                  <c:v>8.09E-2</c:v>
                </c:pt>
                <c:pt idx="3772">
                  <c:v>9.8699999999999996E-2</c:v>
                </c:pt>
                <c:pt idx="3773">
                  <c:v>0.1633</c:v>
                </c:pt>
                <c:pt idx="3774">
                  <c:v>8.3099999999999993E-2</c:v>
                </c:pt>
                <c:pt idx="3775">
                  <c:v>0.112</c:v>
                </c:pt>
                <c:pt idx="3776">
                  <c:v>8.6499999999999994E-2</c:v>
                </c:pt>
                <c:pt idx="3777">
                  <c:v>0.11070000000000001</c:v>
                </c:pt>
                <c:pt idx="3778">
                  <c:v>8.3699999999999997E-2</c:v>
                </c:pt>
                <c:pt idx="3779">
                  <c:v>0.106</c:v>
                </c:pt>
                <c:pt idx="3780">
                  <c:v>8.8900000000000007E-2</c:v>
                </c:pt>
                <c:pt idx="3781">
                  <c:v>0.1023</c:v>
                </c:pt>
                <c:pt idx="3782">
                  <c:v>0.11360000000000001</c:v>
                </c:pt>
                <c:pt idx="3783">
                  <c:v>9.3399999999999997E-2</c:v>
                </c:pt>
                <c:pt idx="3784">
                  <c:v>9.3299999999999994E-2</c:v>
                </c:pt>
                <c:pt idx="3785">
                  <c:v>8.2199999999999995E-2</c:v>
                </c:pt>
                <c:pt idx="3786">
                  <c:v>8.5000000000000006E-2</c:v>
                </c:pt>
                <c:pt idx="3787">
                  <c:v>9.1399999999999995E-2</c:v>
                </c:pt>
                <c:pt idx="3788">
                  <c:v>0.106</c:v>
                </c:pt>
                <c:pt idx="3789">
                  <c:v>8.8099999999999998E-2</c:v>
                </c:pt>
                <c:pt idx="3790">
                  <c:v>9.6100000000000005E-2</c:v>
                </c:pt>
                <c:pt idx="3791">
                  <c:v>8.5500000000000007E-2</c:v>
                </c:pt>
                <c:pt idx="3792">
                  <c:v>0.10829999999999999</c:v>
                </c:pt>
                <c:pt idx="3793">
                  <c:v>9.5399999999999999E-2</c:v>
                </c:pt>
                <c:pt idx="3794">
                  <c:v>8.8400000000000006E-2</c:v>
                </c:pt>
                <c:pt idx="3795">
                  <c:v>9.69E-2</c:v>
                </c:pt>
                <c:pt idx="3796">
                  <c:v>0.1172</c:v>
                </c:pt>
                <c:pt idx="3797">
                  <c:v>9.1899999999999996E-2</c:v>
                </c:pt>
                <c:pt idx="3798">
                  <c:v>9.8900000000000002E-2</c:v>
                </c:pt>
                <c:pt idx="3799">
                  <c:v>0.1278</c:v>
                </c:pt>
                <c:pt idx="3800">
                  <c:v>8.8599999999999998E-2</c:v>
                </c:pt>
                <c:pt idx="3801">
                  <c:v>0.1124</c:v>
                </c:pt>
                <c:pt idx="3802">
                  <c:v>9.5899999999999999E-2</c:v>
                </c:pt>
                <c:pt idx="3803">
                  <c:v>0.13100000000000001</c:v>
                </c:pt>
                <c:pt idx="3804">
                  <c:v>8.2199999999999995E-2</c:v>
                </c:pt>
                <c:pt idx="3805">
                  <c:v>0.11600000000000001</c:v>
                </c:pt>
                <c:pt idx="3806">
                  <c:v>9.8599999999999993E-2</c:v>
                </c:pt>
                <c:pt idx="3807">
                  <c:v>8.8800000000000004E-2</c:v>
                </c:pt>
                <c:pt idx="3808">
                  <c:v>0.10979999999999999</c:v>
                </c:pt>
                <c:pt idx="3809">
                  <c:v>0.1353</c:v>
                </c:pt>
                <c:pt idx="3810">
                  <c:v>9.35E-2</c:v>
                </c:pt>
                <c:pt idx="3811">
                  <c:v>8.8800000000000004E-2</c:v>
                </c:pt>
                <c:pt idx="3812">
                  <c:v>8.3900000000000002E-2</c:v>
                </c:pt>
                <c:pt idx="3813">
                  <c:v>8.5900000000000004E-2</c:v>
                </c:pt>
                <c:pt idx="3814">
                  <c:v>9.3600000000000003E-2</c:v>
                </c:pt>
                <c:pt idx="3815">
                  <c:v>0.10059999999999999</c:v>
                </c:pt>
                <c:pt idx="3816">
                  <c:v>0.1017</c:v>
                </c:pt>
                <c:pt idx="3817">
                  <c:v>0.1079</c:v>
                </c:pt>
                <c:pt idx="3818">
                  <c:v>0.1356</c:v>
                </c:pt>
                <c:pt idx="3819">
                  <c:v>7.8399999999999997E-2</c:v>
                </c:pt>
                <c:pt idx="3820">
                  <c:v>0.1079</c:v>
                </c:pt>
                <c:pt idx="3821">
                  <c:v>0.1011</c:v>
                </c:pt>
                <c:pt idx="3822">
                  <c:v>0.10580000000000001</c:v>
                </c:pt>
                <c:pt idx="3823">
                  <c:v>8.5900000000000004E-2</c:v>
                </c:pt>
                <c:pt idx="3824">
                  <c:v>0.11</c:v>
                </c:pt>
                <c:pt idx="3825">
                  <c:v>9.7699999999999995E-2</c:v>
                </c:pt>
                <c:pt idx="3826">
                  <c:v>9.2899999999999996E-2</c:v>
                </c:pt>
                <c:pt idx="3827">
                  <c:v>8.9700000000000002E-2</c:v>
                </c:pt>
                <c:pt idx="3828">
                  <c:v>0.13950000000000001</c:v>
                </c:pt>
                <c:pt idx="3829">
                  <c:v>9.5500000000000002E-2</c:v>
                </c:pt>
                <c:pt idx="3830">
                  <c:v>0.10390000000000001</c:v>
                </c:pt>
                <c:pt idx="3831">
                  <c:v>0.1072</c:v>
                </c:pt>
                <c:pt idx="3832">
                  <c:v>0.1226</c:v>
                </c:pt>
                <c:pt idx="3833">
                  <c:v>0.14119999999999999</c:v>
                </c:pt>
                <c:pt idx="3834">
                  <c:v>0.11948207776427699</c:v>
                </c:pt>
                <c:pt idx="3835">
                  <c:v>0.10630000000000001</c:v>
                </c:pt>
                <c:pt idx="3836">
                  <c:v>9.7699999999999995E-2</c:v>
                </c:pt>
                <c:pt idx="3837">
                  <c:v>9.2499999999999999E-2</c:v>
                </c:pt>
                <c:pt idx="3838">
                  <c:v>9.2899999999999996E-2</c:v>
                </c:pt>
                <c:pt idx="3839">
                  <c:v>0.10150000000000001</c:v>
                </c:pt>
                <c:pt idx="3840">
                  <c:v>8.5099999999999995E-2</c:v>
                </c:pt>
                <c:pt idx="3841">
                  <c:v>7.85E-2</c:v>
                </c:pt>
                <c:pt idx="3842">
                  <c:v>0.1096</c:v>
                </c:pt>
                <c:pt idx="3843">
                  <c:v>8.3900000000000002E-2</c:v>
                </c:pt>
                <c:pt idx="3844">
                  <c:v>9.1700000000000004E-2</c:v>
                </c:pt>
                <c:pt idx="3845">
                  <c:v>0.10580000000000001</c:v>
                </c:pt>
                <c:pt idx="3846">
                  <c:v>0.1116</c:v>
                </c:pt>
                <c:pt idx="3847">
                  <c:v>8.9200000000000002E-2</c:v>
                </c:pt>
                <c:pt idx="3848">
                  <c:v>0.1164</c:v>
                </c:pt>
                <c:pt idx="3849">
                  <c:v>9.4E-2</c:v>
                </c:pt>
                <c:pt idx="3850">
                  <c:v>8.7599999999999997E-2</c:v>
                </c:pt>
                <c:pt idx="3851">
                  <c:v>0.1128</c:v>
                </c:pt>
                <c:pt idx="3852">
                  <c:v>0.1053</c:v>
                </c:pt>
                <c:pt idx="3853">
                  <c:v>9.7600000000000006E-2</c:v>
                </c:pt>
                <c:pt idx="3854">
                  <c:v>0.1113</c:v>
                </c:pt>
                <c:pt idx="3855">
                  <c:v>0.1351</c:v>
                </c:pt>
                <c:pt idx="3856">
                  <c:v>0.17399999999999999</c:v>
                </c:pt>
                <c:pt idx="3857">
                  <c:v>0.1042</c:v>
                </c:pt>
                <c:pt idx="3858">
                  <c:v>0.15720000000000001</c:v>
                </c:pt>
                <c:pt idx="3859">
                  <c:v>7.51E-2</c:v>
                </c:pt>
                <c:pt idx="3860">
                  <c:v>0.1081</c:v>
                </c:pt>
                <c:pt idx="3861">
                  <c:v>9.4600000000000004E-2</c:v>
                </c:pt>
                <c:pt idx="3862">
                  <c:v>8.7400000000000005E-2</c:v>
                </c:pt>
                <c:pt idx="3863">
                  <c:v>7.8200000000000006E-2</c:v>
                </c:pt>
                <c:pt idx="3864">
                  <c:v>8.6400000000000005E-2</c:v>
                </c:pt>
                <c:pt idx="3865">
                  <c:v>0.1348</c:v>
                </c:pt>
                <c:pt idx="3866">
                  <c:v>0.1108</c:v>
                </c:pt>
                <c:pt idx="3867">
                  <c:v>9.0899999999999995E-2</c:v>
                </c:pt>
                <c:pt idx="3868">
                  <c:v>7.9500000000000001E-2</c:v>
                </c:pt>
                <c:pt idx="3869">
                  <c:v>9.2399999999999996E-2</c:v>
                </c:pt>
                <c:pt idx="3870">
                  <c:v>0.1333</c:v>
                </c:pt>
                <c:pt idx="3871">
                  <c:v>0.113</c:v>
                </c:pt>
                <c:pt idx="3872">
                  <c:v>8.8999999999999996E-2</c:v>
                </c:pt>
                <c:pt idx="3873">
                  <c:v>8.7300000000000003E-2</c:v>
                </c:pt>
                <c:pt idx="3874">
                  <c:v>8.8099999999999998E-2</c:v>
                </c:pt>
                <c:pt idx="3875">
                  <c:v>0.12</c:v>
                </c:pt>
                <c:pt idx="3876">
                  <c:v>0.10929999999999999</c:v>
                </c:pt>
                <c:pt idx="3877">
                  <c:v>0.1221</c:v>
                </c:pt>
                <c:pt idx="3878">
                  <c:v>0.1111</c:v>
                </c:pt>
                <c:pt idx="3879">
                  <c:v>7.9600000000000004E-2</c:v>
                </c:pt>
                <c:pt idx="3880">
                  <c:v>0.128</c:v>
                </c:pt>
                <c:pt idx="3881">
                  <c:v>9.35E-2</c:v>
                </c:pt>
                <c:pt idx="3882">
                  <c:v>0.29480000000000001</c:v>
                </c:pt>
                <c:pt idx="3883">
                  <c:v>0.1198</c:v>
                </c:pt>
                <c:pt idx="3884">
                  <c:v>7.0900000000000005E-2</c:v>
                </c:pt>
                <c:pt idx="3885">
                  <c:v>9.7699999999999995E-2</c:v>
                </c:pt>
                <c:pt idx="3886">
                  <c:v>0.1046</c:v>
                </c:pt>
                <c:pt idx="3887">
                  <c:v>0.1197</c:v>
                </c:pt>
                <c:pt idx="3888">
                  <c:v>9.0899999999999995E-2</c:v>
                </c:pt>
                <c:pt idx="3889">
                  <c:v>0.11409999999999999</c:v>
                </c:pt>
                <c:pt idx="3890">
                  <c:v>0.11840000000000001</c:v>
                </c:pt>
                <c:pt idx="3891">
                  <c:v>9.7500000000000003E-2</c:v>
                </c:pt>
                <c:pt idx="3892">
                  <c:v>0.2041</c:v>
                </c:pt>
                <c:pt idx="3893">
                  <c:v>0.1062</c:v>
                </c:pt>
                <c:pt idx="3894">
                  <c:v>0.14680000000000001</c:v>
                </c:pt>
                <c:pt idx="3895">
                  <c:v>0.1265</c:v>
                </c:pt>
                <c:pt idx="3896">
                  <c:v>0.10150000000000001</c:v>
                </c:pt>
                <c:pt idx="3897">
                  <c:v>0.11990000000000001</c:v>
                </c:pt>
                <c:pt idx="3898">
                  <c:v>0.1381</c:v>
                </c:pt>
                <c:pt idx="3899">
                  <c:v>0.129</c:v>
                </c:pt>
                <c:pt idx="3900">
                  <c:v>0.18990000000000001</c:v>
                </c:pt>
                <c:pt idx="3901">
                  <c:v>7.8100000000000003E-2</c:v>
                </c:pt>
                <c:pt idx="3902">
                  <c:v>0.10879999999999999</c:v>
                </c:pt>
                <c:pt idx="3903">
                  <c:v>0.14510000000000001</c:v>
                </c:pt>
                <c:pt idx="3904">
                  <c:v>7.3099999999999998E-2</c:v>
                </c:pt>
                <c:pt idx="3905">
                  <c:v>9.0700000000000003E-2</c:v>
                </c:pt>
                <c:pt idx="3906">
                  <c:v>9.2100000000000001E-2</c:v>
                </c:pt>
                <c:pt idx="3907">
                  <c:v>0.1021</c:v>
                </c:pt>
                <c:pt idx="3908">
                  <c:v>9.0300000000000005E-2</c:v>
                </c:pt>
                <c:pt idx="3909">
                  <c:v>0.1055</c:v>
                </c:pt>
                <c:pt idx="3910">
                  <c:v>8.3599999999999994E-2</c:v>
                </c:pt>
                <c:pt idx="3911">
                  <c:v>0.1138</c:v>
                </c:pt>
                <c:pt idx="3912">
                  <c:v>0.14019999999999999</c:v>
                </c:pt>
                <c:pt idx="3913">
                  <c:v>0.12640000000000001</c:v>
                </c:pt>
                <c:pt idx="3914">
                  <c:v>0.1835</c:v>
                </c:pt>
                <c:pt idx="3915">
                  <c:v>0.1091</c:v>
                </c:pt>
                <c:pt idx="3916">
                  <c:v>9.6699999999999994E-2</c:v>
                </c:pt>
                <c:pt idx="3917">
                  <c:v>9.0399999999999994E-2</c:v>
                </c:pt>
                <c:pt idx="3918">
                  <c:v>0.14949999999999999</c:v>
                </c:pt>
                <c:pt idx="3919">
                  <c:v>8.5999999999999993E-2</c:v>
                </c:pt>
                <c:pt idx="3920">
                  <c:v>0.1066</c:v>
                </c:pt>
                <c:pt idx="3921">
                  <c:v>9.4100000000000003E-2</c:v>
                </c:pt>
                <c:pt idx="3922">
                  <c:v>9.2399999999999996E-2</c:v>
                </c:pt>
                <c:pt idx="3923">
                  <c:v>9.2499999999999999E-2</c:v>
                </c:pt>
                <c:pt idx="3924">
                  <c:v>9.0300000000000005E-2</c:v>
                </c:pt>
                <c:pt idx="3925">
                  <c:v>0.1144</c:v>
                </c:pt>
                <c:pt idx="3926">
                  <c:v>8.0100000000000005E-2</c:v>
                </c:pt>
                <c:pt idx="3927">
                  <c:v>0.10970000000000001</c:v>
                </c:pt>
                <c:pt idx="3928">
                  <c:v>0.1145</c:v>
                </c:pt>
                <c:pt idx="3929">
                  <c:v>0.10299999999999999</c:v>
                </c:pt>
                <c:pt idx="3930">
                  <c:v>7.5600000000000001E-2</c:v>
                </c:pt>
                <c:pt idx="3931">
                  <c:v>0.1032</c:v>
                </c:pt>
                <c:pt idx="3932">
                  <c:v>9.8000000000000004E-2</c:v>
                </c:pt>
                <c:pt idx="3933">
                  <c:v>8.4699999999999998E-2</c:v>
                </c:pt>
                <c:pt idx="3934">
                  <c:v>9.2999999999999999E-2</c:v>
                </c:pt>
                <c:pt idx="3935">
                  <c:v>0.12709999999999999</c:v>
                </c:pt>
                <c:pt idx="3936">
                  <c:v>0.10440000000000001</c:v>
                </c:pt>
                <c:pt idx="3937">
                  <c:v>9.9299999999999999E-2</c:v>
                </c:pt>
                <c:pt idx="3938">
                  <c:v>8.0100000000000005E-2</c:v>
                </c:pt>
                <c:pt idx="3939">
                  <c:v>0.1593</c:v>
                </c:pt>
                <c:pt idx="3940">
                  <c:v>8.6999999999999994E-2</c:v>
                </c:pt>
                <c:pt idx="3941">
                  <c:v>0.12759999999999999</c:v>
                </c:pt>
                <c:pt idx="3942">
                  <c:v>9.1600000000000001E-2</c:v>
                </c:pt>
                <c:pt idx="3943">
                  <c:v>7.5800000000000006E-2</c:v>
                </c:pt>
                <c:pt idx="3944">
                  <c:v>0.15440000000000001</c:v>
                </c:pt>
                <c:pt idx="3945">
                  <c:v>0.09</c:v>
                </c:pt>
                <c:pt idx="3946">
                  <c:v>0.11650000000000001</c:v>
                </c:pt>
                <c:pt idx="3947">
                  <c:v>9.1600000000000001E-2</c:v>
                </c:pt>
                <c:pt idx="3948">
                  <c:v>0.1336</c:v>
                </c:pt>
                <c:pt idx="3949">
                  <c:v>8.0199999999999994E-2</c:v>
                </c:pt>
                <c:pt idx="3950">
                  <c:v>0.1041</c:v>
                </c:pt>
                <c:pt idx="3951">
                  <c:v>0.1537</c:v>
                </c:pt>
                <c:pt idx="3952">
                  <c:v>0.21460000000000001</c:v>
                </c:pt>
                <c:pt idx="3953">
                  <c:v>9.5799999999999996E-2</c:v>
                </c:pt>
                <c:pt idx="3954">
                  <c:v>0.13150000000000001</c:v>
                </c:pt>
                <c:pt idx="3955">
                  <c:v>8.8599999999999998E-2</c:v>
                </c:pt>
                <c:pt idx="3956">
                  <c:v>8.0199999999999994E-2</c:v>
                </c:pt>
                <c:pt idx="3957">
                  <c:v>0.1459</c:v>
                </c:pt>
                <c:pt idx="3958">
                  <c:v>7.85E-2</c:v>
                </c:pt>
                <c:pt idx="3959">
                  <c:v>0.16009999999999999</c:v>
                </c:pt>
                <c:pt idx="3960">
                  <c:v>0.10009999999999999</c:v>
                </c:pt>
                <c:pt idx="3961">
                  <c:v>9.0300000000000005E-2</c:v>
                </c:pt>
                <c:pt idx="3962">
                  <c:v>0.1366</c:v>
                </c:pt>
                <c:pt idx="3963">
                  <c:v>0.14369999999999999</c:v>
                </c:pt>
                <c:pt idx="3964">
                  <c:v>0.1769</c:v>
                </c:pt>
                <c:pt idx="3965">
                  <c:v>0.153</c:v>
                </c:pt>
                <c:pt idx="3966">
                  <c:v>9.6100000000000005E-2</c:v>
                </c:pt>
                <c:pt idx="3967">
                  <c:v>9.3200000000000005E-2</c:v>
                </c:pt>
                <c:pt idx="3968">
                  <c:v>7.4099999999999999E-2</c:v>
                </c:pt>
                <c:pt idx="3969">
                  <c:v>9.5299999999999996E-2</c:v>
                </c:pt>
                <c:pt idx="3970">
                  <c:v>0.1103</c:v>
                </c:pt>
                <c:pt idx="3971">
                  <c:v>0.11360000000000001</c:v>
                </c:pt>
                <c:pt idx="3972">
                  <c:v>7.1199999999999999E-2</c:v>
                </c:pt>
                <c:pt idx="3973">
                  <c:v>9.7199999999999995E-2</c:v>
                </c:pt>
                <c:pt idx="3974">
                  <c:v>0.10539999999999999</c:v>
                </c:pt>
                <c:pt idx="3975">
                  <c:v>9.9000000000000005E-2</c:v>
                </c:pt>
                <c:pt idx="3976">
                  <c:v>0.123</c:v>
                </c:pt>
                <c:pt idx="3977">
                  <c:v>8.2500000000000004E-2</c:v>
                </c:pt>
                <c:pt idx="3978">
                  <c:v>9.8599999999999993E-2</c:v>
                </c:pt>
                <c:pt idx="3979">
                  <c:v>0.11219999999999999</c:v>
                </c:pt>
                <c:pt idx="3980">
                  <c:v>8.6599999999999996E-2</c:v>
                </c:pt>
                <c:pt idx="3981">
                  <c:v>9.35E-2</c:v>
                </c:pt>
                <c:pt idx="3982">
                  <c:v>0.12670000000000001</c:v>
                </c:pt>
                <c:pt idx="3983">
                  <c:v>8.5900000000000004E-2</c:v>
                </c:pt>
                <c:pt idx="3984">
                  <c:v>0.1019</c:v>
                </c:pt>
                <c:pt idx="3985">
                  <c:v>8.9499999999999996E-2</c:v>
                </c:pt>
                <c:pt idx="3986">
                  <c:v>0.1066</c:v>
                </c:pt>
                <c:pt idx="3987">
                  <c:v>0.1023</c:v>
                </c:pt>
                <c:pt idx="3988">
                  <c:v>9.4E-2</c:v>
                </c:pt>
                <c:pt idx="3989">
                  <c:v>9.2100000000000001E-2</c:v>
                </c:pt>
                <c:pt idx="3990">
                  <c:v>0.13539999999999999</c:v>
                </c:pt>
                <c:pt idx="3991">
                  <c:v>0.11899999999999999</c:v>
                </c:pt>
                <c:pt idx="3992">
                  <c:v>0.10879999999999999</c:v>
                </c:pt>
                <c:pt idx="3993">
                  <c:v>0.1018</c:v>
                </c:pt>
                <c:pt idx="3994">
                  <c:v>0.11070000000000001</c:v>
                </c:pt>
                <c:pt idx="3995">
                  <c:v>0.11310000000000001</c:v>
                </c:pt>
                <c:pt idx="3996">
                  <c:v>0.13850000000000001</c:v>
                </c:pt>
                <c:pt idx="3997">
                  <c:v>0.1019</c:v>
                </c:pt>
                <c:pt idx="3998">
                  <c:v>0.1187</c:v>
                </c:pt>
                <c:pt idx="3999">
                  <c:v>9.1499999999999998E-2</c:v>
                </c:pt>
                <c:pt idx="4000">
                  <c:v>0.11600000000000001</c:v>
                </c:pt>
                <c:pt idx="4001">
                  <c:v>8.9300000000000004E-2</c:v>
                </c:pt>
                <c:pt idx="4002">
                  <c:v>9.5100000000000004E-2</c:v>
                </c:pt>
                <c:pt idx="4003">
                  <c:v>9.8400000000000001E-2</c:v>
                </c:pt>
                <c:pt idx="4004">
                  <c:v>0.1071</c:v>
                </c:pt>
                <c:pt idx="4005">
                  <c:v>9.4200000000000006E-2</c:v>
                </c:pt>
                <c:pt idx="4006">
                  <c:v>0.1173</c:v>
                </c:pt>
                <c:pt idx="4007">
                  <c:v>0.22259999999999999</c:v>
                </c:pt>
                <c:pt idx="4008">
                  <c:v>0.1198</c:v>
                </c:pt>
                <c:pt idx="4009">
                  <c:v>0.1361</c:v>
                </c:pt>
                <c:pt idx="4010">
                  <c:v>0.1197</c:v>
                </c:pt>
                <c:pt idx="4011">
                  <c:v>0.14810000000000001</c:v>
                </c:pt>
                <c:pt idx="4012">
                  <c:v>0.11219999999999999</c:v>
                </c:pt>
                <c:pt idx="4013">
                  <c:v>8.8900000000000007E-2</c:v>
                </c:pt>
                <c:pt idx="4014">
                  <c:v>8.0299999999999996E-2</c:v>
                </c:pt>
                <c:pt idx="4015">
                  <c:v>0.1028</c:v>
                </c:pt>
                <c:pt idx="4016">
                  <c:v>8.8599999999999998E-2</c:v>
                </c:pt>
                <c:pt idx="4017">
                  <c:v>0.1045</c:v>
                </c:pt>
                <c:pt idx="4018">
                  <c:v>0.1195</c:v>
                </c:pt>
                <c:pt idx="4019">
                  <c:v>0.11409999999999999</c:v>
                </c:pt>
                <c:pt idx="4020">
                  <c:v>0.1241</c:v>
                </c:pt>
                <c:pt idx="4021">
                  <c:v>0.10580000000000001</c:v>
                </c:pt>
                <c:pt idx="4022">
                  <c:v>0.11749999999999999</c:v>
                </c:pt>
                <c:pt idx="4023">
                  <c:v>9.1399999999999995E-2</c:v>
                </c:pt>
                <c:pt idx="4024">
                  <c:v>9.2399999999999996E-2</c:v>
                </c:pt>
                <c:pt idx="4025">
                  <c:v>0.1201</c:v>
                </c:pt>
                <c:pt idx="4026">
                  <c:v>0.106</c:v>
                </c:pt>
                <c:pt idx="4027">
                  <c:v>0.14630000000000001</c:v>
                </c:pt>
                <c:pt idx="4028">
                  <c:v>0.1002</c:v>
                </c:pt>
                <c:pt idx="4029">
                  <c:v>0.13109999999999999</c:v>
                </c:pt>
                <c:pt idx="4030">
                  <c:v>0.1153</c:v>
                </c:pt>
                <c:pt idx="4031">
                  <c:v>0.1198</c:v>
                </c:pt>
                <c:pt idx="4032">
                  <c:v>9.4E-2</c:v>
                </c:pt>
                <c:pt idx="4033">
                  <c:v>9.1800000000000007E-2</c:v>
                </c:pt>
                <c:pt idx="4034">
                  <c:v>9.8400000000000001E-2</c:v>
                </c:pt>
                <c:pt idx="4035">
                  <c:v>0.1026</c:v>
                </c:pt>
                <c:pt idx="4036">
                  <c:v>9.7299999999999998E-2</c:v>
                </c:pt>
                <c:pt idx="4037">
                  <c:v>8.77E-2</c:v>
                </c:pt>
                <c:pt idx="4038">
                  <c:v>0.1089</c:v>
                </c:pt>
                <c:pt idx="4039">
                  <c:v>8.5999999999999993E-2</c:v>
                </c:pt>
                <c:pt idx="4040">
                  <c:v>0.1099</c:v>
                </c:pt>
                <c:pt idx="4041">
                  <c:v>8.3099999999999993E-2</c:v>
                </c:pt>
                <c:pt idx="4042">
                  <c:v>0.129</c:v>
                </c:pt>
                <c:pt idx="4043">
                  <c:v>0.1079</c:v>
                </c:pt>
                <c:pt idx="4044">
                  <c:v>0.1013</c:v>
                </c:pt>
                <c:pt idx="4045">
                  <c:v>9.5299999999999996E-2</c:v>
                </c:pt>
                <c:pt idx="4046">
                  <c:v>8.7099999999999997E-2</c:v>
                </c:pt>
                <c:pt idx="4047">
                  <c:v>9.1499999999999998E-2</c:v>
                </c:pt>
                <c:pt idx="4048">
                  <c:v>0.18509999999999999</c:v>
                </c:pt>
                <c:pt idx="4049">
                  <c:v>0.1037</c:v>
                </c:pt>
                <c:pt idx="4050">
                  <c:v>0.105</c:v>
                </c:pt>
                <c:pt idx="4051">
                  <c:v>9.9099999999999994E-2</c:v>
                </c:pt>
                <c:pt idx="4052">
                  <c:v>9.5799999999999996E-2</c:v>
                </c:pt>
                <c:pt idx="4053">
                  <c:v>0.1051</c:v>
                </c:pt>
                <c:pt idx="4054">
                  <c:v>9.3100000000000002E-2</c:v>
                </c:pt>
                <c:pt idx="4055">
                  <c:v>8.5400000000000004E-2</c:v>
                </c:pt>
                <c:pt idx="4056">
                  <c:v>0.13170000000000001</c:v>
                </c:pt>
                <c:pt idx="4057">
                  <c:v>8.2500000000000004E-2</c:v>
                </c:pt>
                <c:pt idx="4058">
                  <c:v>8.14E-2</c:v>
                </c:pt>
                <c:pt idx="4059">
                  <c:v>0.1002</c:v>
                </c:pt>
                <c:pt idx="4060">
                  <c:v>0.107</c:v>
                </c:pt>
                <c:pt idx="4061">
                  <c:v>0.13059999999999999</c:v>
                </c:pt>
                <c:pt idx="4062">
                  <c:v>0.1053</c:v>
                </c:pt>
                <c:pt idx="4063">
                  <c:v>0.123</c:v>
                </c:pt>
                <c:pt idx="4064">
                  <c:v>9.8500000000000004E-2</c:v>
                </c:pt>
                <c:pt idx="4065">
                  <c:v>0.19339999999999999</c:v>
                </c:pt>
                <c:pt idx="4066">
                  <c:v>0.1288</c:v>
                </c:pt>
                <c:pt idx="4067">
                  <c:v>0.1827</c:v>
                </c:pt>
                <c:pt idx="4068">
                  <c:v>0.18629999999999999</c:v>
                </c:pt>
                <c:pt idx="4069">
                  <c:v>0.1147</c:v>
                </c:pt>
                <c:pt idx="4070">
                  <c:v>0.10009999999999999</c:v>
                </c:pt>
                <c:pt idx="4071">
                  <c:v>0.1157</c:v>
                </c:pt>
                <c:pt idx="4072">
                  <c:v>9.3600000000000003E-2</c:v>
                </c:pt>
                <c:pt idx="4073">
                  <c:v>0.12509999999999999</c:v>
                </c:pt>
                <c:pt idx="4074">
                  <c:v>0.106</c:v>
                </c:pt>
                <c:pt idx="4075">
                  <c:v>0.12590000000000001</c:v>
                </c:pt>
                <c:pt idx="4076">
                  <c:v>0.16839999999999999</c:v>
                </c:pt>
                <c:pt idx="4077">
                  <c:v>0.1205</c:v>
                </c:pt>
                <c:pt idx="4078">
                  <c:v>9.9599999999999994E-2</c:v>
                </c:pt>
                <c:pt idx="4079">
                  <c:v>9.4100000000000003E-2</c:v>
                </c:pt>
                <c:pt idx="4080">
                  <c:v>0.11</c:v>
                </c:pt>
                <c:pt idx="4081">
                  <c:v>0.1396</c:v>
                </c:pt>
                <c:pt idx="4082">
                  <c:v>9.0499999999999997E-2</c:v>
                </c:pt>
                <c:pt idx="4083">
                  <c:v>0.12379999999999999</c:v>
                </c:pt>
                <c:pt idx="4084">
                  <c:v>9.6100000000000005E-2</c:v>
                </c:pt>
                <c:pt idx="4085">
                  <c:v>0.1132</c:v>
                </c:pt>
                <c:pt idx="4086">
                  <c:v>0.18379999999999999</c:v>
                </c:pt>
                <c:pt idx="4087">
                  <c:v>0.13880000000000001</c:v>
                </c:pt>
                <c:pt idx="4088">
                  <c:v>9.0399999999999994E-2</c:v>
                </c:pt>
                <c:pt idx="4089">
                  <c:v>0.10589999999999999</c:v>
                </c:pt>
                <c:pt idx="4090">
                  <c:v>0.13009999999999999</c:v>
                </c:pt>
                <c:pt idx="4091">
                  <c:v>9.2499999999999999E-2</c:v>
                </c:pt>
                <c:pt idx="4092">
                  <c:v>0.1193</c:v>
                </c:pt>
                <c:pt idx="4093">
                  <c:v>9.1700000000000004E-2</c:v>
                </c:pt>
                <c:pt idx="4094">
                  <c:v>0.1293</c:v>
                </c:pt>
                <c:pt idx="4095">
                  <c:v>9.5000000000000001E-2</c:v>
                </c:pt>
                <c:pt idx="4096">
                  <c:v>8.3599999999999994E-2</c:v>
                </c:pt>
                <c:pt idx="4097">
                  <c:v>8.7400000000000005E-2</c:v>
                </c:pt>
                <c:pt idx="4098">
                  <c:v>0.12139999999999999</c:v>
                </c:pt>
                <c:pt idx="4099">
                  <c:v>0.1847</c:v>
                </c:pt>
                <c:pt idx="4100">
                  <c:v>0.10780000000000001</c:v>
                </c:pt>
                <c:pt idx="4101">
                  <c:v>0.1047</c:v>
                </c:pt>
                <c:pt idx="4102">
                  <c:v>0.13159999999999999</c:v>
                </c:pt>
                <c:pt idx="4103">
                  <c:v>9.2499999999999999E-2</c:v>
                </c:pt>
                <c:pt idx="4104">
                  <c:v>8.2699999999999996E-2</c:v>
                </c:pt>
                <c:pt idx="4105">
                  <c:v>9.4E-2</c:v>
                </c:pt>
                <c:pt idx="4106">
                  <c:v>0.1016</c:v>
                </c:pt>
                <c:pt idx="4107">
                  <c:v>0.11990000000000001</c:v>
                </c:pt>
                <c:pt idx="4108">
                  <c:v>9.6799999999999997E-2</c:v>
                </c:pt>
                <c:pt idx="4109">
                  <c:v>9.1600000000000001E-2</c:v>
                </c:pt>
                <c:pt idx="4110">
                  <c:v>9.7900000000000001E-2</c:v>
                </c:pt>
                <c:pt idx="4111">
                  <c:v>0.13389999999999999</c:v>
                </c:pt>
                <c:pt idx="4112">
                  <c:v>0.13039999999999999</c:v>
                </c:pt>
                <c:pt idx="4113">
                  <c:v>0.1081</c:v>
                </c:pt>
                <c:pt idx="4114">
                  <c:v>8.3699999999999997E-2</c:v>
                </c:pt>
                <c:pt idx="4115">
                  <c:v>9.7500000000000003E-2</c:v>
                </c:pt>
                <c:pt idx="4116">
                  <c:v>0.1696</c:v>
                </c:pt>
                <c:pt idx="4117">
                  <c:v>7.4499999999999997E-2</c:v>
                </c:pt>
                <c:pt idx="4118">
                  <c:v>0.14960000000000001</c:v>
                </c:pt>
                <c:pt idx="4119">
                  <c:v>9.8199999999999996E-2</c:v>
                </c:pt>
                <c:pt idx="4120">
                  <c:v>9.6699999999999994E-2</c:v>
                </c:pt>
                <c:pt idx="4121">
                  <c:v>9.2700000000000005E-2</c:v>
                </c:pt>
                <c:pt idx="4122">
                  <c:v>9.1899999999999996E-2</c:v>
                </c:pt>
                <c:pt idx="4123">
                  <c:v>0.2515</c:v>
                </c:pt>
                <c:pt idx="4124">
                  <c:v>0.13450000000000001</c:v>
                </c:pt>
                <c:pt idx="4125">
                  <c:v>0.10589999999999999</c:v>
                </c:pt>
                <c:pt idx="4126">
                  <c:v>0.1145</c:v>
                </c:pt>
                <c:pt idx="4127">
                  <c:v>0.1285</c:v>
                </c:pt>
                <c:pt idx="4128">
                  <c:v>0.14510000000000001</c:v>
                </c:pt>
                <c:pt idx="4129">
                  <c:v>9.2200000000000004E-2</c:v>
                </c:pt>
                <c:pt idx="4130">
                  <c:v>0.12379999999999999</c:v>
                </c:pt>
                <c:pt idx="4131">
                  <c:v>9.5600000000000004E-2</c:v>
                </c:pt>
                <c:pt idx="4132">
                  <c:v>9.2999999999999999E-2</c:v>
                </c:pt>
                <c:pt idx="4133">
                  <c:v>0.10730000000000001</c:v>
                </c:pt>
                <c:pt idx="4134">
                  <c:v>0.1012</c:v>
                </c:pt>
                <c:pt idx="4135">
                  <c:v>0.1603</c:v>
                </c:pt>
                <c:pt idx="4136">
                  <c:v>7.2099999999999997E-2</c:v>
                </c:pt>
                <c:pt idx="4137">
                  <c:v>9.5000000000000001E-2</c:v>
                </c:pt>
                <c:pt idx="4138">
                  <c:v>9.7500000000000003E-2</c:v>
                </c:pt>
                <c:pt idx="4139">
                  <c:v>8.8900000000000007E-2</c:v>
                </c:pt>
                <c:pt idx="4140">
                  <c:v>0.12139999999999999</c:v>
                </c:pt>
                <c:pt idx="4141">
                  <c:v>0.15909999999999999</c:v>
                </c:pt>
                <c:pt idx="4142">
                  <c:v>0.1424</c:v>
                </c:pt>
                <c:pt idx="4143">
                  <c:v>7.5899999999999995E-2</c:v>
                </c:pt>
                <c:pt idx="4144">
                  <c:v>0.12690000000000001</c:v>
                </c:pt>
                <c:pt idx="4145">
                  <c:v>0.13689999999999999</c:v>
                </c:pt>
                <c:pt idx="4146">
                  <c:v>0.1089</c:v>
                </c:pt>
                <c:pt idx="4147">
                  <c:v>8.9499999999999996E-2</c:v>
                </c:pt>
                <c:pt idx="4148">
                  <c:v>0.13719999999999999</c:v>
                </c:pt>
                <c:pt idx="4149">
                  <c:v>0.1217</c:v>
                </c:pt>
                <c:pt idx="4150">
                  <c:v>0.11360000000000001</c:v>
                </c:pt>
                <c:pt idx="4151">
                  <c:v>0.1222</c:v>
                </c:pt>
                <c:pt idx="4152">
                  <c:v>8.8700000000000001E-2</c:v>
                </c:pt>
                <c:pt idx="4153">
                  <c:v>0.13339999999999999</c:v>
                </c:pt>
                <c:pt idx="4154">
                  <c:v>9.3700000000000006E-2</c:v>
                </c:pt>
                <c:pt idx="4155">
                  <c:v>9.2299999999999993E-2</c:v>
                </c:pt>
                <c:pt idx="4156">
                  <c:v>0.1125</c:v>
                </c:pt>
                <c:pt idx="4157">
                  <c:v>9.5399999999999999E-2</c:v>
                </c:pt>
                <c:pt idx="4158">
                  <c:v>9.7600000000000006E-2</c:v>
                </c:pt>
                <c:pt idx="4159">
                  <c:v>9.9400000000000002E-2</c:v>
                </c:pt>
                <c:pt idx="4160">
                  <c:v>9.2100000000000001E-2</c:v>
                </c:pt>
                <c:pt idx="4161">
                  <c:v>0.1167</c:v>
                </c:pt>
                <c:pt idx="4162">
                  <c:v>8.8700000000000001E-2</c:v>
                </c:pt>
                <c:pt idx="4163">
                  <c:v>8.7800000000000003E-2</c:v>
                </c:pt>
                <c:pt idx="4164">
                  <c:v>0.27300000000000002</c:v>
                </c:pt>
                <c:pt idx="4165">
                  <c:v>8.5999999999999993E-2</c:v>
                </c:pt>
                <c:pt idx="4166">
                  <c:v>7.4499999999999997E-2</c:v>
                </c:pt>
                <c:pt idx="4167">
                  <c:v>7.8600000000000003E-2</c:v>
                </c:pt>
                <c:pt idx="4168">
                  <c:v>9.2700000000000005E-2</c:v>
                </c:pt>
                <c:pt idx="4169">
                  <c:v>0.10680000000000001</c:v>
                </c:pt>
                <c:pt idx="4170">
                  <c:v>9.01E-2</c:v>
                </c:pt>
                <c:pt idx="4171">
                  <c:v>9.1499999999999998E-2</c:v>
                </c:pt>
                <c:pt idx="4172">
                  <c:v>9.4299999999999995E-2</c:v>
                </c:pt>
                <c:pt idx="4173">
                  <c:v>0.1163</c:v>
                </c:pt>
                <c:pt idx="4174">
                  <c:v>0.11559999999999999</c:v>
                </c:pt>
                <c:pt idx="4175">
                  <c:v>7.6999999999999999E-2</c:v>
                </c:pt>
                <c:pt idx="4176">
                  <c:v>9.3200000000000005E-2</c:v>
                </c:pt>
                <c:pt idx="4177">
                  <c:v>0.09</c:v>
                </c:pt>
                <c:pt idx="4178">
                  <c:v>0.1179</c:v>
                </c:pt>
                <c:pt idx="4179">
                  <c:v>0.109</c:v>
                </c:pt>
                <c:pt idx="4180">
                  <c:v>9.5299999999999996E-2</c:v>
                </c:pt>
                <c:pt idx="4181">
                  <c:v>0.12529999999999999</c:v>
                </c:pt>
                <c:pt idx="4182">
                  <c:v>0.1016</c:v>
                </c:pt>
                <c:pt idx="4183">
                  <c:v>0.10730000000000001</c:v>
                </c:pt>
                <c:pt idx="4184">
                  <c:v>0.1114</c:v>
                </c:pt>
                <c:pt idx="4185">
                  <c:v>0.14080000000000001</c:v>
                </c:pt>
                <c:pt idx="4186">
                  <c:v>0.105</c:v>
                </c:pt>
                <c:pt idx="4187">
                  <c:v>0.1157</c:v>
                </c:pt>
                <c:pt idx="4188">
                  <c:v>9.3799999999999994E-2</c:v>
                </c:pt>
                <c:pt idx="4189">
                  <c:v>9.4600000000000004E-2</c:v>
                </c:pt>
                <c:pt idx="4190">
                  <c:v>0.13400000000000001</c:v>
                </c:pt>
                <c:pt idx="4191">
                  <c:v>0.1195</c:v>
                </c:pt>
                <c:pt idx="4192">
                  <c:v>8.2799999999999999E-2</c:v>
                </c:pt>
                <c:pt idx="4193">
                  <c:v>0.1293</c:v>
                </c:pt>
                <c:pt idx="4194">
                  <c:v>0.10050000000000001</c:v>
                </c:pt>
                <c:pt idx="4195">
                  <c:v>0.1172</c:v>
                </c:pt>
                <c:pt idx="4196">
                  <c:v>0.115</c:v>
                </c:pt>
                <c:pt idx="4197">
                  <c:v>0.122</c:v>
                </c:pt>
                <c:pt idx="4198">
                  <c:v>0.1193</c:v>
                </c:pt>
                <c:pt idx="4199">
                  <c:v>9.3399999999999997E-2</c:v>
                </c:pt>
                <c:pt idx="4200">
                  <c:v>0.1239</c:v>
                </c:pt>
                <c:pt idx="4201">
                  <c:v>0.10879999999999999</c:v>
                </c:pt>
                <c:pt idx="4202">
                  <c:v>0.13200000000000001</c:v>
                </c:pt>
                <c:pt idx="4203">
                  <c:v>0.1178</c:v>
                </c:pt>
                <c:pt idx="4204">
                  <c:v>0.27689999999999998</c:v>
                </c:pt>
                <c:pt idx="4205">
                  <c:v>9.1899999999999996E-2</c:v>
                </c:pt>
                <c:pt idx="4206">
                  <c:v>0.12429999999999999</c:v>
                </c:pt>
                <c:pt idx="4207">
                  <c:v>0.1077</c:v>
                </c:pt>
                <c:pt idx="4208">
                  <c:v>0.1227</c:v>
                </c:pt>
                <c:pt idx="4209">
                  <c:v>8.6300000000000002E-2</c:v>
                </c:pt>
                <c:pt idx="4210">
                  <c:v>9.0899999999999995E-2</c:v>
                </c:pt>
                <c:pt idx="4211">
                  <c:v>0.1221</c:v>
                </c:pt>
                <c:pt idx="4212">
                  <c:v>7.8200000000000006E-2</c:v>
                </c:pt>
                <c:pt idx="4213">
                  <c:v>0.1229</c:v>
                </c:pt>
                <c:pt idx="4214">
                  <c:v>9.2999999999999999E-2</c:v>
                </c:pt>
                <c:pt idx="4215">
                  <c:v>9.9000000000000005E-2</c:v>
                </c:pt>
                <c:pt idx="4216">
                  <c:v>8.2400000000000001E-2</c:v>
                </c:pt>
                <c:pt idx="4217">
                  <c:v>8.6199999999999999E-2</c:v>
                </c:pt>
                <c:pt idx="4218">
                  <c:v>0.1016</c:v>
                </c:pt>
                <c:pt idx="4219">
                  <c:v>0.10290000000000001</c:v>
                </c:pt>
                <c:pt idx="4220">
                  <c:v>9.3600000000000003E-2</c:v>
                </c:pt>
                <c:pt idx="4221">
                  <c:v>8.9399999999999993E-2</c:v>
                </c:pt>
                <c:pt idx="4222">
                  <c:v>0.1149</c:v>
                </c:pt>
                <c:pt idx="4223">
                  <c:v>9.1300000000000006E-2</c:v>
                </c:pt>
                <c:pt idx="4224">
                  <c:v>0.11070000000000001</c:v>
                </c:pt>
                <c:pt idx="4225">
                  <c:v>0.1462</c:v>
                </c:pt>
                <c:pt idx="4226">
                  <c:v>0.16</c:v>
                </c:pt>
                <c:pt idx="4227">
                  <c:v>0.1</c:v>
                </c:pt>
                <c:pt idx="4228">
                  <c:v>8.7300000000000003E-2</c:v>
                </c:pt>
                <c:pt idx="4229">
                  <c:v>8.6400000000000005E-2</c:v>
                </c:pt>
                <c:pt idx="4230">
                  <c:v>0.1094</c:v>
                </c:pt>
                <c:pt idx="4231">
                  <c:v>9.6799999999999997E-2</c:v>
                </c:pt>
                <c:pt idx="4232">
                  <c:v>9.74E-2</c:v>
                </c:pt>
                <c:pt idx="4233">
                  <c:v>0.1138</c:v>
                </c:pt>
                <c:pt idx="4234">
                  <c:v>0.1177</c:v>
                </c:pt>
                <c:pt idx="4235">
                  <c:v>0.12620000000000001</c:v>
                </c:pt>
                <c:pt idx="4236">
                  <c:v>9.5500000000000002E-2</c:v>
                </c:pt>
                <c:pt idx="4237">
                  <c:v>0.107</c:v>
                </c:pt>
                <c:pt idx="4238">
                  <c:v>0.1027</c:v>
                </c:pt>
                <c:pt idx="4239">
                  <c:v>8.3699999999999997E-2</c:v>
                </c:pt>
                <c:pt idx="4240">
                  <c:v>8.8800000000000004E-2</c:v>
                </c:pt>
                <c:pt idx="4241">
                  <c:v>8.6099999999999996E-2</c:v>
                </c:pt>
                <c:pt idx="4242">
                  <c:v>0.10780000000000001</c:v>
                </c:pt>
                <c:pt idx="4243">
                  <c:v>0.1076</c:v>
                </c:pt>
                <c:pt idx="4244">
                  <c:v>0.1086</c:v>
                </c:pt>
                <c:pt idx="4245">
                  <c:v>9.7900000000000001E-2</c:v>
                </c:pt>
                <c:pt idx="4246">
                  <c:v>9.2700000000000005E-2</c:v>
                </c:pt>
                <c:pt idx="4247">
                  <c:v>0.14080000000000001</c:v>
                </c:pt>
                <c:pt idx="4248">
                  <c:v>0.1173</c:v>
                </c:pt>
                <c:pt idx="4249">
                  <c:v>0.11210000000000001</c:v>
                </c:pt>
                <c:pt idx="4250">
                  <c:v>7.9600000000000004E-2</c:v>
                </c:pt>
                <c:pt idx="4251">
                  <c:v>0.13020000000000001</c:v>
                </c:pt>
                <c:pt idx="4252">
                  <c:v>0.1137</c:v>
                </c:pt>
                <c:pt idx="4253">
                  <c:v>8.6300000000000002E-2</c:v>
                </c:pt>
                <c:pt idx="4254">
                  <c:v>8.2600000000000007E-2</c:v>
                </c:pt>
                <c:pt idx="4255">
                  <c:v>0.106</c:v>
                </c:pt>
                <c:pt idx="4256">
                  <c:v>0.1021</c:v>
                </c:pt>
                <c:pt idx="4257">
                  <c:v>0.1389</c:v>
                </c:pt>
                <c:pt idx="4258">
                  <c:v>0.11459999999999999</c:v>
                </c:pt>
                <c:pt idx="4259">
                  <c:v>0.1036</c:v>
                </c:pt>
                <c:pt idx="4260">
                  <c:v>9.35E-2</c:v>
                </c:pt>
                <c:pt idx="4261">
                  <c:v>0.1065</c:v>
                </c:pt>
                <c:pt idx="4262">
                  <c:v>0.13719999999999999</c:v>
                </c:pt>
                <c:pt idx="4263">
                  <c:v>0.11840000000000001</c:v>
                </c:pt>
                <c:pt idx="4264">
                  <c:v>0.13589999999999999</c:v>
                </c:pt>
                <c:pt idx="4265">
                  <c:v>0.1172</c:v>
                </c:pt>
                <c:pt idx="4266">
                  <c:v>9.3899999999999997E-2</c:v>
                </c:pt>
                <c:pt idx="4267">
                  <c:v>8.8200000000000001E-2</c:v>
                </c:pt>
                <c:pt idx="4268">
                  <c:v>0.127</c:v>
                </c:pt>
                <c:pt idx="4269">
                  <c:v>0.10970000000000001</c:v>
                </c:pt>
                <c:pt idx="4270">
                  <c:v>0.12429999999999999</c:v>
                </c:pt>
                <c:pt idx="4271">
                  <c:v>0.10580000000000001</c:v>
                </c:pt>
                <c:pt idx="4272">
                  <c:v>9.64E-2</c:v>
                </c:pt>
                <c:pt idx="4273">
                  <c:v>0.11749999999999999</c:v>
                </c:pt>
                <c:pt idx="4274">
                  <c:v>0.107</c:v>
                </c:pt>
                <c:pt idx="4275">
                  <c:v>8.14E-2</c:v>
                </c:pt>
                <c:pt idx="4276">
                  <c:v>0.1021</c:v>
                </c:pt>
                <c:pt idx="4277">
                  <c:v>8.4199999999999997E-2</c:v>
                </c:pt>
                <c:pt idx="4278">
                  <c:v>0.1057</c:v>
                </c:pt>
                <c:pt idx="4279">
                  <c:v>9.5699999999999993E-2</c:v>
                </c:pt>
                <c:pt idx="4280">
                  <c:v>0.1133</c:v>
                </c:pt>
                <c:pt idx="4281">
                  <c:v>0.10829999999999999</c:v>
                </c:pt>
                <c:pt idx="4282">
                  <c:v>0.11020000000000001</c:v>
                </c:pt>
                <c:pt idx="4283">
                  <c:v>9.8400000000000001E-2</c:v>
                </c:pt>
                <c:pt idx="4284">
                  <c:v>0.11210000000000001</c:v>
                </c:pt>
                <c:pt idx="4285">
                  <c:v>0.1056</c:v>
                </c:pt>
                <c:pt idx="4286">
                  <c:v>0.1138</c:v>
                </c:pt>
                <c:pt idx="4287">
                  <c:v>0.1109</c:v>
                </c:pt>
                <c:pt idx="4288">
                  <c:v>0.1333</c:v>
                </c:pt>
                <c:pt idx="4289">
                  <c:v>9.6500000000000002E-2</c:v>
                </c:pt>
                <c:pt idx="4290">
                  <c:v>9.7199999999999995E-2</c:v>
                </c:pt>
                <c:pt idx="4291">
                  <c:v>8.4099999999999994E-2</c:v>
                </c:pt>
                <c:pt idx="4292">
                  <c:v>0.1235</c:v>
                </c:pt>
                <c:pt idx="4293">
                  <c:v>0.1056</c:v>
                </c:pt>
                <c:pt idx="4294">
                  <c:v>0.13139999999999999</c:v>
                </c:pt>
                <c:pt idx="4295">
                  <c:v>0.1166</c:v>
                </c:pt>
                <c:pt idx="4296">
                  <c:v>0.12889999999999999</c:v>
                </c:pt>
                <c:pt idx="4297">
                  <c:v>0.1182</c:v>
                </c:pt>
                <c:pt idx="4298">
                  <c:v>0.1022</c:v>
                </c:pt>
                <c:pt idx="4299">
                  <c:v>9.5799999999999996E-2</c:v>
                </c:pt>
                <c:pt idx="4300">
                  <c:v>0.1076</c:v>
                </c:pt>
                <c:pt idx="4301">
                  <c:v>9.74E-2</c:v>
                </c:pt>
                <c:pt idx="4302">
                  <c:v>8.8400000000000006E-2</c:v>
                </c:pt>
                <c:pt idx="4303">
                  <c:v>9.74E-2</c:v>
                </c:pt>
                <c:pt idx="4304">
                  <c:v>7.85E-2</c:v>
                </c:pt>
                <c:pt idx="4305">
                  <c:v>9.8900000000000002E-2</c:v>
                </c:pt>
                <c:pt idx="4306">
                  <c:v>0.1026</c:v>
                </c:pt>
                <c:pt idx="4307">
                  <c:v>9.5799999999999996E-2</c:v>
                </c:pt>
                <c:pt idx="4308">
                  <c:v>0.13819999999999999</c:v>
                </c:pt>
                <c:pt idx="4309">
                  <c:v>0.1074</c:v>
                </c:pt>
                <c:pt idx="4310">
                  <c:v>9.2100000000000001E-2</c:v>
                </c:pt>
                <c:pt idx="4311">
                  <c:v>9.0200000000000002E-2</c:v>
                </c:pt>
                <c:pt idx="4312">
                  <c:v>0.1177</c:v>
                </c:pt>
                <c:pt idx="4313">
                  <c:v>0.1129</c:v>
                </c:pt>
                <c:pt idx="4314">
                  <c:v>0.1249</c:v>
                </c:pt>
                <c:pt idx="4315">
                  <c:v>9.7500000000000003E-2</c:v>
                </c:pt>
                <c:pt idx="4316">
                  <c:v>0.1047</c:v>
                </c:pt>
                <c:pt idx="4317">
                  <c:v>7.0999999999999994E-2</c:v>
                </c:pt>
                <c:pt idx="4318">
                  <c:v>0.1028</c:v>
                </c:pt>
                <c:pt idx="4319">
                  <c:v>0.1118</c:v>
                </c:pt>
                <c:pt idx="4320">
                  <c:v>0.11269999999999999</c:v>
                </c:pt>
                <c:pt idx="4321">
                  <c:v>8.4500000000000006E-2</c:v>
                </c:pt>
                <c:pt idx="4322">
                  <c:v>9.0999999999999998E-2</c:v>
                </c:pt>
                <c:pt idx="4323">
                  <c:v>8.8999999999999996E-2</c:v>
                </c:pt>
                <c:pt idx="4324">
                  <c:v>0.13339999999999999</c:v>
                </c:pt>
                <c:pt idx="4325">
                  <c:v>0.1009</c:v>
                </c:pt>
                <c:pt idx="4326">
                  <c:v>8.2199999999999995E-2</c:v>
                </c:pt>
                <c:pt idx="4327">
                  <c:v>8.5999999999999993E-2</c:v>
                </c:pt>
                <c:pt idx="4328">
                  <c:v>8.4699999999999998E-2</c:v>
                </c:pt>
                <c:pt idx="4329">
                  <c:v>0.1051</c:v>
                </c:pt>
                <c:pt idx="4330">
                  <c:v>0.10440000000000001</c:v>
                </c:pt>
                <c:pt idx="4331">
                  <c:v>0.13719999999999999</c:v>
                </c:pt>
                <c:pt idx="4332">
                  <c:v>7.8600000000000003E-2</c:v>
                </c:pt>
                <c:pt idx="4333">
                  <c:v>0.10630000000000001</c:v>
                </c:pt>
                <c:pt idx="4334">
                  <c:v>9.9599999999999994E-2</c:v>
                </c:pt>
                <c:pt idx="4335">
                  <c:v>0.1358</c:v>
                </c:pt>
                <c:pt idx="4336">
                  <c:v>0.16039999999999999</c:v>
                </c:pt>
                <c:pt idx="4337">
                  <c:v>0.1019</c:v>
                </c:pt>
                <c:pt idx="4338">
                  <c:v>0.15570000000000001</c:v>
                </c:pt>
                <c:pt idx="4339">
                  <c:v>9.1300000000000006E-2</c:v>
                </c:pt>
                <c:pt idx="4340">
                  <c:v>0.10059999999999999</c:v>
                </c:pt>
                <c:pt idx="4341">
                  <c:v>0.1124</c:v>
                </c:pt>
                <c:pt idx="4342">
                  <c:v>0.1016</c:v>
                </c:pt>
                <c:pt idx="4343">
                  <c:v>8.9899999999999994E-2</c:v>
                </c:pt>
                <c:pt idx="4344">
                  <c:v>0.129</c:v>
                </c:pt>
                <c:pt idx="4345">
                  <c:v>0.12139999999999999</c:v>
                </c:pt>
                <c:pt idx="4346">
                  <c:v>0.11210000000000001</c:v>
                </c:pt>
                <c:pt idx="4347">
                  <c:v>0.12690000000000001</c:v>
                </c:pt>
                <c:pt idx="4348">
                  <c:v>8.8099999999999998E-2</c:v>
                </c:pt>
                <c:pt idx="4349">
                  <c:v>0.1353</c:v>
                </c:pt>
                <c:pt idx="4350">
                  <c:v>0.1002</c:v>
                </c:pt>
                <c:pt idx="4351">
                  <c:v>8.48E-2</c:v>
                </c:pt>
                <c:pt idx="4352">
                  <c:v>0.1014</c:v>
                </c:pt>
                <c:pt idx="4353">
                  <c:v>0.1077</c:v>
                </c:pt>
                <c:pt idx="4354">
                  <c:v>0.16039999999999999</c:v>
                </c:pt>
                <c:pt idx="4355">
                  <c:v>9.3100000000000002E-2</c:v>
                </c:pt>
                <c:pt idx="4356">
                  <c:v>0.1109</c:v>
                </c:pt>
                <c:pt idx="4357">
                  <c:v>0.10059999999999999</c:v>
                </c:pt>
                <c:pt idx="4358">
                  <c:v>0.1055</c:v>
                </c:pt>
                <c:pt idx="4359">
                  <c:v>7.1900000000000006E-2</c:v>
                </c:pt>
                <c:pt idx="4360">
                  <c:v>9.2700000000000005E-2</c:v>
                </c:pt>
                <c:pt idx="4361">
                  <c:v>8.7400000000000005E-2</c:v>
                </c:pt>
                <c:pt idx="4362">
                  <c:v>9.0999999999999998E-2</c:v>
                </c:pt>
                <c:pt idx="4363">
                  <c:v>9.7000000000000003E-2</c:v>
                </c:pt>
                <c:pt idx="4364">
                  <c:v>9.6699999999999994E-2</c:v>
                </c:pt>
                <c:pt idx="4365">
                  <c:v>8.6099999999999996E-2</c:v>
                </c:pt>
                <c:pt idx="4366">
                  <c:v>9.3600000000000003E-2</c:v>
                </c:pt>
                <c:pt idx="4367">
                  <c:v>0.1066</c:v>
                </c:pt>
                <c:pt idx="4368">
                  <c:v>8.8700000000000001E-2</c:v>
                </c:pt>
                <c:pt idx="4369">
                  <c:v>8.7499999999999994E-2</c:v>
                </c:pt>
                <c:pt idx="4370">
                  <c:v>9.8500000000000004E-2</c:v>
                </c:pt>
                <c:pt idx="4371">
                  <c:v>0.1166</c:v>
                </c:pt>
                <c:pt idx="4372">
                  <c:v>0.1229</c:v>
                </c:pt>
                <c:pt idx="4373">
                  <c:v>9.0300000000000005E-2</c:v>
                </c:pt>
                <c:pt idx="4374">
                  <c:v>0.1061</c:v>
                </c:pt>
                <c:pt idx="4375">
                  <c:v>9.74E-2</c:v>
                </c:pt>
                <c:pt idx="4376">
                  <c:v>8.2000000000000003E-2</c:v>
                </c:pt>
                <c:pt idx="4377">
                  <c:v>0.1009</c:v>
                </c:pt>
                <c:pt idx="4378">
                  <c:v>0.12759999999999999</c:v>
                </c:pt>
                <c:pt idx="4379">
                  <c:v>0.1181</c:v>
                </c:pt>
                <c:pt idx="4380">
                  <c:v>0.1346</c:v>
                </c:pt>
                <c:pt idx="4381">
                  <c:v>0.1293</c:v>
                </c:pt>
                <c:pt idx="4382">
                  <c:v>0.1079</c:v>
                </c:pt>
                <c:pt idx="4383">
                  <c:v>8.1199999999999994E-2</c:v>
                </c:pt>
                <c:pt idx="4384">
                  <c:v>9.6299999999999997E-2</c:v>
                </c:pt>
                <c:pt idx="4385">
                  <c:v>0.1164</c:v>
                </c:pt>
                <c:pt idx="4386">
                  <c:v>0.12379999999999999</c:v>
                </c:pt>
                <c:pt idx="4387">
                  <c:v>0.1061</c:v>
                </c:pt>
                <c:pt idx="4388">
                  <c:v>0.1123</c:v>
                </c:pt>
                <c:pt idx="4389">
                  <c:v>0.10150000000000001</c:v>
                </c:pt>
                <c:pt idx="4390">
                  <c:v>0.1244</c:v>
                </c:pt>
                <c:pt idx="4391">
                  <c:v>9.1800000000000007E-2</c:v>
                </c:pt>
                <c:pt idx="4392">
                  <c:v>0.13969999999999999</c:v>
                </c:pt>
                <c:pt idx="4393">
                  <c:v>0.1014</c:v>
                </c:pt>
                <c:pt idx="4394">
                  <c:v>8.7800000000000003E-2</c:v>
                </c:pt>
                <c:pt idx="4395">
                  <c:v>0.10879999999999999</c:v>
                </c:pt>
                <c:pt idx="4396">
                  <c:v>0.1242</c:v>
                </c:pt>
                <c:pt idx="4397">
                  <c:v>0.1118</c:v>
                </c:pt>
                <c:pt idx="4398">
                  <c:v>0.11459999999999999</c:v>
                </c:pt>
                <c:pt idx="4399">
                  <c:v>0.1143</c:v>
                </c:pt>
                <c:pt idx="4400">
                  <c:v>0.12909999999999999</c:v>
                </c:pt>
                <c:pt idx="4401">
                  <c:v>0.16830000000000001</c:v>
                </c:pt>
                <c:pt idx="4402">
                  <c:v>8.9099999999999999E-2</c:v>
                </c:pt>
                <c:pt idx="4403">
                  <c:v>0.1</c:v>
                </c:pt>
                <c:pt idx="4404">
                  <c:v>8.5900000000000004E-2</c:v>
                </c:pt>
                <c:pt idx="4405">
                  <c:v>0.16420000000000001</c:v>
                </c:pt>
                <c:pt idx="4406">
                  <c:v>0.13769999999999999</c:v>
                </c:pt>
                <c:pt idx="4407">
                  <c:v>0.1119</c:v>
                </c:pt>
                <c:pt idx="4408">
                  <c:v>0.1007</c:v>
                </c:pt>
                <c:pt idx="4409">
                  <c:v>0.10100000000000001</c:v>
                </c:pt>
                <c:pt idx="4410">
                  <c:v>9.7199999999999995E-2</c:v>
                </c:pt>
                <c:pt idx="4411">
                  <c:v>0.13009999999999999</c:v>
                </c:pt>
                <c:pt idx="4412">
                  <c:v>8.5300000000000001E-2</c:v>
                </c:pt>
                <c:pt idx="4413">
                  <c:v>8.6300000000000002E-2</c:v>
                </c:pt>
                <c:pt idx="4414">
                  <c:v>0.10050000000000001</c:v>
                </c:pt>
                <c:pt idx="4415">
                  <c:v>9.1600000000000001E-2</c:v>
                </c:pt>
                <c:pt idx="4416">
                  <c:v>9.0399999999999994E-2</c:v>
                </c:pt>
                <c:pt idx="4417">
                  <c:v>0.1081</c:v>
                </c:pt>
                <c:pt idx="4418">
                  <c:v>0.1138</c:v>
                </c:pt>
                <c:pt idx="4419">
                  <c:v>0.1293</c:v>
                </c:pt>
                <c:pt idx="4420">
                  <c:v>9.1600000000000001E-2</c:v>
                </c:pt>
                <c:pt idx="4421">
                  <c:v>9.7900000000000001E-2</c:v>
                </c:pt>
                <c:pt idx="4422">
                  <c:v>9.7199999999999995E-2</c:v>
                </c:pt>
                <c:pt idx="4423">
                  <c:v>0.11119999999999999</c:v>
                </c:pt>
                <c:pt idx="4424">
                  <c:v>9.3200000000000005E-2</c:v>
                </c:pt>
                <c:pt idx="4425">
                  <c:v>9.5600000000000004E-2</c:v>
                </c:pt>
                <c:pt idx="4426">
                  <c:v>0.1116</c:v>
                </c:pt>
                <c:pt idx="4427">
                  <c:v>9.2600000000000002E-2</c:v>
                </c:pt>
                <c:pt idx="4428">
                  <c:v>0.1024</c:v>
                </c:pt>
                <c:pt idx="4429">
                  <c:v>0.10929999999999999</c:v>
                </c:pt>
                <c:pt idx="4430">
                  <c:v>9.0999999999999998E-2</c:v>
                </c:pt>
                <c:pt idx="4431">
                  <c:v>0.1033</c:v>
                </c:pt>
              </c:numCache>
            </c:numRef>
          </c:yVal>
          <c:smooth val="0"/>
          <c:extLst>
            <c:ext xmlns:c16="http://schemas.microsoft.com/office/drawing/2014/chart" uri="{C3380CC4-5D6E-409C-BE32-E72D297353CC}">
              <c16:uniqueId val="{00000002-5800-204A-AEF3-12ADA327F251}"/>
            </c:ext>
          </c:extLst>
        </c:ser>
        <c:ser>
          <c:idx val="2"/>
          <c:order val="2"/>
          <c:tx>
            <c:v>Peer Average</c:v>
          </c:tx>
          <c:spPr>
            <a:ln w="31750" cap="rnd">
              <a:noFill/>
              <a:round/>
            </a:ln>
            <a:effectLst/>
          </c:spPr>
          <c:marker>
            <c:symbol val="circle"/>
            <c:size val="5"/>
          </c:marker>
          <c:xVal>
            <c:numRef>
              <c:f>'Net worth by assets-Data'!$B$4712</c:f>
              <c:numCache>
                <c:formatCode>\$##,##0</c:formatCode>
                <c:ptCount val="1"/>
              </c:numCache>
            </c:numRef>
          </c:xVal>
          <c:yVal>
            <c:numRef>
              <c:f>'Net worth by assets-Data'!$C$4712</c:f>
              <c:numCache>
                <c:formatCode>##,##0.00%</c:formatCode>
                <c:ptCount val="1"/>
              </c:numCache>
            </c:numRef>
          </c:yVal>
          <c:smooth val="0"/>
          <c:extLst>
            <c:ext xmlns:c16="http://schemas.microsoft.com/office/drawing/2014/chart" uri="{C3380CC4-5D6E-409C-BE32-E72D297353CC}">
              <c16:uniqueId val="{00000003-5800-204A-AEF3-12ADA327F251}"/>
            </c:ext>
          </c:extLst>
        </c:ser>
        <c:dLbls>
          <c:showLegendKey val="0"/>
          <c:showVal val="0"/>
          <c:showCatName val="0"/>
          <c:showSerName val="0"/>
          <c:showPercent val="0"/>
          <c:showBubbleSize val="0"/>
        </c:dLbls>
        <c:axId val="89057173"/>
        <c:axId val="89057174"/>
      </c:scatterChart>
      <c:valAx>
        <c:axId val="89057173"/>
        <c:scaling>
          <c:logBase val="10"/>
          <c:orientation val="minMax"/>
          <c:max val="10000000000"/>
          <c:min val="1000000"/>
        </c:scaling>
        <c:delete val="0"/>
        <c:axPos val="b"/>
        <c:majorGridlines>
          <c:spPr>
            <a:ln w="9525" cap="flat" cmpd="sng" algn="ctr">
              <a:solidFill>
                <a:schemeClr val="tx1">
                  <a:lumMod val="15000"/>
                  <a:lumOff val="85000"/>
                </a:schemeClr>
              </a:solidFill>
              <a:round/>
            </a:ln>
            <a:effectLst/>
          </c:spPr>
        </c:majorGridlines>
        <c:title>
          <c:tx>
            <c:rich>
              <a:bodyPr/>
              <a:lstStyle/>
              <a:p>
                <a:pPr>
                  <a:defRPr sz="2800"/>
                </a:pPr>
                <a:r>
                  <a:rPr lang="en-US" sz="2800" dirty="0"/>
                  <a:t>Assets</a:t>
                </a:r>
              </a:p>
            </c:rich>
          </c:tx>
          <c:overlay val="0"/>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74"/>
        <c:crosses val="autoZero"/>
        <c:crossBetween val="midCat"/>
      </c:valAx>
      <c:valAx>
        <c:axId val="89057174"/>
        <c:scaling>
          <c:orientation val="minMax"/>
        </c:scaling>
        <c:delete val="0"/>
        <c:axPos val="l"/>
        <c:majorGridlines>
          <c:spPr>
            <a:ln w="9525" cap="flat" cmpd="sng" algn="ctr">
              <a:solidFill>
                <a:schemeClr val="tx1">
                  <a:lumMod val="15000"/>
                  <a:lumOff val="85000"/>
                </a:schemeClr>
              </a:solidFill>
              <a:round/>
            </a:ln>
            <a:effectLst/>
          </c:spPr>
        </c:majorGridlines>
        <c:title>
          <c:tx>
            <c:rich>
              <a:bodyPr/>
              <a:lstStyle/>
              <a:p>
                <a:pPr>
                  <a:defRPr sz="2800"/>
                </a:pPr>
                <a:r>
                  <a:rPr lang="en-US" sz="2800" dirty="0"/>
                  <a:t>Net Worth Ratio</a:t>
                </a:r>
              </a:p>
            </c:rich>
          </c:tx>
          <c:overlay val="0"/>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73"/>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a:t>Return on Assets</a:t>
            </a:r>
          </a:p>
        </c:rich>
      </c:tx>
      <c:overlay val="0"/>
      <c:spPr>
        <a:noFill/>
        <a:ln>
          <a:noFill/>
        </a:ln>
        <a:effectLst/>
      </c:spPr>
      <c:txPr>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Report: USA under 20m (PG)</c:v>
          </c:tx>
          <c:spPr>
            <a:ln w="31750" cap="rnd">
              <a:solidFill>
                <a:schemeClr val="accent1"/>
              </a:solidFill>
              <a:round/>
            </a:ln>
            <a:effectLst/>
          </c:spPr>
          <c:marker>
            <c:symbol val="none"/>
          </c:marker>
          <c:cat>
            <c:strRef>
              <c:f>'Return on Assets-Data'!$A$2:$A$15</c:f>
              <c:strCache>
                <c:ptCount val="14"/>
                <c:pt idx="0">
                  <c:v>Sep-2020</c:v>
                </c:pt>
                <c:pt idx="1">
                  <c:v>Dec-2020</c:v>
                </c:pt>
                <c:pt idx="2">
                  <c:v>Mar-2021</c:v>
                </c:pt>
                <c:pt idx="3">
                  <c:v>Jun-2021</c:v>
                </c:pt>
                <c:pt idx="4">
                  <c:v>Sep-2021</c:v>
                </c:pt>
                <c:pt idx="5">
                  <c:v>Dec-2021</c:v>
                </c:pt>
                <c:pt idx="6">
                  <c:v>Mar-2022</c:v>
                </c:pt>
                <c:pt idx="7">
                  <c:v>Jun-2022</c:v>
                </c:pt>
                <c:pt idx="8">
                  <c:v>Sep-2022</c:v>
                </c:pt>
                <c:pt idx="9">
                  <c:v>Dec-2022</c:v>
                </c:pt>
                <c:pt idx="10">
                  <c:v>Mar-2023</c:v>
                </c:pt>
                <c:pt idx="11">
                  <c:v>Jun-2023</c:v>
                </c:pt>
                <c:pt idx="12">
                  <c:v>Sep-2023</c:v>
                </c:pt>
                <c:pt idx="13">
                  <c:v>Dec-2023</c:v>
                </c:pt>
              </c:strCache>
            </c:strRef>
          </c:cat>
          <c:val>
            <c:numRef>
              <c:f>'Return on Assets-Data'!$B$2:$B$15</c:f>
              <c:numCache>
                <c:formatCode>##,##0.00%</c:formatCode>
                <c:ptCount val="14"/>
                <c:pt idx="0">
                  <c:v>3.22362657317173E-3</c:v>
                </c:pt>
                <c:pt idx="1">
                  <c:v>2.5142410803929002E-3</c:v>
                </c:pt>
                <c:pt idx="2">
                  <c:v>2.1176798023239099E-3</c:v>
                </c:pt>
                <c:pt idx="3">
                  <c:v>2.48804380639069E-3</c:v>
                </c:pt>
                <c:pt idx="4">
                  <c:v>3.86527913405871E-3</c:v>
                </c:pt>
                <c:pt idx="5">
                  <c:v>3.32534742196535E-3</c:v>
                </c:pt>
                <c:pt idx="6">
                  <c:v>2.65761486058291E-3</c:v>
                </c:pt>
                <c:pt idx="7">
                  <c:v>1.9631731356460299E-3</c:v>
                </c:pt>
                <c:pt idx="8">
                  <c:v>2.7671487360292602E-3</c:v>
                </c:pt>
                <c:pt idx="9">
                  <c:v>2.67412906877873E-3</c:v>
                </c:pt>
                <c:pt idx="10">
                  <c:v>4.5796337071505799E-3</c:v>
                </c:pt>
                <c:pt idx="11">
                  <c:v>5.1877296186291898E-3</c:v>
                </c:pt>
                <c:pt idx="12">
                  <c:v>5.6518836786934304E-3</c:v>
                </c:pt>
                <c:pt idx="13">
                  <c:v>4.5385408517583103E-3</c:v>
                </c:pt>
              </c:numCache>
            </c:numRef>
          </c:val>
          <c:smooth val="0"/>
          <c:extLst>
            <c:ext xmlns:c16="http://schemas.microsoft.com/office/drawing/2014/chart" uri="{C3380CC4-5D6E-409C-BE32-E72D297353CC}">
              <c16:uniqueId val="{00000000-7CF8-404B-A8F5-A8E196009C7A}"/>
            </c:ext>
          </c:extLst>
        </c:ser>
        <c:ser>
          <c:idx val="1"/>
          <c:order val="1"/>
          <c:tx>
            <c:v>Report: USA 20m-50m (PG)</c:v>
          </c:tx>
          <c:spPr>
            <a:ln w="31750" cap="rnd">
              <a:solidFill>
                <a:schemeClr val="accent2"/>
              </a:solidFill>
              <a:round/>
            </a:ln>
            <a:effectLst/>
          </c:spPr>
          <c:marker>
            <c:symbol val="none"/>
          </c:marker>
          <c:cat>
            <c:strRef>
              <c:f>'Return on Assets-Data'!$A$2:$A$15</c:f>
              <c:strCache>
                <c:ptCount val="14"/>
                <c:pt idx="0">
                  <c:v>Sep-2020</c:v>
                </c:pt>
                <c:pt idx="1">
                  <c:v>Dec-2020</c:v>
                </c:pt>
                <c:pt idx="2">
                  <c:v>Mar-2021</c:v>
                </c:pt>
                <c:pt idx="3">
                  <c:v>Jun-2021</c:v>
                </c:pt>
                <c:pt idx="4">
                  <c:v>Sep-2021</c:v>
                </c:pt>
                <c:pt idx="5">
                  <c:v>Dec-2021</c:v>
                </c:pt>
                <c:pt idx="6">
                  <c:v>Mar-2022</c:v>
                </c:pt>
                <c:pt idx="7">
                  <c:v>Jun-2022</c:v>
                </c:pt>
                <c:pt idx="8">
                  <c:v>Sep-2022</c:v>
                </c:pt>
                <c:pt idx="9">
                  <c:v>Dec-2022</c:v>
                </c:pt>
                <c:pt idx="10">
                  <c:v>Mar-2023</c:v>
                </c:pt>
                <c:pt idx="11">
                  <c:v>Jun-2023</c:v>
                </c:pt>
                <c:pt idx="12">
                  <c:v>Sep-2023</c:v>
                </c:pt>
                <c:pt idx="13">
                  <c:v>Dec-2023</c:v>
                </c:pt>
              </c:strCache>
            </c:strRef>
          </c:cat>
          <c:val>
            <c:numRef>
              <c:f>'Return on Assets-Data'!$C$2:$C$15</c:f>
              <c:numCache>
                <c:formatCode>##,##0.00%</c:formatCode>
                <c:ptCount val="14"/>
                <c:pt idx="0">
                  <c:v>3.8800400804166598E-3</c:v>
                </c:pt>
                <c:pt idx="1">
                  <c:v>3.52920225185854E-3</c:v>
                </c:pt>
                <c:pt idx="2">
                  <c:v>3.4807216635834599E-3</c:v>
                </c:pt>
                <c:pt idx="3">
                  <c:v>4.1547560573029704E-3</c:v>
                </c:pt>
                <c:pt idx="4">
                  <c:v>5.7594500735493699E-3</c:v>
                </c:pt>
                <c:pt idx="5">
                  <c:v>4.8648245172104101E-3</c:v>
                </c:pt>
                <c:pt idx="6">
                  <c:v>3.78283475951657E-3</c:v>
                </c:pt>
                <c:pt idx="7">
                  <c:v>3.8182664477167099E-3</c:v>
                </c:pt>
                <c:pt idx="8">
                  <c:v>4.5866345160952698E-3</c:v>
                </c:pt>
                <c:pt idx="9">
                  <c:v>4.7777029162931299E-3</c:v>
                </c:pt>
                <c:pt idx="10">
                  <c:v>5.6334181291848497E-3</c:v>
                </c:pt>
                <c:pt idx="11">
                  <c:v>7.18818553382686E-3</c:v>
                </c:pt>
                <c:pt idx="12">
                  <c:v>7.3249804692694003E-3</c:v>
                </c:pt>
                <c:pt idx="13">
                  <c:v>6.5007683204197902E-3</c:v>
                </c:pt>
              </c:numCache>
            </c:numRef>
          </c:val>
          <c:smooth val="0"/>
          <c:extLst>
            <c:ext xmlns:c16="http://schemas.microsoft.com/office/drawing/2014/chart" uri="{C3380CC4-5D6E-409C-BE32-E72D297353CC}">
              <c16:uniqueId val="{00000001-7CF8-404B-A8F5-A8E196009C7A}"/>
            </c:ext>
          </c:extLst>
        </c:ser>
        <c:ser>
          <c:idx val="2"/>
          <c:order val="2"/>
          <c:tx>
            <c:v>Report: USA 50m-100m (PG)</c:v>
          </c:tx>
          <c:spPr>
            <a:ln w="31750" cap="rnd">
              <a:solidFill>
                <a:schemeClr val="accent3"/>
              </a:solidFill>
              <a:round/>
            </a:ln>
            <a:effectLst/>
          </c:spPr>
          <c:marker>
            <c:symbol val="none"/>
          </c:marker>
          <c:cat>
            <c:strRef>
              <c:f>'Return on Assets-Data'!$A$2:$A$15</c:f>
              <c:strCache>
                <c:ptCount val="14"/>
                <c:pt idx="0">
                  <c:v>Sep-2020</c:v>
                </c:pt>
                <c:pt idx="1">
                  <c:v>Dec-2020</c:v>
                </c:pt>
                <c:pt idx="2">
                  <c:v>Mar-2021</c:v>
                </c:pt>
                <c:pt idx="3">
                  <c:v>Jun-2021</c:v>
                </c:pt>
                <c:pt idx="4">
                  <c:v>Sep-2021</c:v>
                </c:pt>
                <c:pt idx="5">
                  <c:v>Dec-2021</c:v>
                </c:pt>
                <c:pt idx="6">
                  <c:v>Mar-2022</c:v>
                </c:pt>
                <c:pt idx="7">
                  <c:v>Jun-2022</c:v>
                </c:pt>
                <c:pt idx="8">
                  <c:v>Sep-2022</c:v>
                </c:pt>
                <c:pt idx="9">
                  <c:v>Dec-2022</c:v>
                </c:pt>
                <c:pt idx="10">
                  <c:v>Mar-2023</c:v>
                </c:pt>
                <c:pt idx="11">
                  <c:v>Jun-2023</c:v>
                </c:pt>
                <c:pt idx="12">
                  <c:v>Sep-2023</c:v>
                </c:pt>
                <c:pt idx="13">
                  <c:v>Dec-2023</c:v>
                </c:pt>
              </c:strCache>
            </c:strRef>
          </c:cat>
          <c:val>
            <c:numRef>
              <c:f>'Return on Assets-Data'!$D$2:$D$15</c:f>
              <c:numCache>
                <c:formatCode>##,##0.00%</c:formatCode>
                <c:ptCount val="14"/>
                <c:pt idx="0">
                  <c:v>4.69816119696672E-3</c:v>
                </c:pt>
                <c:pt idx="1">
                  <c:v>4.3822274416598604E-3</c:v>
                </c:pt>
                <c:pt idx="2">
                  <c:v>4.7253856851793598E-3</c:v>
                </c:pt>
                <c:pt idx="3">
                  <c:v>5.2849772468409797E-3</c:v>
                </c:pt>
                <c:pt idx="4">
                  <c:v>6.5127061882473596E-3</c:v>
                </c:pt>
                <c:pt idx="5">
                  <c:v>5.7500194369014997E-3</c:v>
                </c:pt>
                <c:pt idx="6">
                  <c:v>4.9300688422220596E-3</c:v>
                </c:pt>
                <c:pt idx="7">
                  <c:v>5.0845229727189299E-3</c:v>
                </c:pt>
                <c:pt idx="8">
                  <c:v>5.7392211773222897E-3</c:v>
                </c:pt>
                <c:pt idx="9">
                  <c:v>6.0906325676901704E-3</c:v>
                </c:pt>
                <c:pt idx="10">
                  <c:v>7.5888245447690399E-3</c:v>
                </c:pt>
                <c:pt idx="11">
                  <c:v>8.0983022870748395E-3</c:v>
                </c:pt>
                <c:pt idx="12">
                  <c:v>7.9644912417989894E-3</c:v>
                </c:pt>
                <c:pt idx="13">
                  <c:v>7.3956008873338501E-3</c:v>
                </c:pt>
              </c:numCache>
            </c:numRef>
          </c:val>
          <c:smooth val="0"/>
          <c:extLst>
            <c:ext xmlns:c16="http://schemas.microsoft.com/office/drawing/2014/chart" uri="{C3380CC4-5D6E-409C-BE32-E72D297353CC}">
              <c16:uniqueId val="{00000002-7CF8-404B-A8F5-A8E196009C7A}"/>
            </c:ext>
          </c:extLst>
        </c:ser>
        <c:ser>
          <c:idx val="3"/>
          <c:order val="3"/>
          <c:tx>
            <c:v>Report: USA 100m-250m (PG)</c:v>
          </c:tx>
          <c:spPr>
            <a:ln w="31750" cap="rnd">
              <a:solidFill>
                <a:schemeClr val="accent4"/>
              </a:solidFill>
              <a:round/>
            </a:ln>
            <a:effectLst/>
          </c:spPr>
          <c:marker>
            <c:symbol val="none"/>
          </c:marker>
          <c:cat>
            <c:strRef>
              <c:f>'Return on Assets-Data'!$A$2:$A$15</c:f>
              <c:strCache>
                <c:ptCount val="14"/>
                <c:pt idx="0">
                  <c:v>Sep-2020</c:v>
                </c:pt>
                <c:pt idx="1">
                  <c:v>Dec-2020</c:v>
                </c:pt>
                <c:pt idx="2">
                  <c:v>Mar-2021</c:v>
                </c:pt>
                <c:pt idx="3">
                  <c:v>Jun-2021</c:v>
                </c:pt>
                <c:pt idx="4">
                  <c:v>Sep-2021</c:v>
                </c:pt>
                <c:pt idx="5">
                  <c:v>Dec-2021</c:v>
                </c:pt>
                <c:pt idx="6">
                  <c:v>Mar-2022</c:v>
                </c:pt>
                <c:pt idx="7">
                  <c:v>Jun-2022</c:v>
                </c:pt>
                <c:pt idx="8">
                  <c:v>Sep-2022</c:v>
                </c:pt>
                <c:pt idx="9">
                  <c:v>Dec-2022</c:v>
                </c:pt>
                <c:pt idx="10">
                  <c:v>Mar-2023</c:v>
                </c:pt>
                <c:pt idx="11">
                  <c:v>Jun-2023</c:v>
                </c:pt>
                <c:pt idx="12">
                  <c:v>Sep-2023</c:v>
                </c:pt>
                <c:pt idx="13">
                  <c:v>Dec-2023</c:v>
                </c:pt>
              </c:strCache>
            </c:strRef>
          </c:cat>
          <c:val>
            <c:numRef>
              <c:f>'Return on Assets-Data'!$E$2:$E$15</c:f>
              <c:numCache>
                <c:formatCode>##,##0.00%</c:formatCode>
                <c:ptCount val="14"/>
                <c:pt idx="0">
                  <c:v>5.0594584285268201E-3</c:v>
                </c:pt>
                <c:pt idx="1">
                  <c:v>5.1152096553426698E-3</c:v>
                </c:pt>
                <c:pt idx="2">
                  <c:v>5.7372542145974204E-3</c:v>
                </c:pt>
                <c:pt idx="3">
                  <c:v>6.4740965563224104E-3</c:v>
                </c:pt>
                <c:pt idx="4">
                  <c:v>7.4352643054455001E-3</c:v>
                </c:pt>
                <c:pt idx="5">
                  <c:v>7.0388168334300002E-3</c:v>
                </c:pt>
                <c:pt idx="6">
                  <c:v>6.0086579015677299E-3</c:v>
                </c:pt>
                <c:pt idx="7">
                  <c:v>6.0232710710180597E-3</c:v>
                </c:pt>
                <c:pt idx="8">
                  <c:v>6.7056935480005698E-3</c:v>
                </c:pt>
                <c:pt idx="9">
                  <c:v>7.0192044475971896E-3</c:v>
                </c:pt>
                <c:pt idx="10">
                  <c:v>7.20769170404116E-3</c:v>
                </c:pt>
                <c:pt idx="11">
                  <c:v>7.5398234998922502E-3</c:v>
                </c:pt>
                <c:pt idx="12">
                  <c:v>7.6278293501791201E-3</c:v>
                </c:pt>
                <c:pt idx="13">
                  <c:v>7.1529352240882298E-3</c:v>
                </c:pt>
              </c:numCache>
            </c:numRef>
          </c:val>
          <c:smooth val="0"/>
          <c:extLst>
            <c:ext xmlns:c16="http://schemas.microsoft.com/office/drawing/2014/chart" uri="{C3380CC4-5D6E-409C-BE32-E72D297353CC}">
              <c16:uniqueId val="{00000003-7CF8-404B-A8F5-A8E196009C7A}"/>
            </c:ext>
          </c:extLst>
        </c:ser>
        <c:ser>
          <c:idx val="4"/>
          <c:order val="4"/>
          <c:tx>
            <c:v>Report: USA 250m-500m (PG)</c:v>
          </c:tx>
          <c:spPr>
            <a:ln w="31750" cap="rnd">
              <a:solidFill>
                <a:schemeClr val="accent5"/>
              </a:solidFill>
              <a:round/>
            </a:ln>
            <a:effectLst/>
          </c:spPr>
          <c:marker>
            <c:symbol val="none"/>
          </c:marker>
          <c:cat>
            <c:strRef>
              <c:f>'Return on Assets-Data'!$A$2:$A$15</c:f>
              <c:strCache>
                <c:ptCount val="14"/>
                <c:pt idx="0">
                  <c:v>Sep-2020</c:v>
                </c:pt>
                <c:pt idx="1">
                  <c:v>Dec-2020</c:v>
                </c:pt>
                <c:pt idx="2">
                  <c:v>Mar-2021</c:v>
                </c:pt>
                <c:pt idx="3">
                  <c:v>Jun-2021</c:v>
                </c:pt>
                <c:pt idx="4">
                  <c:v>Sep-2021</c:v>
                </c:pt>
                <c:pt idx="5">
                  <c:v>Dec-2021</c:v>
                </c:pt>
                <c:pt idx="6">
                  <c:v>Mar-2022</c:v>
                </c:pt>
                <c:pt idx="7">
                  <c:v>Jun-2022</c:v>
                </c:pt>
                <c:pt idx="8">
                  <c:v>Sep-2022</c:v>
                </c:pt>
                <c:pt idx="9">
                  <c:v>Dec-2022</c:v>
                </c:pt>
                <c:pt idx="10">
                  <c:v>Mar-2023</c:v>
                </c:pt>
                <c:pt idx="11">
                  <c:v>Jun-2023</c:v>
                </c:pt>
                <c:pt idx="12">
                  <c:v>Sep-2023</c:v>
                </c:pt>
                <c:pt idx="13">
                  <c:v>Dec-2023</c:v>
                </c:pt>
              </c:strCache>
            </c:strRef>
          </c:cat>
          <c:val>
            <c:numRef>
              <c:f>'Return on Assets-Data'!$F$2:$F$15</c:f>
              <c:numCache>
                <c:formatCode>##,##0.00%</c:formatCode>
                <c:ptCount val="14"/>
                <c:pt idx="0">
                  <c:v>5.27154516009057E-3</c:v>
                </c:pt>
                <c:pt idx="1">
                  <c:v>5.51496356624175E-3</c:v>
                </c:pt>
                <c:pt idx="2">
                  <c:v>6.6183185104423696E-3</c:v>
                </c:pt>
                <c:pt idx="3">
                  <c:v>7.3781060882962103E-3</c:v>
                </c:pt>
                <c:pt idx="4">
                  <c:v>8.0380045197550008E-3</c:v>
                </c:pt>
                <c:pt idx="5">
                  <c:v>7.7318360970154501E-3</c:v>
                </c:pt>
                <c:pt idx="6">
                  <c:v>6.82349274244551E-3</c:v>
                </c:pt>
                <c:pt idx="7">
                  <c:v>6.81322157903466E-3</c:v>
                </c:pt>
                <c:pt idx="8">
                  <c:v>7.4404652209101498E-3</c:v>
                </c:pt>
                <c:pt idx="9">
                  <c:v>7.5416128114070401E-3</c:v>
                </c:pt>
                <c:pt idx="10">
                  <c:v>7.2526569432190598E-3</c:v>
                </c:pt>
                <c:pt idx="11">
                  <c:v>7.4853036220603004E-3</c:v>
                </c:pt>
                <c:pt idx="12">
                  <c:v>7.2973915356186097E-3</c:v>
                </c:pt>
                <c:pt idx="13">
                  <c:v>6.5656847474964801E-3</c:v>
                </c:pt>
              </c:numCache>
            </c:numRef>
          </c:val>
          <c:smooth val="0"/>
          <c:extLst>
            <c:ext xmlns:c16="http://schemas.microsoft.com/office/drawing/2014/chart" uri="{C3380CC4-5D6E-409C-BE32-E72D297353CC}">
              <c16:uniqueId val="{00000004-7CF8-404B-A8F5-A8E196009C7A}"/>
            </c:ext>
          </c:extLst>
        </c:ser>
        <c:ser>
          <c:idx val="5"/>
          <c:order val="5"/>
          <c:tx>
            <c:v>Report: USA 500m-1b (PG)</c:v>
          </c:tx>
          <c:spPr>
            <a:ln w="31750" cap="rnd">
              <a:solidFill>
                <a:schemeClr val="accent6"/>
              </a:solidFill>
              <a:round/>
            </a:ln>
            <a:effectLst/>
          </c:spPr>
          <c:marker>
            <c:symbol val="none"/>
          </c:marker>
          <c:cat>
            <c:strRef>
              <c:f>'Return on Assets-Data'!$A$2:$A$15</c:f>
              <c:strCache>
                <c:ptCount val="14"/>
                <c:pt idx="0">
                  <c:v>Sep-2020</c:v>
                </c:pt>
                <c:pt idx="1">
                  <c:v>Dec-2020</c:v>
                </c:pt>
                <c:pt idx="2">
                  <c:v>Mar-2021</c:v>
                </c:pt>
                <c:pt idx="3">
                  <c:v>Jun-2021</c:v>
                </c:pt>
                <c:pt idx="4">
                  <c:v>Sep-2021</c:v>
                </c:pt>
                <c:pt idx="5">
                  <c:v>Dec-2021</c:v>
                </c:pt>
                <c:pt idx="6">
                  <c:v>Mar-2022</c:v>
                </c:pt>
                <c:pt idx="7">
                  <c:v>Jun-2022</c:v>
                </c:pt>
                <c:pt idx="8">
                  <c:v>Sep-2022</c:v>
                </c:pt>
                <c:pt idx="9">
                  <c:v>Dec-2022</c:v>
                </c:pt>
                <c:pt idx="10">
                  <c:v>Mar-2023</c:v>
                </c:pt>
                <c:pt idx="11">
                  <c:v>Jun-2023</c:v>
                </c:pt>
                <c:pt idx="12">
                  <c:v>Sep-2023</c:v>
                </c:pt>
                <c:pt idx="13">
                  <c:v>Dec-2023</c:v>
                </c:pt>
              </c:strCache>
            </c:strRef>
          </c:cat>
          <c:val>
            <c:numRef>
              <c:f>'Return on Assets-Data'!$G$2:$G$15</c:f>
              <c:numCache>
                <c:formatCode>##,##0.00%</c:formatCode>
                <c:ptCount val="14"/>
                <c:pt idx="0">
                  <c:v>5.47045556452688E-3</c:v>
                </c:pt>
                <c:pt idx="1">
                  <c:v>5.82716025106073E-3</c:v>
                </c:pt>
                <c:pt idx="2">
                  <c:v>7.9096326925054E-3</c:v>
                </c:pt>
                <c:pt idx="3">
                  <c:v>8.3406315744664807E-3</c:v>
                </c:pt>
                <c:pt idx="4">
                  <c:v>8.7095260995576802E-3</c:v>
                </c:pt>
                <c:pt idx="5">
                  <c:v>8.3596211705491193E-3</c:v>
                </c:pt>
                <c:pt idx="6">
                  <c:v>6.83632475537326E-3</c:v>
                </c:pt>
                <c:pt idx="7">
                  <c:v>6.9713958181316397E-3</c:v>
                </c:pt>
                <c:pt idx="8">
                  <c:v>7.7203572768513497E-3</c:v>
                </c:pt>
                <c:pt idx="9">
                  <c:v>8.2645930755016195E-3</c:v>
                </c:pt>
                <c:pt idx="10">
                  <c:v>6.2191681326557498E-3</c:v>
                </c:pt>
                <c:pt idx="11">
                  <c:v>6.5556434207917399E-3</c:v>
                </c:pt>
                <c:pt idx="12">
                  <c:v>6.5429565008141202E-3</c:v>
                </c:pt>
                <c:pt idx="13">
                  <c:v>6.0134118700761003E-3</c:v>
                </c:pt>
              </c:numCache>
            </c:numRef>
          </c:val>
          <c:smooth val="0"/>
          <c:extLst>
            <c:ext xmlns:c16="http://schemas.microsoft.com/office/drawing/2014/chart" uri="{C3380CC4-5D6E-409C-BE32-E72D297353CC}">
              <c16:uniqueId val="{00000005-7CF8-404B-A8F5-A8E196009C7A}"/>
            </c:ext>
          </c:extLst>
        </c:ser>
        <c:ser>
          <c:idx val="6"/>
          <c:order val="6"/>
          <c:tx>
            <c:v>Report: USA 1b+ (PG)</c:v>
          </c:tx>
          <c:spPr>
            <a:ln w="31750" cap="rnd">
              <a:solidFill>
                <a:schemeClr val="accent1">
                  <a:lumMod val="60000"/>
                </a:schemeClr>
              </a:solidFill>
              <a:round/>
            </a:ln>
            <a:effectLst/>
          </c:spPr>
          <c:marker>
            <c:symbol val="none"/>
          </c:marker>
          <c:cat>
            <c:strRef>
              <c:f>'Return on Assets-Data'!$A$2:$A$15</c:f>
              <c:strCache>
                <c:ptCount val="14"/>
                <c:pt idx="0">
                  <c:v>Sep-2020</c:v>
                </c:pt>
                <c:pt idx="1">
                  <c:v>Dec-2020</c:v>
                </c:pt>
                <c:pt idx="2">
                  <c:v>Mar-2021</c:v>
                </c:pt>
                <c:pt idx="3">
                  <c:v>Jun-2021</c:v>
                </c:pt>
                <c:pt idx="4">
                  <c:v>Sep-2021</c:v>
                </c:pt>
                <c:pt idx="5">
                  <c:v>Dec-2021</c:v>
                </c:pt>
                <c:pt idx="6">
                  <c:v>Mar-2022</c:v>
                </c:pt>
                <c:pt idx="7">
                  <c:v>Jun-2022</c:v>
                </c:pt>
                <c:pt idx="8">
                  <c:v>Sep-2022</c:v>
                </c:pt>
                <c:pt idx="9">
                  <c:v>Dec-2022</c:v>
                </c:pt>
                <c:pt idx="10">
                  <c:v>Mar-2023</c:v>
                </c:pt>
                <c:pt idx="11">
                  <c:v>Jun-2023</c:v>
                </c:pt>
                <c:pt idx="12">
                  <c:v>Sep-2023</c:v>
                </c:pt>
                <c:pt idx="13">
                  <c:v>Dec-2023</c:v>
                </c:pt>
              </c:strCache>
            </c:strRef>
          </c:cat>
          <c:val>
            <c:numRef>
              <c:f>'Return on Assets-Data'!$H$2:$H$15</c:f>
              <c:numCache>
                <c:formatCode>##,##0.00%</c:formatCode>
                <c:ptCount val="14"/>
                <c:pt idx="0">
                  <c:v>7.0837644890902902E-3</c:v>
                </c:pt>
                <c:pt idx="1">
                  <c:v>7.6723470285750099E-3</c:v>
                </c:pt>
                <c:pt idx="2">
                  <c:v>1.1794701950850301E-2</c:v>
                </c:pt>
                <c:pt idx="3">
                  <c:v>1.2566003423723099E-2</c:v>
                </c:pt>
                <c:pt idx="4">
                  <c:v>1.23187304208945E-2</c:v>
                </c:pt>
                <c:pt idx="5">
                  <c:v>1.1800504663554701E-2</c:v>
                </c:pt>
                <c:pt idx="6">
                  <c:v>9.5217937146261592E-3</c:v>
                </c:pt>
                <c:pt idx="7">
                  <c:v>9.3807878783832999E-3</c:v>
                </c:pt>
                <c:pt idx="8">
                  <c:v>9.4397213014513308E-3</c:v>
                </c:pt>
                <c:pt idx="9">
                  <c:v>9.49179425593406E-3</c:v>
                </c:pt>
                <c:pt idx="10">
                  <c:v>8.5466498439013792E-3</c:v>
                </c:pt>
                <c:pt idx="11">
                  <c:v>8.2127348817382997E-3</c:v>
                </c:pt>
                <c:pt idx="12">
                  <c:v>7.7144175528634498E-3</c:v>
                </c:pt>
                <c:pt idx="13">
                  <c:v>6.8752849896841503E-3</c:v>
                </c:pt>
              </c:numCache>
            </c:numRef>
          </c:val>
          <c:smooth val="0"/>
          <c:extLst>
            <c:ext xmlns:c16="http://schemas.microsoft.com/office/drawing/2014/chart" uri="{C3380CC4-5D6E-409C-BE32-E72D297353CC}">
              <c16:uniqueId val="{00000006-7CF8-404B-A8F5-A8E196009C7A}"/>
            </c:ext>
          </c:extLst>
        </c:ser>
        <c:dLbls>
          <c:showLegendKey val="0"/>
          <c:showVal val="0"/>
          <c:showCatName val="0"/>
          <c:showSerName val="0"/>
          <c:showPercent val="0"/>
          <c:showBubbleSize val="0"/>
        </c:dLbls>
        <c:smooth val="0"/>
        <c:axId val="89057177"/>
        <c:axId val="89057178"/>
      </c:lineChart>
      <c:catAx>
        <c:axId val="8905717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78"/>
        <c:crosses val="autoZero"/>
        <c:auto val="1"/>
        <c:lblAlgn val="ctr"/>
        <c:lblOffset val="100"/>
        <c:noMultiLvlLbl val="0"/>
      </c:catAx>
      <c:valAx>
        <c:axId val="89057178"/>
        <c:scaling>
          <c:orientation val="minMax"/>
          <c:max val="1.4999999999999999E-2"/>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7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800" b="0" i="0" u="none" strike="noStrike" kern="1200" spc="0" baseline="0">
                <a:solidFill>
                  <a:schemeClr val="tx1">
                    <a:lumMod val="65000"/>
                    <a:lumOff val="35000"/>
                  </a:schemeClr>
                </a:solidFill>
                <a:latin typeface="+mn-lt"/>
                <a:ea typeface="+mn-ea"/>
                <a:cs typeface="+mn-cs"/>
              </a:defRPr>
            </a:pPr>
            <a:r>
              <a:rPr lang="en-US" sz="6800"/>
              <a:t>Total Net Charge-Offs</a:t>
            </a:r>
          </a:p>
        </c:rich>
      </c:tx>
      <c:overlay val="0"/>
      <c:spPr>
        <a:noFill/>
        <a:ln>
          <a:noFill/>
        </a:ln>
        <a:effectLst/>
      </c:spPr>
      <c:txPr>
        <a:bodyPr rot="0" spcFirstLastPara="1" vertOverflow="ellipsis" vert="horz" wrap="square" anchor="ctr" anchorCtr="1"/>
        <a:lstStyle/>
        <a:p>
          <a:pPr>
            <a:defRPr sz="6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USA CUs under $50 million (PG)</c:v>
          </c:tx>
          <c:spPr>
            <a:ln w="31750" cap="rnd">
              <a:solidFill>
                <a:schemeClr val="accent1"/>
              </a:solidFill>
              <a:round/>
            </a:ln>
            <a:effectLst/>
          </c:spPr>
          <c:marker>
            <c:symbol val="none"/>
          </c:marker>
          <c:cat>
            <c:strRef>
              <c:f>'Total Net ChargeOffs-Data'!$A$2:$A$22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'Total Net ChargeOffs-Data'!$B$2:$B$22</c:f>
              <c:numCache>
                <c:formatCode>##,##0.00%</c:formatCode>
                <c:ptCount val="21"/>
                <c:pt idx="0">
                  <c:v>5.2636257310468603E-3</c:v>
                </c:pt>
                <c:pt idx="1">
                  <c:v>4.8694623735591998E-3</c:v>
                </c:pt>
                <c:pt idx="2">
                  <c:v>4.8796283582788098E-3</c:v>
                </c:pt>
                <c:pt idx="3">
                  <c:v>4.8276401842045399E-3</c:v>
                </c:pt>
                <c:pt idx="4">
                  <c:v>5.0166994033401498E-3</c:v>
                </c:pt>
                <c:pt idx="5">
                  <c:v>4.2064933261263902E-3</c:v>
                </c:pt>
                <c:pt idx="6">
                  <c:v>3.9488573362051202E-3</c:v>
                </c:pt>
                <c:pt idx="7">
                  <c:v>3.7243368703317602E-3</c:v>
                </c:pt>
                <c:pt idx="8">
                  <c:v>3.80534671039312E-3</c:v>
                </c:pt>
                <c:pt idx="9">
                  <c:v>2.44170991618725E-3</c:v>
                </c:pt>
                <c:pt idx="10">
                  <c:v>2.3925150605004801E-3</c:v>
                </c:pt>
                <c:pt idx="11">
                  <c:v>2.2493768771393598E-3</c:v>
                </c:pt>
                <c:pt idx="12">
                  <c:v>2.3433775834046798E-3</c:v>
                </c:pt>
                <c:pt idx="13">
                  <c:v>2.1415294697651401E-3</c:v>
                </c:pt>
                <c:pt idx="14">
                  <c:v>2.1728427077400501E-3</c:v>
                </c:pt>
                <c:pt idx="15">
                  <c:v>2.3245439266894102E-3</c:v>
                </c:pt>
                <c:pt idx="16">
                  <c:v>2.67055414632987E-3</c:v>
                </c:pt>
                <c:pt idx="17">
                  <c:v>3.5583364833877001E-3</c:v>
                </c:pt>
                <c:pt idx="18">
                  <c:v>3.5634531235895E-3</c:v>
                </c:pt>
                <c:pt idx="19">
                  <c:v>3.6241228028491301E-3</c:v>
                </c:pt>
                <c:pt idx="20">
                  <c:v>4.0168045119438099E-3</c:v>
                </c:pt>
              </c:numCache>
            </c:numRef>
          </c:val>
          <c:smooth val="0"/>
          <c:extLst>
            <c:ext xmlns:c16="http://schemas.microsoft.com/office/drawing/2014/chart" uri="{C3380CC4-5D6E-409C-BE32-E72D297353CC}">
              <c16:uniqueId val="{00000000-31B7-D442-83C7-47631B762886}"/>
            </c:ext>
          </c:extLst>
        </c:ser>
        <c:ser>
          <c:idx val="1"/>
          <c:order val="1"/>
          <c:tx>
            <c:v>All Credit Unions in U.S. (PG)</c:v>
          </c:tx>
          <c:spPr>
            <a:ln w="31750" cap="rnd">
              <a:solidFill>
                <a:schemeClr val="accent2"/>
              </a:solidFill>
              <a:round/>
            </a:ln>
            <a:effectLst/>
          </c:spPr>
          <c:marker>
            <c:symbol val="none"/>
          </c:marker>
          <c:cat>
            <c:strRef>
              <c:f>'Total Net ChargeOffs-Data'!$A$2:$A$22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'Total Net ChargeOffs-Data'!$C$2:$C$22</c:f>
              <c:numCache>
                <c:formatCode>##,##0.00%</c:formatCode>
                <c:ptCount val="21"/>
                <c:pt idx="0">
                  <c:v>5.72700987676292E-3</c:v>
                </c:pt>
                <c:pt idx="1">
                  <c:v>5.6915684728589804E-3</c:v>
                </c:pt>
                <c:pt idx="2">
                  <c:v>5.5509319002638299E-3</c:v>
                </c:pt>
                <c:pt idx="3">
                  <c:v>5.5367881886059398E-3</c:v>
                </c:pt>
                <c:pt idx="4">
                  <c:v>5.62648154489203E-3</c:v>
                </c:pt>
                <c:pt idx="5">
                  <c:v>5.7722617969576803E-3</c:v>
                </c:pt>
                <c:pt idx="6">
                  <c:v>5.3026852603017503E-3</c:v>
                </c:pt>
                <c:pt idx="7">
                  <c:v>4.7888068556614103E-3</c:v>
                </c:pt>
                <c:pt idx="8">
                  <c:v>4.4757950662936202E-3</c:v>
                </c:pt>
                <c:pt idx="9">
                  <c:v>3.16573596476667E-3</c:v>
                </c:pt>
                <c:pt idx="10">
                  <c:v>2.7656188377730602E-3</c:v>
                </c:pt>
                <c:pt idx="11">
                  <c:v>2.59834993092673E-3</c:v>
                </c:pt>
                <c:pt idx="12">
                  <c:v>2.59234708152053E-3</c:v>
                </c:pt>
                <c:pt idx="13">
                  <c:v>2.7664835974205298E-3</c:v>
                </c:pt>
                <c:pt idx="14">
                  <c:v>2.82803429290988E-3</c:v>
                </c:pt>
                <c:pt idx="15">
                  <c:v>3.03070354661697E-3</c:v>
                </c:pt>
                <c:pt idx="16">
                  <c:v>3.3874580904414702E-3</c:v>
                </c:pt>
                <c:pt idx="17">
                  <c:v>5.16295436454572E-3</c:v>
                </c:pt>
                <c:pt idx="18">
                  <c:v>5.2590942479269704E-3</c:v>
                </c:pt>
                <c:pt idx="19">
                  <c:v>5.5367809089282502E-3</c:v>
                </c:pt>
                <c:pt idx="20">
                  <c:v>6.1072302976324603E-3</c:v>
                </c:pt>
              </c:numCache>
            </c:numRef>
          </c:val>
          <c:smooth val="0"/>
          <c:extLst>
            <c:ext xmlns:c16="http://schemas.microsoft.com/office/drawing/2014/chart" uri="{C3380CC4-5D6E-409C-BE32-E72D297353CC}">
              <c16:uniqueId val="{00000001-31B7-D442-83C7-47631B762886}"/>
            </c:ext>
          </c:extLst>
        </c:ser>
        <c:ser>
          <c:idx val="2"/>
          <c:order val="2"/>
          <c:tx>
            <c:v>Credit Unions Over $10B (PG)</c:v>
          </c:tx>
          <c:spPr>
            <a:ln w="31750" cap="rnd">
              <a:solidFill>
                <a:schemeClr val="accent3"/>
              </a:solidFill>
              <a:round/>
            </a:ln>
            <a:effectLst/>
          </c:spPr>
          <c:marker>
            <c:symbol val="none"/>
          </c:marker>
          <c:cat>
            <c:strRef>
              <c:f>'Total Net ChargeOffs-Data'!$A$2:$A$22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'Total Net ChargeOffs-Data'!$D$2:$D$22</c:f>
              <c:numCache>
                <c:formatCode>##,##0.00%</c:formatCode>
                <c:ptCount val="21"/>
                <c:pt idx="0">
                  <c:v>8.7046466783822392E-3</c:v>
                </c:pt>
                <c:pt idx="1">
                  <c:v>9.0046142162084793E-3</c:v>
                </c:pt>
                <c:pt idx="2">
                  <c:v>8.9007678035702593E-3</c:v>
                </c:pt>
                <c:pt idx="3">
                  <c:v>8.8316316889764396E-3</c:v>
                </c:pt>
                <c:pt idx="4">
                  <c:v>9.0152139642580807E-3</c:v>
                </c:pt>
                <c:pt idx="5">
                  <c:v>9.7110744588704105E-3</c:v>
                </c:pt>
                <c:pt idx="6">
                  <c:v>9.1832989784920507E-3</c:v>
                </c:pt>
                <c:pt idx="7">
                  <c:v>8.3856169289186801E-3</c:v>
                </c:pt>
                <c:pt idx="8">
                  <c:v>7.5835468034879698E-3</c:v>
                </c:pt>
                <c:pt idx="9">
                  <c:v>5.4423319898815803E-3</c:v>
                </c:pt>
                <c:pt idx="10">
                  <c:v>5.0283234921022603E-3</c:v>
                </c:pt>
                <c:pt idx="11">
                  <c:v>4.7784058217151598E-3</c:v>
                </c:pt>
                <c:pt idx="12">
                  <c:v>4.7835733978703401E-3</c:v>
                </c:pt>
                <c:pt idx="13">
                  <c:v>5.5511694289200096E-3</c:v>
                </c:pt>
                <c:pt idx="14">
                  <c:v>5.6899621308449796E-3</c:v>
                </c:pt>
                <c:pt idx="15">
                  <c:v>5.94025444544232E-3</c:v>
                </c:pt>
                <c:pt idx="16">
                  <c:v>6.3439403935876002E-3</c:v>
                </c:pt>
                <c:pt idx="17">
                  <c:v>9.5248440286228309E-3</c:v>
                </c:pt>
                <c:pt idx="18">
                  <c:v>9.7643734151732602E-3</c:v>
                </c:pt>
                <c:pt idx="19">
                  <c:v>1.0189978833724101E-2</c:v>
                </c:pt>
                <c:pt idx="20">
                  <c:v>1.1291830419391901E-2</c:v>
                </c:pt>
              </c:numCache>
            </c:numRef>
          </c:val>
          <c:smooth val="0"/>
          <c:extLst>
            <c:ext xmlns:c16="http://schemas.microsoft.com/office/drawing/2014/chart" uri="{C3380CC4-5D6E-409C-BE32-E72D297353CC}">
              <c16:uniqueId val="{00000002-31B7-D442-83C7-47631B762886}"/>
            </c:ext>
          </c:extLst>
        </c:ser>
        <c:dLbls>
          <c:showLegendKey val="0"/>
          <c:showVal val="0"/>
          <c:showCatName val="0"/>
          <c:showSerName val="0"/>
          <c:showPercent val="0"/>
          <c:showBubbleSize val="0"/>
        </c:dLbls>
        <c:smooth val="0"/>
        <c:axId val="89057181"/>
        <c:axId val="89057182"/>
      </c:lineChart>
      <c:catAx>
        <c:axId val="8905718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82"/>
        <c:crosses val="autoZero"/>
        <c:auto val="1"/>
        <c:lblAlgn val="ctr"/>
        <c:lblOffset val="100"/>
        <c:noMultiLvlLbl val="0"/>
      </c:catAx>
      <c:valAx>
        <c:axId val="89057182"/>
        <c:scaling>
          <c:orientation val="minMax"/>
          <c:max val="1.2500000000000001E-2"/>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8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dirty="0"/>
              <a:t>Delinquent loans/total</a:t>
            </a:r>
            <a:r>
              <a:rPr lang="en-US" sz="6400" baseline="0" dirty="0"/>
              <a:t> loans</a:t>
            </a:r>
            <a:endParaRPr lang="en-US" sz="6400" dirty="0"/>
          </a:p>
        </c:rich>
      </c:tx>
      <c:overlay val="0"/>
      <c:spPr>
        <a:noFill/>
        <a:ln>
          <a:noFill/>
        </a:ln>
        <a:effectLst/>
      </c:spPr>
      <c:txPr>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USA CUs under $50 million (PG)</c:v>
          </c:tx>
          <c:spPr>
            <a:ln w="31750" cap="rnd">
              <a:solidFill>
                <a:schemeClr val="accent1"/>
              </a:solidFill>
              <a:round/>
            </a:ln>
            <a:effectLst/>
          </c:spPr>
          <c:marker>
            <c:symbol val="none"/>
          </c:marker>
          <c:cat>
            <c:strRef>
              <c:f>'Total Delinquency-Data'!$A$2:$A$22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'Total Delinquency-Data'!$B$2:$B$22</c:f>
              <c:numCache>
                <c:formatCode>##,##0.00%</c:formatCode>
                <c:ptCount val="21"/>
                <c:pt idx="0">
                  <c:v>1.7453334537449999E-2</c:v>
                </c:pt>
                <c:pt idx="1">
                  <c:v>1.5798186035923801E-2</c:v>
                </c:pt>
                <c:pt idx="2">
                  <c:v>1.65977077287006E-2</c:v>
                </c:pt>
                <c:pt idx="3">
                  <c:v>1.6587995810676898E-2</c:v>
                </c:pt>
                <c:pt idx="4">
                  <c:v>1.7875031061037501E-2</c:v>
                </c:pt>
                <c:pt idx="5">
                  <c:v>1.69881221679022E-2</c:v>
                </c:pt>
                <c:pt idx="6">
                  <c:v>1.7572264946735999E-2</c:v>
                </c:pt>
                <c:pt idx="7">
                  <c:v>1.60700748132514E-2</c:v>
                </c:pt>
                <c:pt idx="8">
                  <c:v>1.6215203219716499E-2</c:v>
                </c:pt>
                <c:pt idx="9">
                  <c:v>1.3629396256715E-2</c:v>
                </c:pt>
                <c:pt idx="10">
                  <c:v>1.4228003476754E-2</c:v>
                </c:pt>
                <c:pt idx="11">
                  <c:v>1.41404458775162E-2</c:v>
                </c:pt>
                <c:pt idx="12">
                  <c:v>1.3811055695144899E-2</c:v>
                </c:pt>
                <c:pt idx="13">
                  <c:v>1.30004513566128E-2</c:v>
                </c:pt>
                <c:pt idx="14">
                  <c:v>1.43899857593822E-2</c:v>
                </c:pt>
                <c:pt idx="15">
                  <c:v>1.3953820064617499E-2</c:v>
                </c:pt>
                <c:pt idx="16">
                  <c:v>1.48221612297511E-2</c:v>
                </c:pt>
                <c:pt idx="17">
                  <c:v>1.3614137455718701E-2</c:v>
                </c:pt>
                <c:pt idx="18">
                  <c:v>1.4561504778074E-2</c:v>
                </c:pt>
                <c:pt idx="19">
                  <c:v>1.5566157132593701E-2</c:v>
                </c:pt>
                <c:pt idx="20">
                  <c:v>1.7104579465891102E-2</c:v>
                </c:pt>
              </c:numCache>
            </c:numRef>
          </c:val>
          <c:smooth val="0"/>
          <c:extLst>
            <c:ext xmlns:c16="http://schemas.microsoft.com/office/drawing/2014/chart" uri="{C3380CC4-5D6E-409C-BE32-E72D297353CC}">
              <c16:uniqueId val="{00000000-7FDF-244A-AA61-B5BB5B99034D}"/>
            </c:ext>
          </c:extLst>
        </c:ser>
        <c:ser>
          <c:idx val="1"/>
          <c:order val="1"/>
          <c:tx>
            <c:v>All Credit Unions in U.S. (PG)</c:v>
          </c:tx>
          <c:spPr>
            <a:ln w="31750" cap="rnd">
              <a:solidFill>
                <a:schemeClr val="accent2"/>
              </a:solidFill>
              <a:round/>
            </a:ln>
            <a:effectLst/>
          </c:spPr>
          <c:marker>
            <c:symbol val="none"/>
          </c:marker>
          <c:cat>
            <c:strRef>
              <c:f>'Total Delinquency-Data'!$A$2:$A$22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'Total Delinquency-Data'!$C$2:$C$22</c:f>
              <c:numCache>
                <c:formatCode>##,##0.00%</c:formatCode>
                <c:ptCount val="21"/>
                <c:pt idx="0">
                  <c:v>1.2444952254979699E-2</c:v>
                </c:pt>
                <c:pt idx="1">
                  <c:v>1.08824258521657E-2</c:v>
                </c:pt>
                <c:pt idx="2">
                  <c:v>1.15283218019022E-2</c:v>
                </c:pt>
                <c:pt idx="3">
                  <c:v>1.16563757649238E-2</c:v>
                </c:pt>
                <c:pt idx="4">
                  <c:v>1.2447542765441799E-2</c:v>
                </c:pt>
                <c:pt idx="5">
                  <c:v>1.1669794079450201E-2</c:v>
                </c:pt>
                <c:pt idx="6">
                  <c:v>1.17502461280712E-2</c:v>
                </c:pt>
                <c:pt idx="7">
                  <c:v>1.0781499263452499E-2</c:v>
                </c:pt>
                <c:pt idx="8">
                  <c:v>1.0975940873226699E-2</c:v>
                </c:pt>
                <c:pt idx="9">
                  <c:v>8.9645354803760402E-3</c:v>
                </c:pt>
                <c:pt idx="10">
                  <c:v>9.1839915791140404E-3</c:v>
                </c:pt>
                <c:pt idx="11">
                  <c:v>9.1880070569764997E-3</c:v>
                </c:pt>
                <c:pt idx="12">
                  <c:v>9.1909211942376307E-3</c:v>
                </c:pt>
                <c:pt idx="13">
                  <c:v>8.4864407881867793E-3</c:v>
                </c:pt>
                <c:pt idx="14">
                  <c:v>9.4305942386393605E-3</c:v>
                </c:pt>
                <c:pt idx="15">
                  <c:v>9.4010548571342098E-3</c:v>
                </c:pt>
                <c:pt idx="16">
                  <c:v>1.01340749363854E-2</c:v>
                </c:pt>
                <c:pt idx="17">
                  <c:v>9.0961899626946507E-3</c:v>
                </c:pt>
                <c:pt idx="18">
                  <c:v>1.0009599135777101E-2</c:v>
                </c:pt>
                <c:pt idx="19">
                  <c:v>1.08609555214325E-2</c:v>
                </c:pt>
                <c:pt idx="20">
                  <c:v>1.2057714909039501E-2</c:v>
                </c:pt>
              </c:numCache>
            </c:numRef>
          </c:val>
          <c:smooth val="0"/>
          <c:extLst>
            <c:ext xmlns:c16="http://schemas.microsoft.com/office/drawing/2014/chart" uri="{C3380CC4-5D6E-409C-BE32-E72D297353CC}">
              <c16:uniqueId val="{00000001-7FDF-244A-AA61-B5BB5B99034D}"/>
            </c:ext>
          </c:extLst>
        </c:ser>
        <c:ser>
          <c:idx val="2"/>
          <c:order val="2"/>
          <c:tx>
            <c:v>Credit Unions Over $10B (PG)</c:v>
          </c:tx>
          <c:spPr>
            <a:ln w="31750" cap="rnd">
              <a:solidFill>
                <a:schemeClr val="accent3"/>
              </a:solidFill>
              <a:round/>
            </a:ln>
            <a:effectLst/>
          </c:spPr>
          <c:marker>
            <c:symbol val="none"/>
          </c:marker>
          <c:cat>
            <c:strRef>
              <c:f>'Total Delinquency-Data'!$A$2:$A$22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'Total Delinquency-Data'!$D$2:$D$22</c:f>
              <c:numCache>
                <c:formatCode>##,##0.00%</c:formatCode>
                <c:ptCount val="21"/>
                <c:pt idx="0">
                  <c:v>7.0662499426935197E-3</c:v>
                </c:pt>
                <c:pt idx="1">
                  <c:v>6.0415224488634999E-3</c:v>
                </c:pt>
                <c:pt idx="2">
                  <c:v>6.7238211449577399E-3</c:v>
                </c:pt>
                <c:pt idx="3">
                  <c:v>6.9422431491165098E-3</c:v>
                </c:pt>
                <c:pt idx="4">
                  <c:v>7.1860693181551704E-3</c:v>
                </c:pt>
                <c:pt idx="5">
                  <c:v>6.4634066220649296E-3</c:v>
                </c:pt>
                <c:pt idx="6">
                  <c:v>6.31420462644157E-3</c:v>
                </c:pt>
                <c:pt idx="7">
                  <c:v>5.7970150075939203E-3</c:v>
                </c:pt>
                <c:pt idx="8">
                  <c:v>6.4515014610756899E-3</c:v>
                </c:pt>
                <c:pt idx="9">
                  <c:v>5.11627973815374E-3</c:v>
                </c:pt>
                <c:pt idx="10">
                  <c:v>5.0397083627512504E-3</c:v>
                </c:pt>
                <c:pt idx="11">
                  <c:v>5.10550296905275E-3</c:v>
                </c:pt>
                <c:pt idx="12">
                  <c:v>5.4193317162136998E-3</c:v>
                </c:pt>
                <c:pt idx="13">
                  <c:v>4.6161203520454202E-3</c:v>
                </c:pt>
                <c:pt idx="14">
                  <c:v>5.2542199473368297E-3</c:v>
                </c:pt>
                <c:pt idx="15">
                  <c:v>5.6762912355475198E-3</c:v>
                </c:pt>
                <c:pt idx="16">
                  <c:v>6.5576459034675802E-3</c:v>
                </c:pt>
                <c:pt idx="17">
                  <c:v>5.7821586625441696E-3</c:v>
                </c:pt>
                <c:pt idx="18">
                  <c:v>6.8129152375547E-3</c:v>
                </c:pt>
                <c:pt idx="19">
                  <c:v>7.6999845545566601E-3</c:v>
                </c:pt>
                <c:pt idx="20">
                  <c:v>9.1384606134929103E-3</c:v>
                </c:pt>
              </c:numCache>
            </c:numRef>
          </c:val>
          <c:smooth val="0"/>
          <c:extLst>
            <c:ext xmlns:c16="http://schemas.microsoft.com/office/drawing/2014/chart" uri="{C3380CC4-5D6E-409C-BE32-E72D297353CC}">
              <c16:uniqueId val="{00000002-7FDF-244A-AA61-B5BB5B99034D}"/>
            </c:ext>
          </c:extLst>
        </c:ser>
        <c:dLbls>
          <c:showLegendKey val="0"/>
          <c:showVal val="0"/>
          <c:showCatName val="0"/>
          <c:showSerName val="0"/>
          <c:showPercent val="0"/>
          <c:showBubbleSize val="0"/>
        </c:dLbls>
        <c:smooth val="0"/>
        <c:axId val="89057183"/>
        <c:axId val="89057184"/>
      </c:lineChart>
      <c:catAx>
        <c:axId val="8905718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84"/>
        <c:crosses val="autoZero"/>
        <c:auto val="1"/>
        <c:lblAlgn val="ctr"/>
        <c:lblOffset val="100"/>
        <c:noMultiLvlLbl val="0"/>
      </c:catAx>
      <c:valAx>
        <c:axId val="89057184"/>
        <c:scaling>
          <c:orientation val="minMax"/>
          <c:max val="0.02"/>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a:t>Operating Expense to Average Assets</a:t>
            </a:r>
          </a:p>
        </c:rich>
      </c:tx>
      <c:overlay val="0"/>
      <c:spPr>
        <a:noFill/>
        <a:ln>
          <a:noFill/>
        </a:ln>
        <a:effectLst/>
      </c:spPr>
      <c:txPr>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USA CUs under $50 million (PG)</c:v>
          </c:tx>
          <c:spPr>
            <a:ln w="31750" cap="rnd">
              <a:solidFill>
                <a:schemeClr val="accent1"/>
              </a:solidFill>
              <a:round/>
            </a:ln>
            <a:effectLst/>
          </c:spPr>
          <c:marker>
            <c:symbol val="none"/>
          </c:marker>
          <c:cat>
            <c:strRef>
              <c:f>'Operating Expense to Aver-Data'!$A$2:$A$22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'Operating Expense to Aver-Data'!$B$2:$B$22</c:f>
              <c:numCache>
                <c:formatCode>##,##0.00%</c:formatCode>
                <c:ptCount val="21"/>
                <c:pt idx="0">
                  <c:v>3.6043857705562302E-2</c:v>
                </c:pt>
                <c:pt idx="1">
                  <c:v>3.6378072635266497E-2</c:v>
                </c:pt>
                <c:pt idx="2">
                  <c:v>3.6369476148222099E-2</c:v>
                </c:pt>
                <c:pt idx="3">
                  <c:v>3.6653284986743202E-2</c:v>
                </c:pt>
                <c:pt idx="4">
                  <c:v>3.7112141661221697E-2</c:v>
                </c:pt>
                <c:pt idx="5">
                  <c:v>3.6857183115926201E-2</c:v>
                </c:pt>
                <c:pt idx="6">
                  <c:v>3.4873267795268101E-2</c:v>
                </c:pt>
                <c:pt idx="7">
                  <c:v>3.4756831240455699E-2</c:v>
                </c:pt>
                <c:pt idx="8">
                  <c:v>3.4834928810145903E-2</c:v>
                </c:pt>
                <c:pt idx="9">
                  <c:v>3.1797262711597898E-2</c:v>
                </c:pt>
                <c:pt idx="10">
                  <c:v>3.15869266507929E-2</c:v>
                </c:pt>
                <c:pt idx="11">
                  <c:v>3.15815780391768E-2</c:v>
                </c:pt>
                <c:pt idx="12">
                  <c:v>3.2093484277728297E-2</c:v>
                </c:pt>
                <c:pt idx="13">
                  <c:v>3.1344889971051601E-2</c:v>
                </c:pt>
                <c:pt idx="14">
                  <c:v>3.1516502298437901E-2</c:v>
                </c:pt>
                <c:pt idx="15">
                  <c:v>3.1967227977456603E-2</c:v>
                </c:pt>
                <c:pt idx="16">
                  <c:v>3.2676359503072502E-2</c:v>
                </c:pt>
                <c:pt idx="17">
                  <c:v>3.4240067560273098E-2</c:v>
                </c:pt>
                <c:pt idx="18">
                  <c:v>3.4906767610831599E-2</c:v>
                </c:pt>
                <c:pt idx="19">
                  <c:v>3.5675954105421202E-2</c:v>
                </c:pt>
                <c:pt idx="20">
                  <c:v>3.6540057537947701E-2</c:v>
                </c:pt>
              </c:numCache>
            </c:numRef>
          </c:val>
          <c:smooth val="0"/>
          <c:extLst>
            <c:ext xmlns:c16="http://schemas.microsoft.com/office/drawing/2014/chart" uri="{C3380CC4-5D6E-409C-BE32-E72D297353CC}">
              <c16:uniqueId val="{00000000-BEBD-AD47-AAE1-534E344B2DBF}"/>
            </c:ext>
          </c:extLst>
        </c:ser>
        <c:ser>
          <c:idx val="1"/>
          <c:order val="1"/>
          <c:tx>
            <c:v>All Credit Unions in U.S. (PG)</c:v>
          </c:tx>
          <c:spPr>
            <a:ln w="31750" cap="rnd">
              <a:solidFill>
                <a:schemeClr val="accent2"/>
              </a:solidFill>
              <a:round/>
            </a:ln>
            <a:effectLst/>
          </c:spPr>
          <c:marker>
            <c:symbol val="none"/>
          </c:marker>
          <c:cat>
            <c:strRef>
              <c:f>'Operating Expense to Aver-Data'!$A$2:$A$22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'Operating Expense to Aver-Data'!$C$2:$C$22</c:f>
              <c:numCache>
                <c:formatCode>##,##0.00%</c:formatCode>
                <c:ptCount val="21"/>
                <c:pt idx="0">
                  <c:v>3.6298617449477801E-2</c:v>
                </c:pt>
                <c:pt idx="1">
                  <c:v>3.6374025495815601E-2</c:v>
                </c:pt>
                <c:pt idx="2">
                  <c:v>3.6554072414623801E-2</c:v>
                </c:pt>
                <c:pt idx="3">
                  <c:v>3.6865670463917401E-2</c:v>
                </c:pt>
                <c:pt idx="4">
                  <c:v>3.71950969333407E-2</c:v>
                </c:pt>
                <c:pt idx="5">
                  <c:v>3.6660113309073497E-2</c:v>
                </c:pt>
                <c:pt idx="6">
                  <c:v>3.4829608891354197E-2</c:v>
                </c:pt>
                <c:pt idx="7">
                  <c:v>3.4693729280174598E-2</c:v>
                </c:pt>
                <c:pt idx="8">
                  <c:v>3.4600557637561702E-2</c:v>
                </c:pt>
                <c:pt idx="9">
                  <c:v>3.1513811775223902E-2</c:v>
                </c:pt>
                <c:pt idx="10">
                  <c:v>3.1545336870621998E-2</c:v>
                </c:pt>
                <c:pt idx="11">
                  <c:v>3.1625092087456702E-2</c:v>
                </c:pt>
                <c:pt idx="12">
                  <c:v>3.1973188884752299E-2</c:v>
                </c:pt>
                <c:pt idx="13">
                  <c:v>3.10484142497491E-2</c:v>
                </c:pt>
                <c:pt idx="14">
                  <c:v>3.13397368242413E-2</c:v>
                </c:pt>
                <c:pt idx="15">
                  <c:v>3.1760949336388802E-2</c:v>
                </c:pt>
                <c:pt idx="16">
                  <c:v>3.2335310887027499E-2</c:v>
                </c:pt>
                <c:pt idx="17">
                  <c:v>3.3464673043268299E-2</c:v>
                </c:pt>
                <c:pt idx="18">
                  <c:v>3.3963979423398301E-2</c:v>
                </c:pt>
                <c:pt idx="19">
                  <c:v>3.4473716341092697E-2</c:v>
                </c:pt>
                <c:pt idx="20">
                  <c:v>3.5070633144141099E-2</c:v>
                </c:pt>
              </c:numCache>
            </c:numRef>
          </c:val>
          <c:smooth val="0"/>
          <c:extLst>
            <c:ext xmlns:c16="http://schemas.microsoft.com/office/drawing/2014/chart" uri="{C3380CC4-5D6E-409C-BE32-E72D297353CC}">
              <c16:uniqueId val="{00000001-BEBD-AD47-AAE1-534E344B2DBF}"/>
            </c:ext>
          </c:extLst>
        </c:ser>
        <c:ser>
          <c:idx val="2"/>
          <c:order val="2"/>
          <c:tx>
            <c:v>Credit Unions Over $10B (PG)</c:v>
          </c:tx>
          <c:spPr>
            <a:ln w="31750" cap="rnd">
              <a:solidFill>
                <a:schemeClr val="accent3"/>
              </a:solidFill>
              <a:round/>
            </a:ln>
            <a:effectLst/>
          </c:spPr>
          <c:marker>
            <c:symbol val="none"/>
          </c:marker>
          <c:cat>
            <c:strRef>
              <c:f>'Operating Expense to Aver-Data'!$A$2:$A$22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'Operating Expense to Aver-Data'!$D$2:$D$22</c:f>
              <c:numCache>
                <c:formatCode>##,##0.00%</c:formatCode>
                <c:ptCount val="21"/>
                <c:pt idx="0">
                  <c:v>2.6950139144969399E-2</c:v>
                </c:pt>
                <c:pt idx="1">
                  <c:v>2.60810971541694E-2</c:v>
                </c:pt>
                <c:pt idx="2">
                  <c:v>2.6526596970977201E-2</c:v>
                </c:pt>
                <c:pt idx="3">
                  <c:v>2.6944843429885498E-2</c:v>
                </c:pt>
                <c:pt idx="4">
                  <c:v>2.7334285160537999E-2</c:v>
                </c:pt>
                <c:pt idx="5">
                  <c:v>2.72706177576463E-2</c:v>
                </c:pt>
                <c:pt idx="6">
                  <c:v>2.68135431885816E-2</c:v>
                </c:pt>
                <c:pt idx="7">
                  <c:v>2.6757420941523301E-2</c:v>
                </c:pt>
                <c:pt idx="8">
                  <c:v>2.68735681061739E-2</c:v>
                </c:pt>
                <c:pt idx="9">
                  <c:v>2.4688929175468301E-2</c:v>
                </c:pt>
                <c:pt idx="10">
                  <c:v>2.5063928610439299E-2</c:v>
                </c:pt>
                <c:pt idx="11">
                  <c:v>2.4972746290338198E-2</c:v>
                </c:pt>
                <c:pt idx="12">
                  <c:v>2.5187281052374E-2</c:v>
                </c:pt>
                <c:pt idx="13">
                  <c:v>2.4496438975954299E-2</c:v>
                </c:pt>
                <c:pt idx="14">
                  <c:v>2.47192711692048E-2</c:v>
                </c:pt>
                <c:pt idx="15">
                  <c:v>2.52615831777027E-2</c:v>
                </c:pt>
                <c:pt idx="16">
                  <c:v>2.54841111225214E-2</c:v>
                </c:pt>
                <c:pt idx="17">
                  <c:v>2.5052574634968201E-2</c:v>
                </c:pt>
                <c:pt idx="18">
                  <c:v>2.5053455040501601E-2</c:v>
                </c:pt>
                <c:pt idx="19">
                  <c:v>2.5060393229547399E-2</c:v>
                </c:pt>
                <c:pt idx="20">
                  <c:v>2.5027086325920801E-2</c:v>
                </c:pt>
              </c:numCache>
            </c:numRef>
          </c:val>
          <c:smooth val="0"/>
          <c:extLst>
            <c:ext xmlns:c16="http://schemas.microsoft.com/office/drawing/2014/chart" uri="{C3380CC4-5D6E-409C-BE32-E72D297353CC}">
              <c16:uniqueId val="{00000002-BEBD-AD47-AAE1-534E344B2DBF}"/>
            </c:ext>
          </c:extLst>
        </c:ser>
        <c:dLbls>
          <c:showLegendKey val="0"/>
          <c:showVal val="0"/>
          <c:showCatName val="0"/>
          <c:showSerName val="0"/>
          <c:showPercent val="0"/>
          <c:showBubbleSize val="0"/>
        </c:dLbls>
        <c:smooth val="0"/>
        <c:axId val="89057187"/>
        <c:axId val="89057188"/>
      </c:lineChart>
      <c:catAx>
        <c:axId val="8905718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88"/>
        <c:crosses val="autoZero"/>
        <c:auto val="1"/>
        <c:lblAlgn val="ctr"/>
        <c:lblOffset val="100"/>
        <c:noMultiLvlLbl val="0"/>
      </c:catAx>
      <c:valAx>
        <c:axId val="89057188"/>
        <c:scaling>
          <c:orientation val="minMax"/>
          <c:max val="0.04"/>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8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a:t>Operating Expense to Total Income</a:t>
            </a:r>
          </a:p>
        </c:rich>
      </c:tx>
      <c:overlay val="0"/>
      <c:spPr>
        <a:noFill/>
        <a:ln>
          <a:noFill/>
        </a:ln>
        <a:effectLst/>
      </c:spPr>
      <c:txPr>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USA CUs under $50 million (PG)</c:v>
          </c:tx>
          <c:spPr>
            <a:ln w="31750" cap="rnd">
              <a:solidFill>
                <a:schemeClr val="accent1"/>
              </a:solidFill>
              <a:round/>
            </a:ln>
            <a:effectLst/>
          </c:spPr>
          <c:marker>
            <c:symbol val="none"/>
          </c:marker>
          <c:cat>
            <c:strRef>
              <c:f>'Operating Expense to Tota-Data'!$A$2:$A$22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'Operating Expense to Tota-Data'!$B$2:$B$22</c:f>
              <c:numCache>
                <c:formatCode>##,##0.00%</c:formatCode>
                <c:ptCount val="21"/>
                <c:pt idx="0">
                  <c:v>0.76165742957876303</c:v>
                </c:pt>
                <c:pt idx="1">
                  <c:v>0.76155394182902503</c:v>
                </c:pt>
                <c:pt idx="2">
                  <c:v>0.74699494578055503</c:v>
                </c:pt>
                <c:pt idx="3">
                  <c:v>0.74343104117016201</c:v>
                </c:pt>
                <c:pt idx="4">
                  <c:v>0.74973011904268505</c:v>
                </c:pt>
                <c:pt idx="5">
                  <c:v>0.77661509336231704</c:v>
                </c:pt>
                <c:pt idx="6">
                  <c:v>0.78919550007544903</c:v>
                </c:pt>
                <c:pt idx="7">
                  <c:v>0.78715052254264195</c:v>
                </c:pt>
                <c:pt idx="8">
                  <c:v>0.80023381814005501</c:v>
                </c:pt>
                <c:pt idx="9">
                  <c:v>0.83756366533218896</c:v>
                </c:pt>
                <c:pt idx="10">
                  <c:v>0.82741542152832903</c:v>
                </c:pt>
                <c:pt idx="11">
                  <c:v>0.80913124340688003</c:v>
                </c:pt>
                <c:pt idx="12">
                  <c:v>0.827517971896366</c:v>
                </c:pt>
                <c:pt idx="13">
                  <c:v>0.86024280105089501</c:v>
                </c:pt>
                <c:pt idx="14">
                  <c:v>0.85579338847585296</c:v>
                </c:pt>
                <c:pt idx="15">
                  <c:v>0.83368810496588996</c:v>
                </c:pt>
                <c:pt idx="16">
                  <c:v>0.82278403574684</c:v>
                </c:pt>
                <c:pt idx="17">
                  <c:v>0.75718842968807498</c:v>
                </c:pt>
                <c:pt idx="18">
                  <c:v>0.73470237114024095</c:v>
                </c:pt>
                <c:pt idx="19">
                  <c:v>0.72160767534981796</c:v>
                </c:pt>
                <c:pt idx="20">
                  <c:v>0.72377210670994196</c:v>
                </c:pt>
              </c:numCache>
            </c:numRef>
          </c:val>
          <c:smooth val="0"/>
          <c:extLst>
            <c:ext xmlns:c16="http://schemas.microsoft.com/office/drawing/2014/chart" uri="{C3380CC4-5D6E-409C-BE32-E72D297353CC}">
              <c16:uniqueId val="{00000000-DB11-0142-B4AB-318F52CB4D1F}"/>
            </c:ext>
          </c:extLst>
        </c:ser>
        <c:ser>
          <c:idx val="1"/>
          <c:order val="1"/>
          <c:tx>
            <c:v>All Credit Unions in U.S. (PG)</c:v>
          </c:tx>
          <c:spPr>
            <a:ln w="31750" cap="rnd">
              <a:solidFill>
                <a:schemeClr val="accent2"/>
              </a:solidFill>
              <a:round/>
            </a:ln>
            <a:effectLst/>
          </c:spPr>
          <c:marker>
            <c:symbol val="none"/>
          </c:marker>
          <c:cat>
            <c:strRef>
              <c:f>'Operating Expense to Tota-Data'!$A$2:$A$22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'Operating Expense to Tota-Data'!$C$2:$C$22</c:f>
              <c:numCache>
                <c:formatCode>##,##0.00%</c:formatCode>
                <c:ptCount val="21"/>
                <c:pt idx="0">
                  <c:v>0.603199619803925</c:v>
                </c:pt>
                <c:pt idx="1">
                  <c:v>0.59193594223915902</c:v>
                </c:pt>
                <c:pt idx="2">
                  <c:v>0.58981317034712399</c:v>
                </c:pt>
                <c:pt idx="3">
                  <c:v>0.58753901544339704</c:v>
                </c:pt>
                <c:pt idx="4">
                  <c:v>0.59046786012104702</c:v>
                </c:pt>
                <c:pt idx="5">
                  <c:v>0.62021575214691504</c:v>
                </c:pt>
                <c:pt idx="6">
                  <c:v>0.617347180883425</c:v>
                </c:pt>
                <c:pt idx="7">
                  <c:v>0.61444335312075704</c:v>
                </c:pt>
                <c:pt idx="8">
                  <c:v>0.61921477537198799</c:v>
                </c:pt>
                <c:pt idx="9">
                  <c:v>0.63683450143842801</c:v>
                </c:pt>
                <c:pt idx="10">
                  <c:v>0.64212123479188299</c:v>
                </c:pt>
                <c:pt idx="11">
                  <c:v>0.64455418606374504</c:v>
                </c:pt>
                <c:pt idx="12">
                  <c:v>0.65436242866001904</c:v>
                </c:pt>
                <c:pt idx="13">
                  <c:v>0.67435465635670599</c:v>
                </c:pt>
                <c:pt idx="14">
                  <c:v>0.669969832855555</c:v>
                </c:pt>
                <c:pt idx="15">
                  <c:v>0.65165696698410902</c:v>
                </c:pt>
                <c:pt idx="16">
                  <c:v>0.63372498687161705</c:v>
                </c:pt>
                <c:pt idx="17">
                  <c:v>0.568217467695187</c:v>
                </c:pt>
                <c:pt idx="18">
                  <c:v>0.55412146904845105</c:v>
                </c:pt>
                <c:pt idx="19">
                  <c:v>0.54255246266864199</c:v>
                </c:pt>
                <c:pt idx="20">
                  <c:v>0.53564183508159002</c:v>
                </c:pt>
              </c:numCache>
            </c:numRef>
          </c:val>
          <c:smooth val="0"/>
          <c:extLst>
            <c:ext xmlns:c16="http://schemas.microsoft.com/office/drawing/2014/chart" uri="{C3380CC4-5D6E-409C-BE32-E72D297353CC}">
              <c16:uniqueId val="{00000001-DB11-0142-B4AB-318F52CB4D1F}"/>
            </c:ext>
          </c:extLst>
        </c:ser>
        <c:ser>
          <c:idx val="2"/>
          <c:order val="2"/>
          <c:tx>
            <c:v>Credit Unions Over $10B (PG)</c:v>
          </c:tx>
          <c:spPr>
            <a:ln w="31750" cap="rnd">
              <a:solidFill>
                <a:schemeClr val="accent3"/>
              </a:solidFill>
              <a:round/>
            </a:ln>
            <a:effectLst/>
          </c:spPr>
          <c:marker>
            <c:symbol val="none"/>
          </c:marker>
          <c:cat>
            <c:strRef>
              <c:f>'Operating Expense to Tota-Data'!$A$2:$A$22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'Operating Expense to Tota-Data'!$D$2:$D$22</c:f>
              <c:numCache>
                <c:formatCode>##,##0.00%</c:formatCode>
                <c:ptCount val="21"/>
                <c:pt idx="0">
                  <c:v>0.48192300798943599</c:v>
                </c:pt>
                <c:pt idx="1">
                  <c:v>0.46947943277950799</c:v>
                </c:pt>
                <c:pt idx="2">
                  <c:v>0.46736298577431001</c:v>
                </c:pt>
                <c:pt idx="3">
                  <c:v>0.47110402781793798</c:v>
                </c:pt>
                <c:pt idx="4">
                  <c:v>0.47478209196341897</c:v>
                </c:pt>
                <c:pt idx="5">
                  <c:v>0.51082346727752304</c:v>
                </c:pt>
                <c:pt idx="6">
                  <c:v>0.51471367400960899</c:v>
                </c:pt>
                <c:pt idx="7">
                  <c:v>0.51363960745376103</c:v>
                </c:pt>
                <c:pt idx="8">
                  <c:v>0.52170609570538695</c:v>
                </c:pt>
                <c:pt idx="9">
                  <c:v>0.52699062307413602</c:v>
                </c:pt>
                <c:pt idx="10">
                  <c:v>0.54100846187824903</c:v>
                </c:pt>
                <c:pt idx="11">
                  <c:v>0.549287120983039</c:v>
                </c:pt>
                <c:pt idx="12">
                  <c:v>0.56267061374719096</c:v>
                </c:pt>
                <c:pt idx="13">
                  <c:v>0.59070850660892205</c:v>
                </c:pt>
                <c:pt idx="14">
                  <c:v>0.591508351006515</c:v>
                </c:pt>
                <c:pt idx="15">
                  <c:v>0.57474351264693402</c:v>
                </c:pt>
                <c:pt idx="16">
                  <c:v>0.55351104720390198</c:v>
                </c:pt>
                <c:pt idx="17">
                  <c:v>0.47395669891813103</c:v>
                </c:pt>
                <c:pt idx="18">
                  <c:v>0.46405934387251502</c:v>
                </c:pt>
                <c:pt idx="19">
                  <c:v>0.45554153416975501</c:v>
                </c:pt>
                <c:pt idx="20">
                  <c:v>0.44962978815011001</c:v>
                </c:pt>
              </c:numCache>
            </c:numRef>
          </c:val>
          <c:smooth val="0"/>
          <c:extLst>
            <c:ext xmlns:c16="http://schemas.microsoft.com/office/drawing/2014/chart" uri="{C3380CC4-5D6E-409C-BE32-E72D297353CC}">
              <c16:uniqueId val="{00000002-DB11-0142-B4AB-318F52CB4D1F}"/>
            </c:ext>
          </c:extLst>
        </c:ser>
        <c:dLbls>
          <c:showLegendKey val="0"/>
          <c:showVal val="0"/>
          <c:showCatName val="0"/>
          <c:showSerName val="0"/>
          <c:showPercent val="0"/>
          <c:showBubbleSize val="0"/>
        </c:dLbls>
        <c:smooth val="0"/>
        <c:axId val="89057189"/>
        <c:axId val="89057190"/>
      </c:lineChart>
      <c:catAx>
        <c:axId val="8905718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90"/>
        <c:crosses val="autoZero"/>
        <c:auto val="1"/>
        <c:lblAlgn val="ctr"/>
        <c:lblOffset val="100"/>
        <c:noMultiLvlLbl val="0"/>
      </c:catAx>
      <c:valAx>
        <c:axId val="89057190"/>
        <c:scaling>
          <c:orientation val="minMax"/>
          <c:max val="0.9"/>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8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a:t>Net Interest Margin</a:t>
            </a:r>
          </a:p>
        </c:rich>
      </c:tx>
      <c:overlay val="0"/>
      <c:spPr>
        <a:noFill/>
        <a:ln>
          <a:noFill/>
        </a:ln>
        <a:effectLst/>
      </c:spPr>
      <c:txPr>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USA CUs under $50 million (PG)</c:v>
          </c:tx>
          <c:spPr>
            <a:ln w="31750" cap="rnd">
              <a:solidFill>
                <a:schemeClr val="accent1"/>
              </a:solidFill>
              <a:round/>
            </a:ln>
            <a:effectLst/>
          </c:spPr>
          <c:marker>
            <c:symbol val="none"/>
          </c:marker>
          <c:cat>
            <c:strRef>
              <c:f>'Net Interest Margin-Data'!$A$2:$A$22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'Net Interest Margin-Data'!$B$2:$B$22</c:f>
              <c:numCache>
                <c:formatCode>##,##0.00%</c:formatCode>
                <c:ptCount val="21"/>
                <c:pt idx="0">
                  <c:v>3.4165454388158101E-2</c:v>
                </c:pt>
                <c:pt idx="1">
                  <c:v>3.5106629368989402E-2</c:v>
                </c:pt>
                <c:pt idx="2">
                  <c:v>3.5541369966702603E-2</c:v>
                </c:pt>
                <c:pt idx="3">
                  <c:v>3.5975241973213501E-2</c:v>
                </c:pt>
                <c:pt idx="4">
                  <c:v>3.5672622633499698E-2</c:v>
                </c:pt>
                <c:pt idx="5">
                  <c:v>3.4783346165293001E-2</c:v>
                </c:pt>
                <c:pt idx="6">
                  <c:v>3.2708610092745102E-2</c:v>
                </c:pt>
                <c:pt idx="7">
                  <c:v>3.1987228633181403E-2</c:v>
                </c:pt>
                <c:pt idx="8">
                  <c:v>3.13245725775394E-2</c:v>
                </c:pt>
                <c:pt idx="9">
                  <c:v>2.7094576745847702E-2</c:v>
                </c:pt>
                <c:pt idx="10">
                  <c:v>2.6264247991692E-2</c:v>
                </c:pt>
                <c:pt idx="11">
                  <c:v>2.63598103082733E-2</c:v>
                </c:pt>
                <c:pt idx="12">
                  <c:v>2.6149633086396101E-2</c:v>
                </c:pt>
                <c:pt idx="13">
                  <c:v>2.49069795868016E-2</c:v>
                </c:pt>
                <c:pt idx="14">
                  <c:v>2.5316792124129399E-2</c:v>
                </c:pt>
                <c:pt idx="15">
                  <c:v>2.65030451254189E-2</c:v>
                </c:pt>
                <c:pt idx="16">
                  <c:v>2.7611606675982898E-2</c:v>
                </c:pt>
                <c:pt idx="17">
                  <c:v>3.2574137672381598E-2</c:v>
                </c:pt>
                <c:pt idx="18">
                  <c:v>3.3537804085179597E-2</c:v>
                </c:pt>
                <c:pt idx="19">
                  <c:v>3.4200526150805197E-2</c:v>
                </c:pt>
                <c:pt idx="20">
                  <c:v>3.4643176414153203E-2</c:v>
                </c:pt>
              </c:numCache>
            </c:numRef>
          </c:val>
          <c:smooth val="0"/>
          <c:extLst>
            <c:ext xmlns:c16="http://schemas.microsoft.com/office/drawing/2014/chart" uri="{C3380CC4-5D6E-409C-BE32-E72D297353CC}">
              <c16:uniqueId val="{00000000-DE5E-0F4D-9A1E-0CEE12A8B9F0}"/>
            </c:ext>
          </c:extLst>
        </c:ser>
        <c:ser>
          <c:idx val="1"/>
          <c:order val="1"/>
          <c:tx>
            <c:v>All Credit Unions in U.S. (PG)</c:v>
          </c:tx>
          <c:spPr>
            <a:ln w="31750" cap="rnd">
              <a:solidFill>
                <a:schemeClr val="accent2"/>
              </a:solidFill>
              <a:round/>
            </a:ln>
            <a:effectLst/>
          </c:spPr>
          <c:marker>
            <c:symbol val="none"/>
          </c:marker>
          <c:cat>
            <c:strRef>
              <c:f>'Net Interest Margin-Data'!$A$2:$A$22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'Net Interest Margin-Data'!$C$2:$C$22</c:f>
              <c:numCache>
                <c:formatCode>##,##0.00%</c:formatCode>
                <c:ptCount val="21"/>
                <c:pt idx="0">
                  <c:v>3.3424336171784898E-2</c:v>
                </c:pt>
                <c:pt idx="1">
                  <c:v>3.40441084350218E-2</c:v>
                </c:pt>
                <c:pt idx="2">
                  <c:v>3.4439817960307303E-2</c:v>
                </c:pt>
                <c:pt idx="3">
                  <c:v>3.4780898926148301E-2</c:v>
                </c:pt>
                <c:pt idx="4">
                  <c:v>3.4522236614038401E-2</c:v>
                </c:pt>
                <c:pt idx="5">
                  <c:v>3.3025136431874901E-2</c:v>
                </c:pt>
                <c:pt idx="6">
                  <c:v>3.13333653012818E-2</c:v>
                </c:pt>
                <c:pt idx="7">
                  <c:v>3.0856684382053901E-2</c:v>
                </c:pt>
                <c:pt idx="8">
                  <c:v>3.0285642217009402E-2</c:v>
                </c:pt>
                <c:pt idx="9">
                  <c:v>2.6456153429761799E-2</c:v>
                </c:pt>
                <c:pt idx="10">
                  <c:v>2.6089238153743002E-2</c:v>
                </c:pt>
                <c:pt idx="11">
                  <c:v>2.6231500659686099E-2</c:v>
                </c:pt>
                <c:pt idx="12">
                  <c:v>2.6123804265732901E-2</c:v>
                </c:pt>
                <c:pt idx="13">
                  <c:v>2.5058363718364202E-2</c:v>
                </c:pt>
                <c:pt idx="14">
                  <c:v>2.5727685254865799E-2</c:v>
                </c:pt>
                <c:pt idx="15">
                  <c:v>2.6905639663892499E-2</c:v>
                </c:pt>
                <c:pt idx="16">
                  <c:v>2.7938265291681499E-2</c:v>
                </c:pt>
                <c:pt idx="17">
                  <c:v>3.1599038366514801E-2</c:v>
                </c:pt>
                <c:pt idx="18">
                  <c:v>3.2270721940849498E-2</c:v>
                </c:pt>
                <c:pt idx="19">
                  <c:v>3.2738549321758598E-2</c:v>
                </c:pt>
                <c:pt idx="20">
                  <c:v>3.2981060798306101E-2</c:v>
                </c:pt>
              </c:numCache>
            </c:numRef>
          </c:val>
          <c:smooth val="0"/>
          <c:extLst>
            <c:ext xmlns:c16="http://schemas.microsoft.com/office/drawing/2014/chart" uri="{C3380CC4-5D6E-409C-BE32-E72D297353CC}">
              <c16:uniqueId val="{00000001-DE5E-0F4D-9A1E-0CEE12A8B9F0}"/>
            </c:ext>
          </c:extLst>
        </c:ser>
        <c:ser>
          <c:idx val="2"/>
          <c:order val="2"/>
          <c:tx>
            <c:v>Credit Unions Over $10B (PG)</c:v>
          </c:tx>
          <c:spPr>
            <a:ln w="31750" cap="rnd">
              <a:solidFill>
                <a:schemeClr val="accent3"/>
              </a:solidFill>
              <a:round/>
            </a:ln>
            <a:effectLst/>
          </c:spPr>
          <c:marker>
            <c:symbol val="none"/>
          </c:marker>
          <c:cat>
            <c:strRef>
              <c:f>'Net Interest Margin-Data'!$A$2:$A$22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'Net Interest Margin-Data'!$D$2:$D$22</c:f>
              <c:numCache>
                <c:formatCode>##,##0.00%</c:formatCode>
                <c:ptCount val="21"/>
                <c:pt idx="0">
                  <c:v>2.89264289443792E-2</c:v>
                </c:pt>
                <c:pt idx="1">
                  <c:v>2.9226723487998301E-2</c:v>
                </c:pt>
                <c:pt idx="2">
                  <c:v>2.9190455335132801E-2</c:v>
                </c:pt>
                <c:pt idx="3">
                  <c:v>2.9289271462215799E-2</c:v>
                </c:pt>
                <c:pt idx="4">
                  <c:v>2.9257335068741602E-2</c:v>
                </c:pt>
                <c:pt idx="5">
                  <c:v>2.7512739109799799E-2</c:v>
                </c:pt>
                <c:pt idx="6">
                  <c:v>2.74071650812222E-2</c:v>
                </c:pt>
                <c:pt idx="7">
                  <c:v>2.7424606439560999E-2</c:v>
                </c:pt>
                <c:pt idx="8">
                  <c:v>2.7354772189346701E-2</c:v>
                </c:pt>
                <c:pt idx="9">
                  <c:v>2.5461326411899399E-2</c:v>
                </c:pt>
                <c:pt idx="10">
                  <c:v>2.53718248802648E-2</c:v>
                </c:pt>
                <c:pt idx="11">
                  <c:v>2.5460483540280899E-2</c:v>
                </c:pt>
                <c:pt idx="12">
                  <c:v>2.5488329754974001E-2</c:v>
                </c:pt>
                <c:pt idx="13">
                  <c:v>2.5608907248405199E-2</c:v>
                </c:pt>
                <c:pt idx="14">
                  <c:v>2.62546332354823E-2</c:v>
                </c:pt>
                <c:pt idx="15">
                  <c:v>2.7384180076199999E-2</c:v>
                </c:pt>
                <c:pt idx="16">
                  <c:v>2.7951719447876701E-2</c:v>
                </c:pt>
                <c:pt idx="17">
                  <c:v>2.80677406648474E-2</c:v>
                </c:pt>
                <c:pt idx="18">
                  <c:v>2.7820601526682601E-2</c:v>
                </c:pt>
                <c:pt idx="19">
                  <c:v>2.7851931388661901E-2</c:v>
                </c:pt>
                <c:pt idx="20">
                  <c:v>2.7799450594973001E-2</c:v>
                </c:pt>
              </c:numCache>
            </c:numRef>
          </c:val>
          <c:smooth val="0"/>
          <c:extLst>
            <c:ext xmlns:c16="http://schemas.microsoft.com/office/drawing/2014/chart" uri="{C3380CC4-5D6E-409C-BE32-E72D297353CC}">
              <c16:uniqueId val="{00000002-DE5E-0F4D-9A1E-0CEE12A8B9F0}"/>
            </c:ext>
          </c:extLst>
        </c:ser>
        <c:dLbls>
          <c:showLegendKey val="0"/>
          <c:showVal val="0"/>
          <c:showCatName val="0"/>
          <c:showSerName val="0"/>
          <c:showPercent val="0"/>
          <c:showBubbleSize val="0"/>
        </c:dLbls>
        <c:smooth val="0"/>
        <c:axId val="89057191"/>
        <c:axId val="89057192"/>
      </c:lineChart>
      <c:catAx>
        <c:axId val="8905719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92"/>
        <c:crosses val="autoZero"/>
        <c:auto val="1"/>
        <c:lblAlgn val="ctr"/>
        <c:lblOffset val="100"/>
        <c:noMultiLvlLbl val="0"/>
      </c:catAx>
      <c:valAx>
        <c:axId val="89057192"/>
        <c:scaling>
          <c:orientation val="minMax"/>
          <c:max val="3.7499999999999999E-2"/>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9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a:t>Average Cost of Funds</a:t>
            </a:r>
          </a:p>
        </c:rich>
      </c:tx>
      <c:overlay val="0"/>
      <c:spPr>
        <a:noFill/>
        <a:ln>
          <a:noFill/>
        </a:ln>
        <a:effectLst/>
      </c:spPr>
      <c:txPr>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USA CUs under $50 million (PG)</c:v>
          </c:tx>
          <c:spPr>
            <a:ln w="31750" cap="rnd">
              <a:solidFill>
                <a:schemeClr val="accent1"/>
              </a:solidFill>
              <a:round/>
            </a:ln>
            <a:effectLst/>
          </c:spPr>
          <c:marker>
            <c:symbol val="none"/>
          </c:marker>
          <c:cat>
            <c:strRef>
              <c:f>'Average Cost of Funds-Data'!$A$2:$A$22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'Average Cost of Funds-Data'!$B$2:$B$22</c:f>
              <c:numCache>
                <c:formatCode>##,##0.00%</c:formatCode>
                <c:ptCount val="21"/>
                <c:pt idx="0">
                  <c:v>4.2087764512389603E-3</c:v>
                </c:pt>
                <c:pt idx="1">
                  <c:v>4.7389309474645102E-3</c:v>
                </c:pt>
                <c:pt idx="2">
                  <c:v>4.9363927255040296E-3</c:v>
                </c:pt>
                <c:pt idx="3">
                  <c:v>5.1125055079729803E-3</c:v>
                </c:pt>
                <c:pt idx="4">
                  <c:v>5.3404696578435397E-3</c:v>
                </c:pt>
                <c:pt idx="5">
                  <c:v>5.3003144726847104E-3</c:v>
                </c:pt>
                <c:pt idx="6">
                  <c:v>5.1187880996682303E-3</c:v>
                </c:pt>
                <c:pt idx="7">
                  <c:v>4.9236919169645997E-3</c:v>
                </c:pt>
                <c:pt idx="8">
                  <c:v>4.7269154083780301E-3</c:v>
                </c:pt>
                <c:pt idx="9">
                  <c:v>3.2416393842065998E-3</c:v>
                </c:pt>
                <c:pt idx="10">
                  <c:v>3.2311896774878299E-3</c:v>
                </c:pt>
                <c:pt idx="11">
                  <c:v>3.0367704927931798E-3</c:v>
                </c:pt>
                <c:pt idx="12">
                  <c:v>3.00537757716171E-3</c:v>
                </c:pt>
                <c:pt idx="13">
                  <c:v>2.4013499881828898E-3</c:v>
                </c:pt>
                <c:pt idx="14">
                  <c:v>2.4242871238029399E-3</c:v>
                </c:pt>
                <c:pt idx="15">
                  <c:v>2.5159955513858702E-3</c:v>
                </c:pt>
                <c:pt idx="16">
                  <c:v>2.8398290074181601E-3</c:v>
                </c:pt>
                <c:pt idx="17">
                  <c:v>4.5503248984483102E-3</c:v>
                </c:pt>
                <c:pt idx="18">
                  <c:v>5.2253977878165799E-3</c:v>
                </c:pt>
                <c:pt idx="19">
                  <c:v>5.9393279389119702E-3</c:v>
                </c:pt>
                <c:pt idx="20">
                  <c:v>6.7754223253208602E-3</c:v>
                </c:pt>
              </c:numCache>
            </c:numRef>
          </c:val>
          <c:smooth val="0"/>
          <c:extLst>
            <c:ext xmlns:c16="http://schemas.microsoft.com/office/drawing/2014/chart" uri="{C3380CC4-5D6E-409C-BE32-E72D297353CC}">
              <c16:uniqueId val="{00000000-13EB-CF48-95A4-122DED758BD1}"/>
            </c:ext>
          </c:extLst>
        </c:ser>
        <c:ser>
          <c:idx val="1"/>
          <c:order val="1"/>
          <c:tx>
            <c:v>All Credit Unions in U.S. (PG)</c:v>
          </c:tx>
          <c:spPr>
            <a:ln w="31750" cap="rnd">
              <a:solidFill>
                <a:schemeClr val="accent2"/>
              </a:solidFill>
              <a:round/>
            </a:ln>
            <a:effectLst/>
          </c:spPr>
          <c:marker>
            <c:symbol val="none"/>
          </c:marker>
          <c:cat>
            <c:strRef>
              <c:f>'Average Cost of Funds-Data'!$A$2:$A$22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'Average Cost of Funds-Data'!$C$2:$C$22</c:f>
              <c:numCache>
                <c:formatCode>##,##0.00%</c:formatCode>
                <c:ptCount val="21"/>
                <c:pt idx="0">
                  <c:v>7.8829269018899795E-3</c:v>
                </c:pt>
                <c:pt idx="1">
                  <c:v>9.38877135788483E-3</c:v>
                </c:pt>
                <c:pt idx="2">
                  <c:v>9.7636603414617308E-3</c:v>
                </c:pt>
                <c:pt idx="3">
                  <c:v>1.00214952321985E-2</c:v>
                </c:pt>
                <c:pt idx="4">
                  <c:v>1.0243300679614001E-2</c:v>
                </c:pt>
                <c:pt idx="5">
                  <c:v>9.8086242782421396E-3</c:v>
                </c:pt>
                <c:pt idx="6">
                  <c:v>8.9883979507678693E-3</c:v>
                </c:pt>
                <c:pt idx="7">
                  <c:v>8.4496797718733307E-3</c:v>
                </c:pt>
                <c:pt idx="8">
                  <c:v>8.0351821481950206E-3</c:v>
                </c:pt>
                <c:pt idx="9">
                  <c:v>5.3745325955871304E-3</c:v>
                </c:pt>
                <c:pt idx="10">
                  <c:v>5.1630048523576997E-3</c:v>
                </c:pt>
                <c:pt idx="11">
                  <c:v>4.95904263248688E-3</c:v>
                </c:pt>
                <c:pt idx="12">
                  <c:v>4.8529719852361498E-3</c:v>
                </c:pt>
                <c:pt idx="13">
                  <c:v>3.9008247454282302E-3</c:v>
                </c:pt>
                <c:pt idx="14">
                  <c:v>4.06678405037675E-3</c:v>
                </c:pt>
                <c:pt idx="15">
                  <c:v>4.6546281969288899E-3</c:v>
                </c:pt>
                <c:pt idx="16">
                  <c:v>5.7671165375255103E-3</c:v>
                </c:pt>
                <c:pt idx="17">
                  <c:v>1.16949159758814E-2</c:v>
                </c:pt>
                <c:pt idx="18">
                  <c:v>1.3259196563223099E-2</c:v>
                </c:pt>
                <c:pt idx="19">
                  <c:v>1.45729369810277E-2</c:v>
                </c:pt>
                <c:pt idx="20">
                  <c:v>1.5842469885386599E-2</c:v>
                </c:pt>
              </c:numCache>
            </c:numRef>
          </c:val>
          <c:smooth val="0"/>
          <c:extLst>
            <c:ext xmlns:c16="http://schemas.microsoft.com/office/drawing/2014/chart" uri="{C3380CC4-5D6E-409C-BE32-E72D297353CC}">
              <c16:uniqueId val="{00000001-13EB-CF48-95A4-122DED758BD1}"/>
            </c:ext>
          </c:extLst>
        </c:ser>
        <c:ser>
          <c:idx val="2"/>
          <c:order val="2"/>
          <c:tx>
            <c:v>Credit Unions Over $10B (PG)</c:v>
          </c:tx>
          <c:spPr>
            <a:ln w="31750" cap="rnd">
              <a:solidFill>
                <a:schemeClr val="accent3"/>
              </a:solidFill>
              <a:round/>
            </a:ln>
            <a:effectLst/>
          </c:spPr>
          <c:marker>
            <c:symbol val="none"/>
          </c:marker>
          <c:cat>
            <c:strRef>
              <c:f>'Average Cost of Funds-Data'!$A$2:$A$22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'Average Cost of Funds-Data'!$D$2:$D$22</c:f>
              <c:numCache>
                <c:formatCode>##,##0.00%</c:formatCode>
                <c:ptCount val="21"/>
                <c:pt idx="0">
                  <c:v>1.0687105798566699E-2</c:v>
                </c:pt>
                <c:pt idx="1">
                  <c:v>1.27137631078761E-2</c:v>
                </c:pt>
                <c:pt idx="2">
                  <c:v>1.3145826754744201E-2</c:v>
                </c:pt>
                <c:pt idx="3">
                  <c:v>1.33807054086258E-2</c:v>
                </c:pt>
                <c:pt idx="4">
                  <c:v>1.3450047635359799E-2</c:v>
                </c:pt>
                <c:pt idx="5">
                  <c:v>1.23061798015146E-2</c:v>
                </c:pt>
                <c:pt idx="6">
                  <c:v>1.1352439420420799E-2</c:v>
                </c:pt>
                <c:pt idx="7">
                  <c:v>1.0613006570142001E-2</c:v>
                </c:pt>
                <c:pt idx="8">
                  <c:v>1.01250707318343E-2</c:v>
                </c:pt>
                <c:pt idx="9">
                  <c:v>6.6208653890690904E-3</c:v>
                </c:pt>
                <c:pt idx="10">
                  <c:v>6.3417989439232599E-3</c:v>
                </c:pt>
                <c:pt idx="11">
                  <c:v>6.0646991900761499E-3</c:v>
                </c:pt>
                <c:pt idx="12">
                  <c:v>5.8208770483278299E-3</c:v>
                </c:pt>
                <c:pt idx="13">
                  <c:v>4.7814985550066096E-3</c:v>
                </c:pt>
                <c:pt idx="14">
                  <c:v>5.0116896894362101E-3</c:v>
                </c:pt>
                <c:pt idx="15">
                  <c:v>5.8089772455022504E-3</c:v>
                </c:pt>
                <c:pt idx="16">
                  <c:v>7.0643872554685396E-3</c:v>
                </c:pt>
                <c:pt idx="17">
                  <c:v>1.42503705098459E-2</c:v>
                </c:pt>
                <c:pt idx="18">
                  <c:v>1.6049453424853099E-2</c:v>
                </c:pt>
                <c:pt idx="19">
                  <c:v>1.73261309376668E-2</c:v>
                </c:pt>
                <c:pt idx="20">
                  <c:v>1.8502796670812199E-2</c:v>
                </c:pt>
              </c:numCache>
            </c:numRef>
          </c:val>
          <c:smooth val="0"/>
          <c:extLst>
            <c:ext xmlns:c16="http://schemas.microsoft.com/office/drawing/2014/chart" uri="{C3380CC4-5D6E-409C-BE32-E72D297353CC}">
              <c16:uniqueId val="{00000002-13EB-CF48-95A4-122DED758BD1}"/>
            </c:ext>
          </c:extLst>
        </c:ser>
        <c:dLbls>
          <c:showLegendKey val="0"/>
          <c:showVal val="0"/>
          <c:showCatName val="0"/>
          <c:showSerName val="0"/>
          <c:showPercent val="0"/>
          <c:showBubbleSize val="0"/>
        </c:dLbls>
        <c:smooth val="0"/>
        <c:axId val="89057193"/>
        <c:axId val="89057194"/>
      </c:lineChart>
      <c:catAx>
        <c:axId val="8905719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94"/>
        <c:crosses val="autoZero"/>
        <c:auto val="1"/>
        <c:lblAlgn val="ctr"/>
        <c:lblOffset val="100"/>
        <c:noMultiLvlLbl val="0"/>
      </c:catAx>
      <c:valAx>
        <c:axId val="89057194"/>
        <c:scaling>
          <c:orientation val="minMax"/>
          <c:max val="0.02"/>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9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a:t>Share Composition - USA CUs under $50 million (PG)</a:t>
            </a:r>
          </a:p>
        </c:rich>
      </c:tx>
      <c:overlay val="0"/>
      <c:spPr>
        <a:noFill/>
        <a:ln>
          <a:noFill/>
        </a:ln>
        <a:effectLst/>
      </c:spPr>
    </c:title>
    <c:autoTitleDeleted val="0"/>
    <c:plotArea>
      <c:layout/>
      <c:pieChart>
        <c:varyColors val="1"/>
        <c:ser>
          <c:idx val="0"/>
          <c:order val="0"/>
          <c:tx>
            <c:v>Series 0</c:v>
          </c:tx>
          <c:spPr>
            <a:ln w="31750" cap="rnd">
              <a:noFill/>
              <a:round/>
            </a:ln>
            <a:effectLst/>
          </c:spPr>
          <c:dLbls>
            <c:spPr>
              <a:noFill/>
              <a:ln>
                <a:noFill/>
              </a:ln>
              <a:effectLst/>
            </c:spPr>
            <c:txPr>
              <a:bodyPr wrap="square" lIns="38100" tIns="19050" rIns="38100" bIns="19050" anchor="ctr">
                <a:spAutoFit/>
              </a:bodyPr>
              <a:lstStyle/>
              <a:p>
                <a:pPr>
                  <a:defRPr sz="2400"/>
                </a:pPr>
                <a:endParaRPr lang="en-US"/>
              </a:p>
            </c:txPr>
            <c:dLblPos val="bestFit"/>
            <c:showLegendKey val="0"/>
            <c:showVal val="0"/>
            <c:showCatName val="0"/>
            <c:showSerName val="0"/>
            <c:showPercent val="1"/>
            <c:showBubbleSize val="0"/>
            <c:showLeaderLines val="1"/>
            <c:extLst>
              <c:ext xmlns:c15="http://schemas.microsoft.com/office/drawing/2012/chart" uri="{CE6537A1-D6FC-4f65-9D91-7224C49458BB}"/>
            </c:extLst>
          </c:dLbls>
          <c:cat>
            <c:strRef>
              <c:f>'Share Composition-Data'!$A$1:$A$6</c:f>
              <c:strCache>
                <c:ptCount val="6"/>
                <c:pt idx="0">
                  <c:v>$ Share Drafts</c:v>
                </c:pt>
                <c:pt idx="1">
                  <c:v>$ Regular Shares</c:v>
                </c:pt>
                <c:pt idx="2">
                  <c:v>$ Money Market Shares</c:v>
                </c:pt>
                <c:pt idx="3">
                  <c:v>$ Share Certificates</c:v>
                </c:pt>
                <c:pt idx="4">
                  <c:v>$ IRA/KEOGH Accounts</c:v>
                </c:pt>
                <c:pt idx="5">
                  <c:v>$ All Other Shares</c:v>
                </c:pt>
              </c:strCache>
            </c:strRef>
          </c:cat>
          <c:val>
            <c:numRef>
              <c:f>'Share Composition-Data'!$B$1:$B$6</c:f>
              <c:numCache>
                <c:formatCode>\$##,##0</c:formatCode>
                <c:ptCount val="6"/>
                <c:pt idx="0">
                  <c:v>5139896513</c:v>
                </c:pt>
                <c:pt idx="1">
                  <c:v>19394286084</c:v>
                </c:pt>
                <c:pt idx="2">
                  <c:v>1776796631</c:v>
                </c:pt>
                <c:pt idx="3">
                  <c:v>4456537766</c:v>
                </c:pt>
                <c:pt idx="4">
                  <c:v>1038781604</c:v>
                </c:pt>
                <c:pt idx="5">
                  <c:v>386855133</c:v>
                </c:pt>
              </c:numCache>
            </c:numRef>
          </c:val>
          <c:extLst>
            <c:ext xmlns:c16="http://schemas.microsoft.com/office/drawing/2014/chart" uri="{C3380CC4-5D6E-409C-BE32-E72D297353CC}">
              <c16:uniqueId val="{00000000-C941-AF4C-9B98-ED2716FFE368}"/>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000" b="0" i="0" u="none" strike="noStrike" kern="1200" spc="0" baseline="0">
                <a:solidFill>
                  <a:schemeClr val="tx1">
                    <a:lumMod val="65000"/>
                    <a:lumOff val="35000"/>
                  </a:schemeClr>
                </a:solidFill>
                <a:latin typeface="+mn-lt"/>
                <a:ea typeface="+mn-ea"/>
                <a:cs typeface="+mn-cs"/>
              </a:defRPr>
            </a:pPr>
            <a:r>
              <a:rPr lang="en-US" sz="6000"/>
              <a:t>Asset Composition - All Credit Unions in U.S. (PG)</a:t>
            </a:r>
          </a:p>
        </c:rich>
      </c:tx>
      <c:overlay val="0"/>
      <c:spPr>
        <a:noFill/>
        <a:ln>
          <a:noFill/>
        </a:ln>
        <a:effectLst/>
      </c:spPr>
    </c:title>
    <c:autoTitleDeleted val="0"/>
    <c:plotArea>
      <c:layout/>
      <c:pieChart>
        <c:varyColors val="1"/>
        <c:ser>
          <c:idx val="0"/>
          <c:order val="0"/>
          <c:tx>
            <c:v>Series 0</c:v>
          </c:tx>
          <c:spPr>
            <a:ln w="31750" cap="rnd">
              <a:noFill/>
              <a:round/>
            </a:ln>
            <a:effectLst/>
          </c:spPr>
          <c:dLbls>
            <c:dLbl>
              <c:idx val="0"/>
              <c:layout>
                <c:manualLayout>
                  <c:x val="-0.13229306102362212"/>
                  <c:y val="-0.2074074074074075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AA0D-FF49-9FAC-BAE73C08D6C9}"/>
                </c:ext>
              </c:extLst>
            </c:dLbl>
            <c:dLbl>
              <c:idx val="1"/>
              <c:layout>
                <c:manualLayout>
                  <c:x val="0.11822916666666666"/>
                  <c:y val="3.703703703703697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A0D-FF49-9FAC-BAE73C08D6C9}"/>
                </c:ext>
              </c:extLst>
            </c:dLbl>
            <c:dLbl>
              <c:idx val="2"/>
              <c:layout>
                <c:manualLayout>
                  <c:x val="4.6821686351706041E-3"/>
                  <c:y val="4.8148148148148148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AA0D-FF49-9FAC-BAE73C08D6C9}"/>
                </c:ext>
              </c:extLst>
            </c:dLbl>
            <c:dLbl>
              <c:idx val="3"/>
              <c:layout>
                <c:manualLayout>
                  <c:x val="-2.0833333333333333E-3"/>
                  <c:y val="1.481481481481481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0D-FF49-9FAC-BAE73C08D6C9}"/>
                </c:ext>
              </c:extLst>
            </c:dLbl>
            <c:dLbl>
              <c:idx val="4"/>
              <c:layout>
                <c:manualLayout>
                  <c:x val="2.7083333333333334E-2"/>
                  <c:y val="1.5740740740740739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0D-FF49-9FAC-BAE73C08D6C9}"/>
                </c:ext>
              </c:extLst>
            </c:dLbl>
            <c:spPr>
              <a:noFill/>
              <a:ln>
                <a:noFill/>
              </a:ln>
              <a:effectLst/>
            </c:spPr>
            <c:txPr>
              <a:bodyPr wrap="square" lIns="38100" tIns="19050" rIns="38100" bIns="19050" anchor="ctr">
                <a:spAutoFit/>
              </a:bodyPr>
              <a:lstStyle/>
              <a:p>
                <a:pPr>
                  <a:defRPr sz="2800"/>
                </a:pPr>
                <a:endParaRPr lang="en-US"/>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'Asset Composition-Data'!$A$1:$A$5</c:f>
              <c:strCache>
                <c:ptCount val="5"/>
                <c:pt idx="0">
                  <c:v>Net Loans</c:v>
                </c:pt>
                <c:pt idx="1">
                  <c:v>Investments</c:v>
                </c:pt>
                <c:pt idx="2">
                  <c:v>Cash &amp; Cash Equivalents</c:v>
                </c:pt>
                <c:pt idx="3">
                  <c:v>Fixed Assets</c:v>
                </c:pt>
                <c:pt idx="4">
                  <c:v>Other Assets</c:v>
                </c:pt>
              </c:strCache>
            </c:strRef>
          </c:cat>
          <c:val>
            <c:numRef>
              <c:f>'Asset Composition-Data'!$B$1:$B$5</c:f>
              <c:numCache>
                <c:formatCode>\$##,##0</c:formatCode>
                <c:ptCount val="5"/>
                <c:pt idx="0">
                  <c:v>339727803.05721003</c:v>
                </c:pt>
                <c:pt idx="1">
                  <c:v>85624075.839004695</c:v>
                </c:pt>
                <c:pt idx="2">
                  <c:v>34357247.262441501</c:v>
                </c:pt>
                <c:pt idx="3">
                  <c:v>8660254.9210974108</c:v>
                </c:pt>
                <c:pt idx="4">
                  <c:v>16170756.811144199</c:v>
                </c:pt>
              </c:numCache>
            </c:numRef>
          </c:val>
          <c:extLst>
            <c:ext xmlns:c16="http://schemas.microsoft.com/office/drawing/2014/chart" uri="{C3380CC4-5D6E-409C-BE32-E72D297353CC}">
              <c16:uniqueId val="{00000000-AA0D-FF49-9FAC-BAE73C08D6C9}"/>
            </c:ext>
          </c:extLst>
        </c:ser>
        <c:dLbls>
          <c:dLblPos val="inEnd"/>
          <c:showLegendKey val="0"/>
          <c:showVal val="0"/>
          <c:showCatName val="0"/>
          <c:showSerName val="0"/>
          <c:showPercent val="0"/>
          <c:showBubbleSize val="0"/>
          <c:showLeaderLines val="0"/>
        </c:dLbls>
        <c:firstSliceAng val="0"/>
      </c: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a:t>Share Composition - Credit Unions Over $10B (PG)</a:t>
            </a:r>
          </a:p>
        </c:rich>
      </c:tx>
      <c:overlay val="0"/>
      <c:spPr>
        <a:noFill/>
        <a:ln>
          <a:noFill/>
        </a:ln>
        <a:effectLst/>
      </c:spPr>
    </c:title>
    <c:autoTitleDeleted val="0"/>
    <c:plotArea>
      <c:layout/>
      <c:pieChart>
        <c:varyColors val="1"/>
        <c:ser>
          <c:idx val="0"/>
          <c:order val="0"/>
          <c:tx>
            <c:v>Series 0</c:v>
          </c:tx>
          <c:spPr>
            <a:ln w="31750" cap="rnd">
              <a:noFill/>
              <a:round/>
            </a:ln>
            <a:effectLst/>
          </c:spPr>
          <c:dLbls>
            <c:spPr>
              <a:noFill/>
              <a:ln>
                <a:noFill/>
              </a:ln>
              <a:effectLst/>
            </c:spPr>
            <c:txPr>
              <a:bodyPr wrap="square" lIns="38100" tIns="19050" rIns="38100" bIns="19050" anchor="ctr">
                <a:spAutoFit/>
              </a:bodyPr>
              <a:lstStyle/>
              <a:p>
                <a:pPr>
                  <a:defRPr sz="2400"/>
                </a:pPr>
                <a:endParaRPr lang="en-US"/>
              </a:p>
            </c:txPr>
            <c:dLblPos val="bestFit"/>
            <c:showLegendKey val="0"/>
            <c:showVal val="0"/>
            <c:showCatName val="0"/>
            <c:showSerName val="0"/>
            <c:showPercent val="1"/>
            <c:showBubbleSize val="0"/>
            <c:showLeaderLines val="1"/>
            <c:extLst>
              <c:ext xmlns:c15="http://schemas.microsoft.com/office/drawing/2012/chart" uri="{CE6537A1-D6FC-4f65-9D91-7224C49458BB}"/>
            </c:extLst>
          </c:dLbls>
          <c:cat>
            <c:strRef>
              <c:f>'Share Composition-Data'!$A$1:$A$6</c:f>
              <c:strCache>
                <c:ptCount val="6"/>
                <c:pt idx="0">
                  <c:v>$ Share Drafts</c:v>
                </c:pt>
                <c:pt idx="1">
                  <c:v>$ Regular Shares</c:v>
                </c:pt>
                <c:pt idx="2">
                  <c:v>$ Money Market Shares</c:v>
                </c:pt>
                <c:pt idx="3">
                  <c:v>$ Share Certificates</c:v>
                </c:pt>
                <c:pt idx="4">
                  <c:v>$ IRA/KEOGH Accounts</c:v>
                </c:pt>
                <c:pt idx="5">
                  <c:v>$ All Other Shares</c:v>
                </c:pt>
              </c:strCache>
            </c:strRef>
          </c:cat>
          <c:val>
            <c:numRef>
              <c:f>'Share Composition-Data'!$B$1:$B$6</c:f>
              <c:numCache>
                <c:formatCode>\$##,##0</c:formatCode>
                <c:ptCount val="6"/>
                <c:pt idx="0">
                  <c:v>85481870425</c:v>
                </c:pt>
                <c:pt idx="1">
                  <c:v>109471149044</c:v>
                </c:pt>
                <c:pt idx="2">
                  <c:v>97158008234</c:v>
                </c:pt>
                <c:pt idx="3">
                  <c:v>136474394675</c:v>
                </c:pt>
                <c:pt idx="4">
                  <c:v>24312754860</c:v>
                </c:pt>
                <c:pt idx="5">
                  <c:v>4016347414</c:v>
                </c:pt>
              </c:numCache>
            </c:numRef>
          </c:val>
          <c:extLst>
            <c:ext xmlns:c16="http://schemas.microsoft.com/office/drawing/2014/chart" uri="{C3380CC4-5D6E-409C-BE32-E72D297353CC}">
              <c16:uniqueId val="{00000000-B0EA-E440-BA66-D583CF7A7354}"/>
            </c:ext>
          </c:extLst>
        </c:ser>
        <c:dLbls>
          <c:dLblPos val="ctr"/>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a:t>Loans to Shares</a:t>
            </a:r>
          </a:p>
        </c:rich>
      </c:tx>
      <c:overlay val="0"/>
      <c:spPr>
        <a:noFill/>
        <a:ln>
          <a:noFill/>
        </a:ln>
        <a:effectLst/>
      </c:spPr>
      <c:txPr>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USA CUs under $50 million (PG)</c:v>
          </c:tx>
          <c:spPr>
            <a:ln w="31750" cap="rnd">
              <a:solidFill>
                <a:schemeClr val="accent1"/>
              </a:solidFill>
              <a:round/>
            </a:ln>
            <a:effectLst/>
          </c:spPr>
          <c:marker>
            <c:symbol val="none"/>
          </c:marker>
          <c:cat>
            <c:strRef>
              <c:f>'Loans to Shares-Data'!$A$2:$A$22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'Loans to Shares-Data'!$B$2:$B$22</c:f>
              <c:numCache>
                <c:formatCode>##,##0.00%</c:formatCode>
                <c:ptCount val="21"/>
                <c:pt idx="0">
                  <c:v>0.60686562926601195</c:v>
                </c:pt>
                <c:pt idx="1">
                  <c:v>0.59092529009310402</c:v>
                </c:pt>
                <c:pt idx="2">
                  <c:v>0.60178881462887901</c:v>
                </c:pt>
                <c:pt idx="3">
                  <c:v>0.61458759329674995</c:v>
                </c:pt>
                <c:pt idx="4">
                  <c:v>0.61341057669659005</c:v>
                </c:pt>
                <c:pt idx="5">
                  <c:v>0.58757510586818396</c:v>
                </c:pt>
                <c:pt idx="6">
                  <c:v>0.54358365913138496</c:v>
                </c:pt>
                <c:pt idx="7">
                  <c:v>0.537772810700066</c:v>
                </c:pt>
                <c:pt idx="8">
                  <c:v>0.52387889066034599</c:v>
                </c:pt>
                <c:pt idx="9">
                  <c:v>0.49016649737840501</c:v>
                </c:pt>
                <c:pt idx="10">
                  <c:v>0.49484205679649401</c:v>
                </c:pt>
                <c:pt idx="11">
                  <c:v>0.497629612798625</c:v>
                </c:pt>
                <c:pt idx="12">
                  <c:v>0.49510418185710803</c:v>
                </c:pt>
                <c:pt idx="13">
                  <c:v>0.48628896953447498</c:v>
                </c:pt>
                <c:pt idx="14">
                  <c:v>0.50677399576809201</c:v>
                </c:pt>
                <c:pt idx="15">
                  <c:v>0.52747744827370202</c:v>
                </c:pt>
                <c:pt idx="16">
                  <c:v>0.55438074716827002</c:v>
                </c:pt>
                <c:pt idx="17">
                  <c:v>0.56296207289686995</c:v>
                </c:pt>
                <c:pt idx="18">
                  <c:v>0.58755335281604804</c:v>
                </c:pt>
                <c:pt idx="19">
                  <c:v>0.60910815993428402</c:v>
                </c:pt>
                <c:pt idx="20">
                  <c:v>0.62133851742088397</c:v>
                </c:pt>
              </c:numCache>
            </c:numRef>
          </c:val>
          <c:smooth val="0"/>
          <c:extLst>
            <c:ext xmlns:c16="http://schemas.microsoft.com/office/drawing/2014/chart" uri="{C3380CC4-5D6E-409C-BE32-E72D297353CC}">
              <c16:uniqueId val="{00000000-234D-0944-9E2F-5ADCA99CDF0D}"/>
            </c:ext>
          </c:extLst>
        </c:ser>
        <c:ser>
          <c:idx val="1"/>
          <c:order val="1"/>
          <c:tx>
            <c:v>All Credit Unions in U.S. (PG)</c:v>
          </c:tx>
          <c:spPr>
            <a:ln w="31750" cap="rnd">
              <a:solidFill>
                <a:schemeClr val="accent2"/>
              </a:solidFill>
              <a:round/>
            </a:ln>
            <a:effectLst/>
          </c:spPr>
          <c:marker>
            <c:symbol val="none"/>
          </c:marker>
          <c:cat>
            <c:strRef>
              <c:f>'Loans to Shares-Data'!$A$2:$A$22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'Loans to Shares-Data'!$C$2:$C$22</c:f>
              <c:numCache>
                <c:formatCode>##,##0.00%</c:formatCode>
                <c:ptCount val="21"/>
                <c:pt idx="0">
                  <c:v>0.856140339364448</c:v>
                </c:pt>
                <c:pt idx="1">
                  <c:v>0.82404922011153303</c:v>
                </c:pt>
                <c:pt idx="2">
                  <c:v>0.83383527420217995</c:v>
                </c:pt>
                <c:pt idx="3">
                  <c:v>0.84165186365595501</c:v>
                </c:pt>
                <c:pt idx="4">
                  <c:v>0.83996606713592703</c:v>
                </c:pt>
                <c:pt idx="5">
                  <c:v>0.81191449753651501</c:v>
                </c:pt>
                <c:pt idx="6">
                  <c:v>0.76305342110682495</c:v>
                </c:pt>
                <c:pt idx="7">
                  <c:v>0.75642494610538402</c:v>
                </c:pt>
                <c:pt idx="8">
                  <c:v>0.73266480112694499</c:v>
                </c:pt>
                <c:pt idx="9">
                  <c:v>0.68836984413887803</c:v>
                </c:pt>
                <c:pt idx="10">
                  <c:v>0.69607403309386795</c:v>
                </c:pt>
                <c:pt idx="11">
                  <c:v>0.69943286922128201</c:v>
                </c:pt>
                <c:pt idx="12">
                  <c:v>0.70165220907078896</c:v>
                </c:pt>
                <c:pt idx="13">
                  <c:v>0.70267410652737095</c:v>
                </c:pt>
                <c:pt idx="14">
                  <c:v>0.74740880817036504</c:v>
                </c:pt>
                <c:pt idx="15">
                  <c:v>0.78370863970564397</c:v>
                </c:pt>
                <c:pt idx="16">
                  <c:v>0.81405772580716096</c:v>
                </c:pt>
                <c:pt idx="17">
                  <c:v>0.80945943038593504</c:v>
                </c:pt>
                <c:pt idx="18">
                  <c:v>0.83118714250553105</c:v>
                </c:pt>
                <c:pt idx="19">
                  <c:v>0.84699870221635698</c:v>
                </c:pt>
                <c:pt idx="20">
                  <c:v>0.85133713822490098</c:v>
                </c:pt>
              </c:numCache>
            </c:numRef>
          </c:val>
          <c:smooth val="0"/>
          <c:extLst>
            <c:ext xmlns:c16="http://schemas.microsoft.com/office/drawing/2014/chart" uri="{C3380CC4-5D6E-409C-BE32-E72D297353CC}">
              <c16:uniqueId val="{00000001-234D-0944-9E2F-5ADCA99CDF0D}"/>
            </c:ext>
          </c:extLst>
        </c:ser>
        <c:ser>
          <c:idx val="2"/>
          <c:order val="2"/>
          <c:tx>
            <c:v>Credit Unions Over $10B (PG)</c:v>
          </c:tx>
          <c:spPr>
            <a:ln w="31750" cap="rnd">
              <a:solidFill>
                <a:schemeClr val="accent3"/>
              </a:solidFill>
              <a:round/>
            </a:ln>
            <a:effectLst/>
          </c:spPr>
          <c:marker>
            <c:symbol val="none"/>
          </c:marker>
          <c:cat>
            <c:strRef>
              <c:f>'Loans to Shares-Data'!$A$2:$A$22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'Loans to Shares-Data'!$D$2:$D$22</c:f>
              <c:numCache>
                <c:formatCode>##,##0.00%</c:formatCode>
                <c:ptCount val="21"/>
                <c:pt idx="0">
                  <c:v>0.92682226925018696</c:v>
                </c:pt>
                <c:pt idx="1">
                  <c:v>0.88131678244419698</c:v>
                </c:pt>
                <c:pt idx="2">
                  <c:v>0.88430837472012502</c:v>
                </c:pt>
                <c:pt idx="3">
                  <c:v>0.88563684089592598</c:v>
                </c:pt>
                <c:pt idx="4">
                  <c:v>0.88584680562075402</c:v>
                </c:pt>
                <c:pt idx="5">
                  <c:v>0.85694663378582203</c:v>
                </c:pt>
                <c:pt idx="6">
                  <c:v>0.79822990649634196</c:v>
                </c:pt>
                <c:pt idx="7">
                  <c:v>0.78652205614281701</c:v>
                </c:pt>
                <c:pt idx="8">
                  <c:v>0.75335748176678197</c:v>
                </c:pt>
                <c:pt idx="9">
                  <c:v>0.704158176278745</c:v>
                </c:pt>
                <c:pt idx="10">
                  <c:v>0.70981469171872202</c:v>
                </c:pt>
                <c:pt idx="11">
                  <c:v>0.71310774023311896</c:v>
                </c:pt>
                <c:pt idx="12">
                  <c:v>0.72176538913863397</c:v>
                </c:pt>
                <c:pt idx="13">
                  <c:v>0.72627135102021101</c:v>
                </c:pt>
                <c:pt idx="14">
                  <c:v>0.77540215135410495</c:v>
                </c:pt>
                <c:pt idx="15">
                  <c:v>0.810619909713586</c:v>
                </c:pt>
                <c:pt idx="16">
                  <c:v>0.84309458294672002</c:v>
                </c:pt>
                <c:pt idx="17">
                  <c:v>0.83029362212865698</c:v>
                </c:pt>
                <c:pt idx="18">
                  <c:v>0.85631319222010804</c:v>
                </c:pt>
                <c:pt idx="19">
                  <c:v>0.87742674906316398</c:v>
                </c:pt>
                <c:pt idx="20">
                  <c:v>0.88302141285109004</c:v>
                </c:pt>
              </c:numCache>
            </c:numRef>
          </c:val>
          <c:smooth val="0"/>
          <c:extLst>
            <c:ext xmlns:c16="http://schemas.microsoft.com/office/drawing/2014/chart" uri="{C3380CC4-5D6E-409C-BE32-E72D297353CC}">
              <c16:uniqueId val="{00000002-234D-0944-9E2F-5ADCA99CDF0D}"/>
            </c:ext>
          </c:extLst>
        </c:ser>
        <c:dLbls>
          <c:showLegendKey val="0"/>
          <c:showVal val="0"/>
          <c:showCatName val="0"/>
          <c:showSerName val="0"/>
          <c:showPercent val="0"/>
          <c:showBubbleSize val="0"/>
        </c:dLbls>
        <c:smooth val="0"/>
        <c:axId val="89057199"/>
        <c:axId val="89057200"/>
      </c:lineChart>
      <c:catAx>
        <c:axId val="8905719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200"/>
        <c:crosses val="autoZero"/>
        <c:auto val="1"/>
        <c:lblAlgn val="ctr"/>
        <c:lblOffset val="100"/>
        <c:noMultiLvlLbl val="0"/>
      </c:catAx>
      <c:valAx>
        <c:axId val="89057200"/>
        <c:scaling>
          <c:orientation val="minMax"/>
          <c:max val="1"/>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a:t>Loan Growth</a:t>
            </a:r>
          </a:p>
        </c:rich>
      </c:tx>
      <c:overlay val="0"/>
      <c:spPr>
        <a:noFill/>
        <a:ln>
          <a:noFill/>
        </a:ln>
        <a:effectLst/>
      </c:spPr>
      <c:txPr>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USA CUs under $50 million (PG)</c:v>
          </c:tx>
          <c:spPr>
            <a:ln w="31750" cap="rnd">
              <a:solidFill>
                <a:schemeClr val="accent1"/>
              </a:solidFill>
              <a:round/>
            </a:ln>
            <a:effectLst/>
          </c:spPr>
          <c:marker>
            <c:symbol val="none"/>
          </c:marker>
          <c:cat>
            <c:strRef>
              <c:f>'Loan Growth-Data'!$A$2:$A$14</c:f>
              <c:strCache>
                <c:ptCount val="13"/>
                <c:pt idx="0">
                  <c:v>Dec-2020</c:v>
                </c:pt>
                <c:pt idx="1">
                  <c:v>Mar-2021</c:v>
                </c:pt>
                <c:pt idx="2">
                  <c:v>Jun-2021</c:v>
                </c:pt>
                <c:pt idx="3">
                  <c:v>Sep-2021</c:v>
                </c:pt>
                <c:pt idx="4">
                  <c:v>Dec-2021</c:v>
                </c:pt>
                <c:pt idx="5">
                  <c:v>Mar-2022</c:v>
                </c:pt>
                <c:pt idx="6">
                  <c:v>Jun-2022</c:v>
                </c:pt>
                <c:pt idx="7">
                  <c:v>Sep-2022</c:v>
                </c:pt>
                <c:pt idx="8">
                  <c:v>Dec-2022</c:v>
                </c:pt>
                <c:pt idx="9">
                  <c:v>Mar-2023</c:v>
                </c:pt>
                <c:pt idx="10">
                  <c:v>Jun-2023</c:v>
                </c:pt>
                <c:pt idx="11">
                  <c:v>Sep-2023</c:v>
                </c:pt>
                <c:pt idx="12">
                  <c:v>Dec-2023</c:v>
                </c:pt>
              </c:strCache>
            </c:strRef>
          </c:cat>
          <c:val>
            <c:numRef>
              <c:f>'Loan Growth-Data'!$B$2:$B$14</c:f>
              <c:numCache>
                <c:formatCode>##,##0.00%</c:formatCode>
                <c:ptCount val="13"/>
                <c:pt idx="0">
                  <c:v>-3.7190204673701002E-2</c:v>
                </c:pt>
                <c:pt idx="1">
                  <c:v>-2.8549634865043201E-2</c:v>
                </c:pt>
                <c:pt idx="2">
                  <c:v>1.12681309694627E-3</c:v>
                </c:pt>
                <c:pt idx="3">
                  <c:v>8.0964689307629692E-3</c:v>
                </c:pt>
                <c:pt idx="4">
                  <c:v>0.17377392609921699</c:v>
                </c:pt>
                <c:pt idx="5">
                  <c:v>2.3414771357134399E-2</c:v>
                </c:pt>
                <c:pt idx="6">
                  <c:v>4.8678587884144697E-2</c:v>
                </c:pt>
                <c:pt idx="7">
                  <c:v>8.3229041597938105E-2</c:v>
                </c:pt>
                <c:pt idx="8">
                  <c:v>0.127854125575012</c:v>
                </c:pt>
                <c:pt idx="9">
                  <c:v>0.185891752315126</c:v>
                </c:pt>
                <c:pt idx="10">
                  <c:v>0.16299785909185799</c:v>
                </c:pt>
                <c:pt idx="11">
                  <c:v>0.136903434531119</c:v>
                </c:pt>
                <c:pt idx="12">
                  <c:v>0.107345381986617</c:v>
                </c:pt>
              </c:numCache>
            </c:numRef>
          </c:val>
          <c:smooth val="0"/>
          <c:extLst>
            <c:ext xmlns:c16="http://schemas.microsoft.com/office/drawing/2014/chart" uri="{C3380CC4-5D6E-409C-BE32-E72D297353CC}">
              <c16:uniqueId val="{00000000-CDA9-3048-B3A4-4D233D6DF049}"/>
            </c:ext>
          </c:extLst>
        </c:ser>
        <c:ser>
          <c:idx val="1"/>
          <c:order val="1"/>
          <c:tx>
            <c:v>All Credit Unions in U.S. (PG)</c:v>
          </c:tx>
          <c:spPr>
            <a:ln w="31750" cap="rnd">
              <a:solidFill>
                <a:schemeClr val="accent2"/>
              </a:solidFill>
              <a:round/>
            </a:ln>
            <a:effectLst/>
          </c:spPr>
          <c:marker>
            <c:symbol val="none"/>
          </c:marker>
          <c:cat>
            <c:strRef>
              <c:f>'Loan Growth-Data'!$A$2:$A$14</c:f>
              <c:strCache>
                <c:ptCount val="13"/>
                <c:pt idx="0">
                  <c:v>Dec-2020</c:v>
                </c:pt>
                <c:pt idx="1">
                  <c:v>Mar-2021</c:v>
                </c:pt>
                <c:pt idx="2">
                  <c:v>Jun-2021</c:v>
                </c:pt>
                <c:pt idx="3">
                  <c:v>Sep-2021</c:v>
                </c:pt>
                <c:pt idx="4">
                  <c:v>Dec-2021</c:v>
                </c:pt>
                <c:pt idx="5">
                  <c:v>Mar-2022</c:v>
                </c:pt>
                <c:pt idx="6">
                  <c:v>Jun-2022</c:v>
                </c:pt>
                <c:pt idx="7">
                  <c:v>Sep-2022</c:v>
                </c:pt>
                <c:pt idx="8">
                  <c:v>Dec-2022</c:v>
                </c:pt>
                <c:pt idx="9">
                  <c:v>Mar-2023</c:v>
                </c:pt>
                <c:pt idx="10">
                  <c:v>Jun-2023</c:v>
                </c:pt>
                <c:pt idx="11">
                  <c:v>Sep-2023</c:v>
                </c:pt>
                <c:pt idx="12">
                  <c:v>Dec-2023</c:v>
                </c:pt>
              </c:strCache>
            </c:strRef>
          </c:cat>
          <c:val>
            <c:numRef>
              <c:f>'Loan Growth-Data'!$C$2:$C$14</c:f>
              <c:numCache>
                <c:formatCode>##,##0.00%</c:formatCode>
                <c:ptCount val="13"/>
                <c:pt idx="0">
                  <c:v>4.5593343266947502E-3</c:v>
                </c:pt>
                <c:pt idx="1">
                  <c:v>1.1566572045716501E-2</c:v>
                </c:pt>
                <c:pt idx="2">
                  <c:v>3.1547046410965097E-2</c:v>
                </c:pt>
                <c:pt idx="3">
                  <c:v>3.6542642585971001E-2</c:v>
                </c:pt>
                <c:pt idx="4">
                  <c:v>0.11851474375941901</c:v>
                </c:pt>
                <c:pt idx="5">
                  <c:v>5.6877802701332802E-2</c:v>
                </c:pt>
                <c:pt idx="6">
                  <c:v>8.5396994046313901E-2</c:v>
                </c:pt>
                <c:pt idx="7">
                  <c:v>0.119881155977587</c:v>
                </c:pt>
                <c:pt idx="8">
                  <c:v>0.15061180005831001</c:v>
                </c:pt>
                <c:pt idx="9">
                  <c:v>0.17558732121447199</c:v>
                </c:pt>
                <c:pt idx="10">
                  <c:v>0.14523492295374199</c:v>
                </c:pt>
                <c:pt idx="11">
                  <c:v>0.114920480918763</c:v>
                </c:pt>
                <c:pt idx="12">
                  <c:v>8.7771593155894098E-2</c:v>
                </c:pt>
              </c:numCache>
            </c:numRef>
          </c:val>
          <c:smooth val="0"/>
          <c:extLst>
            <c:ext xmlns:c16="http://schemas.microsoft.com/office/drawing/2014/chart" uri="{C3380CC4-5D6E-409C-BE32-E72D297353CC}">
              <c16:uniqueId val="{00000001-CDA9-3048-B3A4-4D233D6DF049}"/>
            </c:ext>
          </c:extLst>
        </c:ser>
        <c:ser>
          <c:idx val="2"/>
          <c:order val="2"/>
          <c:tx>
            <c:v>Credit Unions Over $10B (PG)</c:v>
          </c:tx>
          <c:spPr>
            <a:ln w="31750" cap="rnd">
              <a:solidFill>
                <a:schemeClr val="accent3"/>
              </a:solidFill>
              <a:round/>
            </a:ln>
            <a:effectLst/>
          </c:spPr>
          <c:marker>
            <c:symbol val="none"/>
          </c:marker>
          <c:cat>
            <c:strRef>
              <c:f>'Loan Growth-Data'!$A$2:$A$14</c:f>
              <c:strCache>
                <c:ptCount val="13"/>
                <c:pt idx="0">
                  <c:v>Dec-2020</c:v>
                </c:pt>
                <c:pt idx="1">
                  <c:v>Mar-2021</c:v>
                </c:pt>
                <c:pt idx="2">
                  <c:v>Jun-2021</c:v>
                </c:pt>
                <c:pt idx="3">
                  <c:v>Sep-2021</c:v>
                </c:pt>
                <c:pt idx="4">
                  <c:v>Dec-2021</c:v>
                </c:pt>
                <c:pt idx="5">
                  <c:v>Mar-2022</c:v>
                </c:pt>
                <c:pt idx="6">
                  <c:v>Jun-2022</c:v>
                </c:pt>
                <c:pt idx="7">
                  <c:v>Sep-2022</c:v>
                </c:pt>
                <c:pt idx="8">
                  <c:v>Dec-2022</c:v>
                </c:pt>
                <c:pt idx="9">
                  <c:v>Mar-2023</c:v>
                </c:pt>
                <c:pt idx="10">
                  <c:v>Jun-2023</c:v>
                </c:pt>
                <c:pt idx="11">
                  <c:v>Sep-2023</c:v>
                </c:pt>
                <c:pt idx="12">
                  <c:v>Dec-2023</c:v>
                </c:pt>
              </c:strCache>
            </c:strRef>
          </c:cat>
          <c:val>
            <c:numRef>
              <c:f>'Loan Growth-Data'!$D$2:$D$14</c:f>
              <c:numCache>
                <c:formatCode>##,##0.00%</c:formatCode>
                <c:ptCount val="13"/>
                <c:pt idx="0">
                  <c:v>5.3677265553041899E-2</c:v>
                </c:pt>
                <c:pt idx="1">
                  <c:v>2.4502146968293E-2</c:v>
                </c:pt>
                <c:pt idx="2">
                  <c:v>3.5801993877198401E-2</c:v>
                </c:pt>
                <c:pt idx="3">
                  <c:v>5.8179011844499598E-2</c:v>
                </c:pt>
                <c:pt idx="4">
                  <c:v>0.113259428643294</c:v>
                </c:pt>
                <c:pt idx="5">
                  <c:v>0.17928647542653001</c:v>
                </c:pt>
                <c:pt idx="6">
                  <c:v>0.24096022189194599</c:v>
                </c:pt>
                <c:pt idx="7">
                  <c:v>0.26120707643662899</c:v>
                </c:pt>
                <c:pt idx="8">
                  <c:v>0.249984670592379</c:v>
                </c:pt>
                <c:pt idx="9">
                  <c:v>0.211641457787136</c:v>
                </c:pt>
                <c:pt idx="10">
                  <c:v>0.14583076493250499</c:v>
                </c:pt>
                <c:pt idx="11">
                  <c:v>0.105050142837933</c:v>
                </c:pt>
                <c:pt idx="12">
                  <c:v>7.1536808967481894E-2</c:v>
                </c:pt>
              </c:numCache>
            </c:numRef>
          </c:val>
          <c:smooth val="0"/>
          <c:extLst>
            <c:ext xmlns:c16="http://schemas.microsoft.com/office/drawing/2014/chart" uri="{C3380CC4-5D6E-409C-BE32-E72D297353CC}">
              <c16:uniqueId val="{00000002-CDA9-3048-B3A4-4D233D6DF049}"/>
            </c:ext>
          </c:extLst>
        </c:ser>
        <c:dLbls>
          <c:showLegendKey val="0"/>
          <c:showVal val="0"/>
          <c:showCatName val="0"/>
          <c:showSerName val="0"/>
          <c:showPercent val="0"/>
          <c:showBubbleSize val="0"/>
        </c:dLbls>
        <c:smooth val="0"/>
        <c:axId val="89057197"/>
        <c:axId val="89057198"/>
      </c:lineChart>
      <c:catAx>
        <c:axId val="8905719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98"/>
        <c:crosses val="autoZero"/>
        <c:auto val="1"/>
        <c:lblAlgn val="ctr"/>
        <c:lblOffset val="100"/>
        <c:noMultiLvlLbl val="0"/>
      </c:catAx>
      <c:valAx>
        <c:axId val="89057198"/>
        <c:scaling>
          <c:orientation val="minMax"/>
          <c:max val="0.3"/>
          <c:min val="-0.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19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a:t>Fee Income per Member</a:t>
            </a:r>
          </a:p>
        </c:rich>
      </c:tx>
      <c:overlay val="0"/>
      <c:spPr>
        <a:noFill/>
        <a:ln>
          <a:noFill/>
        </a:ln>
        <a:effectLst/>
      </c:spPr>
      <c:txPr>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USA CUs under $50 million (PG)</c:v>
          </c:tx>
          <c:spPr>
            <a:ln w="31750" cap="rnd">
              <a:solidFill>
                <a:schemeClr val="accent1"/>
              </a:solidFill>
              <a:round/>
            </a:ln>
            <a:effectLst/>
          </c:spPr>
          <c:marker>
            <c:symbol val="none"/>
          </c:marker>
          <c:cat>
            <c:strRef>
              <c:f>'Fee Income per Member-Data'!$A$2:$A$22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'Fee Income per Member-Data'!$B$2:$B$22</c:f>
              <c:numCache>
                <c:formatCode>\$##,##0</c:formatCode>
                <c:ptCount val="21"/>
                <c:pt idx="0">
                  <c:v>49.429953285350898</c:v>
                </c:pt>
                <c:pt idx="1">
                  <c:v>46.083772048233399</c:v>
                </c:pt>
                <c:pt idx="2">
                  <c:v>48.054181888089097</c:v>
                </c:pt>
                <c:pt idx="3">
                  <c:v>49.377200725678499</c:v>
                </c:pt>
                <c:pt idx="4">
                  <c:v>50.1680549198636</c:v>
                </c:pt>
                <c:pt idx="5">
                  <c:v>47.415972289035999</c:v>
                </c:pt>
                <c:pt idx="6">
                  <c:v>41.639099528814</c:v>
                </c:pt>
                <c:pt idx="7">
                  <c:v>42.663664115784002</c:v>
                </c:pt>
                <c:pt idx="8">
                  <c:v>43.726244699269401</c:v>
                </c:pt>
                <c:pt idx="9">
                  <c:v>46.111850740321501</c:v>
                </c:pt>
                <c:pt idx="10">
                  <c:v>46.012024391653902</c:v>
                </c:pt>
                <c:pt idx="11">
                  <c:v>47.975618916110903</c:v>
                </c:pt>
                <c:pt idx="12">
                  <c:v>48.539932326571403</c:v>
                </c:pt>
                <c:pt idx="13">
                  <c:v>48.143747617563598</c:v>
                </c:pt>
                <c:pt idx="14">
                  <c:v>49.079669196032299</c:v>
                </c:pt>
                <c:pt idx="15">
                  <c:v>49.996026569156001</c:v>
                </c:pt>
                <c:pt idx="16">
                  <c:v>50.396328428150099</c:v>
                </c:pt>
                <c:pt idx="17">
                  <c:v>47.888871481910797</c:v>
                </c:pt>
                <c:pt idx="18">
                  <c:v>48.892445575412601</c:v>
                </c:pt>
                <c:pt idx="19">
                  <c:v>49.8421325943021</c:v>
                </c:pt>
                <c:pt idx="20">
                  <c:v>50.443952716116698</c:v>
                </c:pt>
              </c:numCache>
            </c:numRef>
          </c:val>
          <c:smooth val="0"/>
          <c:extLst>
            <c:ext xmlns:c16="http://schemas.microsoft.com/office/drawing/2014/chart" uri="{C3380CC4-5D6E-409C-BE32-E72D297353CC}">
              <c16:uniqueId val="{00000000-5A74-F643-9A4F-A141C976D6A2}"/>
            </c:ext>
          </c:extLst>
        </c:ser>
        <c:ser>
          <c:idx val="1"/>
          <c:order val="1"/>
          <c:tx>
            <c:v>All Credit Unions in U.S. (PG)</c:v>
          </c:tx>
          <c:spPr>
            <a:ln w="31750" cap="rnd">
              <a:solidFill>
                <a:schemeClr val="accent2"/>
              </a:solidFill>
              <a:round/>
            </a:ln>
            <a:effectLst/>
          </c:spPr>
          <c:marker>
            <c:symbol val="none"/>
          </c:marker>
          <c:cat>
            <c:strRef>
              <c:f>'Fee Income per Member-Data'!$A$2:$A$22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'Fee Income per Member-Data'!$C$2:$C$22</c:f>
              <c:numCache>
                <c:formatCode>\$##,##0</c:formatCode>
                <c:ptCount val="21"/>
                <c:pt idx="0">
                  <c:v>75.865508715289494</c:v>
                </c:pt>
                <c:pt idx="1">
                  <c:v>71.2664342117275</c:v>
                </c:pt>
                <c:pt idx="2">
                  <c:v>73.409322151971594</c:v>
                </c:pt>
                <c:pt idx="3">
                  <c:v>75.2788798335108</c:v>
                </c:pt>
                <c:pt idx="4">
                  <c:v>75.464572075385803</c:v>
                </c:pt>
                <c:pt idx="5">
                  <c:v>71.675746880981393</c:v>
                </c:pt>
                <c:pt idx="6">
                  <c:v>63.984470065209301</c:v>
                </c:pt>
                <c:pt idx="7">
                  <c:v>64.248598470161795</c:v>
                </c:pt>
                <c:pt idx="8">
                  <c:v>65.620342077638497</c:v>
                </c:pt>
                <c:pt idx="9">
                  <c:v>67.500179975122904</c:v>
                </c:pt>
                <c:pt idx="10">
                  <c:v>67.183812262268503</c:v>
                </c:pt>
                <c:pt idx="11">
                  <c:v>68.406132812106193</c:v>
                </c:pt>
                <c:pt idx="12">
                  <c:v>69.406228499090801</c:v>
                </c:pt>
                <c:pt idx="13">
                  <c:v>70.508898813937193</c:v>
                </c:pt>
                <c:pt idx="14">
                  <c:v>70.742860063082901</c:v>
                </c:pt>
                <c:pt idx="15">
                  <c:v>71.199741677640802</c:v>
                </c:pt>
                <c:pt idx="16">
                  <c:v>71.104919430947206</c:v>
                </c:pt>
                <c:pt idx="17">
                  <c:v>67.714163246299705</c:v>
                </c:pt>
                <c:pt idx="18">
                  <c:v>68.792010206348294</c:v>
                </c:pt>
                <c:pt idx="19">
                  <c:v>70.055416350706395</c:v>
                </c:pt>
                <c:pt idx="20">
                  <c:v>70.114371991331694</c:v>
                </c:pt>
              </c:numCache>
            </c:numRef>
          </c:val>
          <c:smooth val="0"/>
          <c:extLst>
            <c:ext xmlns:c16="http://schemas.microsoft.com/office/drawing/2014/chart" uri="{C3380CC4-5D6E-409C-BE32-E72D297353CC}">
              <c16:uniqueId val="{00000001-5A74-F643-9A4F-A141C976D6A2}"/>
            </c:ext>
          </c:extLst>
        </c:ser>
        <c:ser>
          <c:idx val="2"/>
          <c:order val="2"/>
          <c:tx>
            <c:v>Credit Unions Over $10B (PG)</c:v>
          </c:tx>
          <c:spPr>
            <a:ln w="31750" cap="rnd">
              <a:solidFill>
                <a:schemeClr val="accent3"/>
              </a:solidFill>
              <a:round/>
            </a:ln>
            <a:effectLst/>
          </c:spPr>
          <c:marker>
            <c:symbol val="none"/>
          </c:marker>
          <c:cat>
            <c:strRef>
              <c:f>'Fee Income per Member-Data'!$A$2:$A$22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'Fee Income per Member-Data'!$D$2:$D$22</c:f>
              <c:numCache>
                <c:formatCode>\$##,##0</c:formatCode>
                <c:ptCount val="21"/>
                <c:pt idx="0">
                  <c:v>58.881134475079399</c:v>
                </c:pt>
                <c:pt idx="1">
                  <c:v>55.377489416111899</c:v>
                </c:pt>
                <c:pt idx="2">
                  <c:v>57.5780768981911</c:v>
                </c:pt>
                <c:pt idx="3">
                  <c:v>58.636076111024998</c:v>
                </c:pt>
                <c:pt idx="4">
                  <c:v>56.224353146011097</c:v>
                </c:pt>
                <c:pt idx="5">
                  <c:v>54.189697403271197</c:v>
                </c:pt>
                <c:pt idx="6">
                  <c:v>46.183921612439697</c:v>
                </c:pt>
                <c:pt idx="7">
                  <c:v>45.990119658531299</c:v>
                </c:pt>
                <c:pt idx="8">
                  <c:v>46.596546847989998</c:v>
                </c:pt>
                <c:pt idx="9">
                  <c:v>48.350785752234501</c:v>
                </c:pt>
                <c:pt idx="10">
                  <c:v>47.651089248480702</c:v>
                </c:pt>
                <c:pt idx="11">
                  <c:v>47.872879961786303</c:v>
                </c:pt>
                <c:pt idx="12">
                  <c:v>48.604794634479198</c:v>
                </c:pt>
                <c:pt idx="13">
                  <c:v>54.917009416951501</c:v>
                </c:pt>
                <c:pt idx="14">
                  <c:v>54.620165207667299</c:v>
                </c:pt>
                <c:pt idx="15">
                  <c:v>53.748625853102602</c:v>
                </c:pt>
                <c:pt idx="16">
                  <c:v>52.8163432066398</c:v>
                </c:pt>
                <c:pt idx="17">
                  <c:v>50.521844793072198</c:v>
                </c:pt>
                <c:pt idx="18">
                  <c:v>52.778270526139302</c:v>
                </c:pt>
                <c:pt idx="19">
                  <c:v>54.398894012610803</c:v>
                </c:pt>
                <c:pt idx="20">
                  <c:v>52.916482229103003</c:v>
                </c:pt>
              </c:numCache>
            </c:numRef>
          </c:val>
          <c:smooth val="0"/>
          <c:extLst>
            <c:ext xmlns:c16="http://schemas.microsoft.com/office/drawing/2014/chart" uri="{C3380CC4-5D6E-409C-BE32-E72D297353CC}">
              <c16:uniqueId val="{00000002-5A74-F643-9A4F-A141C976D6A2}"/>
            </c:ext>
          </c:extLst>
        </c:ser>
        <c:dLbls>
          <c:showLegendKey val="0"/>
          <c:showVal val="0"/>
          <c:showCatName val="0"/>
          <c:showSerName val="0"/>
          <c:showPercent val="0"/>
          <c:showBubbleSize val="0"/>
        </c:dLbls>
        <c:smooth val="0"/>
        <c:axId val="89057201"/>
        <c:axId val="89057202"/>
      </c:lineChart>
      <c:catAx>
        <c:axId val="8905720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202"/>
        <c:crosses val="autoZero"/>
        <c:auto val="1"/>
        <c:lblAlgn val="ctr"/>
        <c:lblOffset val="100"/>
        <c:noMultiLvlLbl val="0"/>
      </c:catAx>
      <c:valAx>
        <c:axId val="89057202"/>
        <c:scaling>
          <c:orientation val="minMax"/>
          <c:max val="80"/>
          <c:min val="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20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dirty="0"/>
              <a:t>Average Member Relationship (weighted average)</a:t>
            </a:r>
          </a:p>
        </c:rich>
      </c:tx>
      <c:overlay val="0"/>
      <c:spPr>
        <a:noFill/>
        <a:ln>
          <a:noFill/>
        </a:ln>
        <a:effectLst/>
      </c:spPr>
      <c:txPr>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USA CUs under $50 million (PG)</c:v>
          </c:tx>
          <c:spPr>
            <a:ln w="31750" cap="rnd">
              <a:solidFill>
                <a:schemeClr val="accent1"/>
              </a:solidFill>
              <a:round/>
            </a:ln>
            <a:effectLst/>
          </c:spPr>
          <c:marker>
            <c:symbol val="none"/>
          </c:marker>
          <c:cat>
            <c:strRef>
              <c:f>'Average Member Relationsh-Data'!$A$2:$A$22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'Average Member Relationsh-Data'!$B$2:$B$22</c:f>
              <c:numCache>
                <c:formatCode>\$##,##0</c:formatCode>
                <c:ptCount val="21"/>
                <c:pt idx="0">
                  <c:v>10502.919854284501</c:v>
                </c:pt>
                <c:pt idx="1">
                  <c:v>10674.2995536833</c:v>
                </c:pt>
                <c:pt idx="2">
                  <c:v>10733.670376661201</c:v>
                </c:pt>
                <c:pt idx="3">
                  <c:v>10744.401653658901</c:v>
                </c:pt>
                <c:pt idx="4">
                  <c:v>10810.238816240901</c:v>
                </c:pt>
                <c:pt idx="5">
                  <c:v>10976.2679372857</c:v>
                </c:pt>
                <c:pt idx="6">
                  <c:v>11479.1022383985</c:v>
                </c:pt>
                <c:pt idx="7">
                  <c:v>11630.5302332136</c:v>
                </c:pt>
                <c:pt idx="8">
                  <c:v>11889.7835077502</c:v>
                </c:pt>
                <c:pt idx="9">
                  <c:v>12360.562116293</c:v>
                </c:pt>
                <c:pt idx="10">
                  <c:v>12517.139754149801</c:v>
                </c:pt>
                <c:pt idx="11">
                  <c:v>12660.023823162999</c:v>
                </c:pt>
                <c:pt idx="12">
                  <c:v>12811.9728564528</c:v>
                </c:pt>
                <c:pt idx="13">
                  <c:v>13071.262396668701</c:v>
                </c:pt>
                <c:pt idx="14">
                  <c:v>13285.7782763825</c:v>
                </c:pt>
                <c:pt idx="15">
                  <c:v>13435.1345463295</c:v>
                </c:pt>
                <c:pt idx="16">
                  <c:v>13484.205270642</c:v>
                </c:pt>
                <c:pt idx="17">
                  <c:v>13594.9603693891</c:v>
                </c:pt>
                <c:pt idx="18">
                  <c:v>13600.0086440624</c:v>
                </c:pt>
                <c:pt idx="19">
                  <c:v>13547.204961970099</c:v>
                </c:pt>
                <c:pt idx="20">
                  <c:v>13495.855260198001</c:v>
                </c:pt>
              </c:numCache>
            </c:numRef>
          </c:val>
          <c:smooth val="0"/>
          <c:extLst>
            <c:ext xmlns:c16="http://schemas.microsoft.com/office/drawing/2014/chart" uri="{C3380CC4-5D6E-409C-BE32-E72D297353CC}">
              <c16:uniqueId val="{00000000-670C-7548-AB1C-2F40A0DCBA83}"/>
            </c:ext>
          </c:extLst>
        </c:ser>
        <c:ser>
          <c:idx val="1"/>
          <c:order val="1"/>
          <c:tx>
            <c:v>All Credit Unions in U.S. (PG)</c:v>
          </c:tx>
          <c:spPr>
            <a:ln w="31750" cap="rnd">
              <a:solidFill>
                <a:schemeClr val="accent2"/>
              </a:solidFill>
              <a:round/>
            </a:ln>
            <a:effectLst/>
          </c:spPr>
          <c:marker>
            <c:symbol val="none"/>
          </c:marker>
          <c:cat>
            <c:strRef>
              <c:f>'Average Member Relationsh-Data'!$A$2:$A$22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'Average Member Relationsh-Data'!$C$2:$C$22</c:f>
              <c:numCache>
                <c:formatCode>\$##,##0</c:formatCode>
                <c:ptCount val="21"/>
                <c:pt idx="0">
                  <c:v>19581.2783354239</c:v>
                </c:pt>
                <c:pt idx="1">
                  <c:v>19894.1066940448</c:v>
                </c:pt>
                <c:pt idx="2">
                  <c:v>19927.151467067601</c:v>
                </c:pt>
                <c:pt idx="3">
                  <c:v>19997.842648964801</c:v>
                </c:pt>
                <c:pt idx="4">
                  <c:v>20267.2069012514</c:v>
                </c:pt>
                <c:pt idx="5">
                  <c:v>20627.091244968102</c:v>
                </c:pt>
                <c:pt idx="6">
                  <c:v>21567.163252439899</c:v>
                </c:pt>
                <c:pt idx="7">
                  <c:v>21796.9035167607</c:v>
                </c:pt>
                <c:pt idx="8">
                  <c:v>22208.3310781324</c:v>
                </c:pt>
                <c:pt idx="9">
                  <c:v>22815.552081363701</c:v>
                </c:pt>
                <c:pt idx="10">
                  <c:v>22934.800022833799</c:v>
                </c:pt>
                <c:pt idx="11">
                  <c:v>23154.6640998107</c:v>
                </c:pt>
                <c:pt idx="12">
                  <c:v>23542.9360456268</c:v>
                </c:pt>
                <c:pt idx="13">
                  <c:v>24115.601518541102</c:v>
                </c:pt>
                <c:pt idx="14">
                  <c:v>24477.473589937399</c:v>
                </c:pt>
                <c:pt idx="15">
                  <c:v>24729.798325702199</c:v>
                </c:pt>
                <c:pt idx="16">
                  <c:v>24843.9518758841</c:v>
                </c:pt>
                <c:pt idx="17">
                  <c:v>25045.309991153801</c:v>
                </c:pt>
                <c:pt idx="18">
                  <c:v>24989.241760946999</c:v>
                </c:pt>
                <c:pt idx="19">
                  <c:v>24976.687900135901</c:v>
                </c:pt>
                <c:pt idx="20">
                  <c:v>25019.1687844142</c:v>
                </c:pt>
              </c:numCache>
            </c:numRef>
          </c:val>
          <c:smooth val="0"/>
          <c:extLst>
            <c:ext xmlns:c16="http://schemas.microsoft.com/office/drawing/2014/chart" uri="{C3380CC4-5D6E-409C-BE32-E72D297353CC}">
              <c16:uniqueId val="{00000001-670C-7548-AB1C-2F40A0DCBA83}"/>
            </c:ext>
          </c:extLst>
        </c:ser>
        <c:ser>
          <c:idx val="2"/>
          <c:order val="2"/>
          <c:tx>
            <c:v>Credit Unions Over $10B (PG)</c:v>
          </c:tx>
          <c:spPr>
            <a:ln w="31750" cap="rnd">
              <a:solidFill>
                <a:schemeClr val="accent3"/>
              </a:solidFill>
              <a:round/>
            </a:ln>
            <a:effectLst/>
          </c:spPr>
          <c:marker>
            <c:symbol val="none"/>
          </c:marker>
          <c:cat>
            <c:strRef>
              <c:f>'Average Member Relationsh-Data'!$A$2:$A$22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'Average Member Relationsh-Data'!$D$2:$D$22</c:f>
              <c:numCache>
                <c:formatCode>\$##,##0</c:formatCode>
                <c:ptCount val="21"/>
                <c:pt idx="0">
                  <c:v>21310.790336108501</c:v>
                </c:pt>
                <c:pt idx="1">
                  <c:v>21535.3406153346</c:v>
                </c:pt>
                <c:pt idx="2">
                  <c:v>21452.616994448901</c:v>
                </c:pt>
                <c:pt idx="3">
                  <c:v>21452.680586805898</c:v>
                </c:pt>
                <c:pt idx="4">
                  <c:v>21661.8534006185</c:v>
                </c:pt>
                <c:pt idx="5">
                  <c:v>21973.580759558601</c:v>
                </c:pt>
                <c:pt idx="6">
                  <c:v>22647.991829379502</c:v>
                </c:pt>
                <c:pt idx="7">
                  <c:v>22837.048860714302</c:v>
                </c:pt>
                <c:pt idx="8">
                  <c:v>22895.625787982699</c:v>
                </c:pt>
                <c:pt idx="9">
                  <c:v>23147.044677212602</c:v>
                </c:pt>
                <c:pt idx="10">
                  <c:v>23055.9288194976</c:v>
                </c:pt>
                <c:pt idx="11">
                  <c:v>23239.3003184917</c:v>
                </c:pt>
                <c:pt idx="12">
                  <c:v>23562.489974149299</c:v>
                </c:pt>
                <c:pt idx="13">
                  <c:v>24169.285278989901</c:v>
                </c:pt>
                <c:pt idx="14">
                  <c:v>24411.363448832701</c:v>
                </c:pt>
                <c:pt idx="15">
                  <c:v>24446.771166411199</c:v>
                </c:pt>
                <c:pt idx="16">
                  <c:v>24469.573397120701</c:v>
                </c:pt>
                <c:pt idx="17">
                  <c:v>24732.250072409701</c:v>
                </c:pt>
                <c:pt idx="18">
                  <c:v>24679.289606804399</c:v>
                </c:pt>
                <c:pt idx="19">
                  <c:v>24673.925741224899</c:v>
                </c:pt>
                <c:pt idx="20">
                  <c:v>24572.700803806802</c:v>
                </c:pt>
              </c:numCache>
            </c:numRef>
          </c:val>
          <c:smooth val="0"/>
          <c:extLst>
            <c:ext xmlns:c16="http://schemas.microsoft.com/office/drawing/2014/chart" uri="{C3380CC4-5D6E-409C-BE32-E72D297353CC}">
              <c16:uniqueId val="{00000002-670C-7548-AB1C-2F40A0DCBA83}"/>
            </c:ext>
          </c:extLst>
        </c:ser>
        <c:dLbls>
          <c:showLegendKey val="0"/>
          <c:showVal val="0"/>
          <c:showCatName val="0"/>
          <c:showSerName val="0"/>
          <c:showPercent val="0"/>
          <c:showBubbleSize val="0"/>
        </c:dLbls>
        <c:smooth val="0"/>
        <c:axId val="89057203"/>
        <c:axId val="89057204"/>
      </c:lineChart>
      <c:catAx>
        <c:axId val="89057203"/>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204"/>
        <c:crosses val="autoZero"/>
        <c:auto val="1"/>
        <c:lblAlgn val="ctr"/>
        <c:lblOffset val="100"/>
        <c:noMultiLvlLbl val="0"/>
      </c:catAx>
      <c:valAx>
        <c:axId val="89057204"/>
        <c:scaling>
          <c:orientation val="minMax"/>
          <c:max val="27500"/>
          <c:min val="75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2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dirty="0"/>
              <a:t>Average Member Relationship (straight average)</a:t>
            </a:r>
          </a:p>
        </c:rich>
      </c:tx>
      <c:overlay val="0"/>
      <c:spPr>
        <a:noFill/>
        <a:ln>
          <a:noFill/>
        </a:ln>
        <a:effectLst/>
      </c:spPr>
      <c:txPr>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USA CUs under $50 million (PG)</c:v>
          </c:tx>
          <c:spPr>
            <a:ln w="31750" cap="rnd">
              <a:solidFill>
                <a:schemeClr val="accent1"/>
              </a:solidFill>
              <a:round/>
            </a:ln>
            <a:effectLst/>
          </c:spPr>
          <c:marker>
            <c:symbol val="none"/>
          </c:marker>
          <c:cat>
            <c:strRef>
              <c:f>'Average Member Relationsh-Data'!$A$2:$A$22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'Average Member Relationsh-Data'!$B$2:$B$22</c:f>
              <c:numCache>
                <c:formatCode>\$##,##0</c:formatCode>
                <c:ptCount val="21"/>
                <c:pt idx="0">
                  <c:v>10229.9365263693</c:v>
                </c:pt>
                <c:pt idx="1">
                  <c:v>10360.1527534138</c:v>
                </c:pt>
                <c:pt idx="2">
                  <c:v>10426.555451862299</c:v>
                </c:pt>
                <c:pt idx="3">
                  <c:v>10433.4524933182</c:v>
                </c:pt>
                <c:pt idx="4">
                  <c:v>10481.301765817399</c:v>
                </c:pt>
                <c:pt idx="5">
                  <c:v>10622.299503152901</c:v>
                </c:pt>
                <c:pt idx="6">
                  <c:v>11048.314138789399</c:v>
                </c:pt>
                <c:pt idx="7">
                  <c:v>11199.457372585201</c:v>
                </c:pt>
                <c:pt idx="8">
                  <c:v>11439.127769950799</c:v>
                </c:pt>
                <c:pt idx="9">
                  <c:v>11807.849312147</c:v>
                </c:pt>
                <c:pt idx="10">
                  <c:v>12006.269813491001</c:v>
                </c:pt>
                <c:pt idx="11">
                  <c:v>12136.7369843253</c:v>
                </c:pt>
                <c:pt idx="12">
                  <c:v>12322.7951317183</c:v>
                </c:pt>
                <c:pt idx="13">
                  <c:v>12555.251668410599</c:v>
                </c:pt>
                <c:pt idx="14">
                  <c:v>12705.662347468</c:v>
                </c:pt>
                <c:pt idx="15">
                  <c:v>12897.2441511098</c:v>
                </c:pt>
                <c:pt idx="16">
                  <c:v>12843.123915437</c:v>
                </c:pt>
                <c:pt idx="17">
                  <c:v>12929.078545574899</c:v>
                </c:pt>
                <c:pt idx="18">
                  <c:v>12925.1056871122</c:v>
                </c:pt>
                <c:pt idx="19">
                  <c:v>12869.825842754401</c:v>
                </c:pt>
                <c:pt idx="20">
                  <c:v>12808.0182635783</c:v>
                </c:pt>
              </c:numCache>
            </c:numRef>
          </c:val>
          <c:smooth val="0"/>
          <c:extLst>
            <c:ext xmlns:c16="http://schemas.microsoft.com/office/drawing/2014/chart" uri="{C3380CC4-5D6E-409C-BE32-E72D297353CC}">
              <c16:uniqueId val="{00000000-C543-0D47-9278-B99523D2776F}"/>
            </c:ext>
          </c:extLst>
        </c:ser>
        <c:ser>
          <c:idx val="1"/>
          <c:order val="1"/>
          <c:tx>
            <c:v>All Credit Unions in U.S. (PG)</c:v>
          </c:tx>
          <c:spPr>
            <a:ln w="31750" cap="rnd">
              <a:solidFill>
                <a:schemeClr val="accent2"/>
              </a:solidFill>
              <a:round/>
            </a:ln>
            <a:effectLst/>
          </c:spPr>
          <c:marker>
            <c:symbol val="none"/>
          </c:marker>
          <c:cat>
            <c:strRef>
              <c:f>'Average Member Relationsh-Data'!$A$2:$A$22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'Average Member Relationsh-Data'!$C$2:$C$22</c:f>
              <c:numCache>
                <c:formatCode>\$##,##0</c:formatCode>
                <c:ptCount val="21"/>
                <c:pt idx="0">
                  <c:v>14335.8937091511</c:v>
                </c:pt>
                <c:pt idx="1">
                  <c:v>14558.176766942101</c:v>
                </c:pt>
                <c:pt idx="2">
                  <c:v>14620.6906933913</c:v>
                </c:pt>
                <c:pt idx="3">
                  <c:v>14657.1301654578</c:v>
                </c:pt>
                <c:pt idx="4">
                  <c:v>14797.989039358699</c:v>
                </c:pt>
                <c:pt idx="5">
                  <c:v>15047.092258688301</c:v>
                </c:pt>
                <c:pt idx="6">
                  <c:v>15740.4001397832</c:v>
                </c:pt>
                <c:pt idx="7">
                  <c:v>15953.5074744181</c:v>
                </c:pt>
                <c:pt idx="8">
                  <c:v>16324.6845971574</c:v>
                </c:pt>
                <c:pt idx="9">
                  <c:v>16897.011996806901</c:v>
                </c:pt>
                <c:pt idx="10">
                  <c:v>17105.053186262499</c:v>
                </c:pt>
                <c:pt idx="11">
                  <c:v>17294.078688826899</c:v>
                </c:pt>
                <c:pt idx="12">
                  <c:v>17585.994603350198</c:v>
                </c:pt>
                <c:pt idx="13">
                  <c:v>17992.9016663355</c:v>
                </c:pt>
                <c:pt idx="14">
                  <c:v>18237.466205708501</c:v>
                </c:pt>
                <c:pt idx="15">
                  <c:v>18487.169796451701</c:v>
                </c:pt>
                <c:pt idx="16">
                  <c:v>18508.471967686</c:v>
                </c:pt>
                <c:pt idx="17">
                  <c:v>18648.050884104701</c:v>
                </c:pt>
                <c:pt idx="18">
                  <c:v>18620.665891788401</c:v>
                </c:pt>
                <c:pt idx="19">
                  <c:v>18579.990753775401</c:v>
                </c:pt>
                <c:pt idx="20">
                  <c:v>18585.006840054</c:v>
                </c:pt>
              </c:numCache>
            </c:numRef>
          </c:val>
          <c:smooth val="0"/>
          <c:extLst>
            <c:ext xmlns:c16="http://schemas.microsoft.com/office/drawing/2014/chart" uri="{C3380CC4-5D6E-409C-BE32-E72D297353CC}">
              <c16:uniqueId val="{00000001-C543-0D47-9278-B99523D2776F}"/>
            </c:ext>
          </c:extLst>
        </c:ser>
        <c:ser>
          <c:idx val="2"/>
          <c:order val="2"/>
          <c:tx>
            <c:v>Credit Unions Over $10B (PG)</c:v>
          </c:tx>
          <c:spPr>
            <a:ln w="31750" cap="rnd">
              <a:solidFill>
                <a:schemeClr val="accent3"/>
              </a:solidFill>
              <a:round/>
            </a:ln>
            <a:effectLst/>
          </c:spPr>
          <c:marker>
            <c:symbol val="none"/>
          </c:marker>
          <c:cat>
            <c:strRef>
              <c:f>'Average Member Relationsh-Data'!$A$2:$A$22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'Average Member Relationsh-Data'!$D$2:$D$22</c:f>
              <c:numCache>
                <c:formatCode>\$##,##0</c:formatCode>
                <c:ptCount val="21"/>
                <c:pt idx="0">
                  <c:v>24892.243124353499</c:v>
                </c:pt>
                <c:pt idx="1">
                  <c:v>24965.9334845103</c:v>
                </c:pt>
                <c:pt idx="2">
                  <c:v>24830.688278348502</c:v>
                </c:pt>
                <c:pt idx="3">
                  <c:v>24662.730805060899</c:v>
                </c:pt>
                <c:pt idx="4">
                  <c:v>24843.753282209</c:v>
                </c:pt>
                <c:pt idx="5">
                  <c:v>25273.332020818001</c:v>
                </c:pt>
                <c:pt idx="6">
                  <c:v>26108.560530086001</c:v>
                </c:pt>
                <c:pt idx="7">
                  <c:v>26275.316449431801</c:v>
                </c:pt>
                <c:pt idx="8">
                  <c:v>26328.016168014201</c:v>
                </c:pt>
                <c:pt idx="9">
                  <c:v>26572.4692683918</c:v>
                </c:pt>
                <c:pt idx="10">
                  <c:v>26526.680524611998</c:v>
                </c:pt>
                <c:pt idx="11">
                  <c:v>26807.484232410701</c:v>
                </c:pt>
                <c:pt idx="12">
                  <c:v>27582.729164718199</c:v>
                </c:pt>
                <c:pt idx="13">
                  <c:v>28265.709789422501</c:v>
                </c:pt>
                <c:pt idx="14">
                  <c:v>28896.716430605698</c:v>
                </c:pt>
                <c:pt idx="15">
                  <c:v>29156.3426713925</c:v>
                </c:pt>
                <c:pt idx="16">
                  <c:v>29307.138133292301</c:v>
                </c:pt>
                <c:pt idx="17">
                  <c:v>29397.497289108898</c:v>
                </c:pt>
                <c:pt idx="18">
                  <c:v>29371.248171543699</c:v>
                </c:pt>
                <c:pt idx="19">
                  <c:v>29280.770808118101</c:v>
                </c:pt>
                <c:pt idx="20">
                  <c:v>29223.958575936598</c:v>
                </c:pt>
              </c:numCache>
            </c:numRef>
          </c:val>
          <c:smooth val="0"/>
          <c:extLst>
            <c:ext xmlns:c16="http://schemas.microsoft.com/office/drawing/2014/chart" uri="{C3380CC4-5D6E-409C-BE32-E72D297353CC}">
              <c16:uniqueId val="{00000002-C543-0D47-9278-B99523D2776F}"/>
            </c:ext>
          </c:extLst>
        </c:ser>
        <c:dLbls>
          <c:showLegendKey val="0"/>
          <c:showVal val="0"/>
          <c:showCatName val="0"/>
          <c:showSerName val="0"/>
          <c:showPercent val="0"/>
          <c:showBubbleSize val="0"/>
        </c:dLbls>
        <c:smooth val="0"/>
        <c:axId val="89057205"/>
        <c:axId val="89057206"/>
      </c:lineChart>
      <c:catAx>
        <c:axId val="8905720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206"/>
        <c:crosses val="autoZero"/>
        <c:auto val="1"/>
        <c:lblAlgn val="ctr"/>
        <c:lblOffset val="100"/>
        <c:noMultiLvlLbl val="0"/>
      </c:catAx>
      <c:valAx>
        <c:axId val="89057206"/>
        <c:scaling>
          <c:orientation val="minMax"/>
          <c:max val="35000"/>
          <c:min val="5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20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a:t>Share Draft Penetration</a:t>
            </a:r>
          </a:p>
        </c:rich>
      </c:tx>
      <c:overlay val="0"/>
      <c:spPr>
        <a:noFill/>
        <a:ln>
          <a:noFill/>
        </a:ln>
        <a:effectLst/>
      </c:spPr>
      <c:txPr>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USA CUs under $50 million (PG)</c:v>
          </c:tx>
          <c:spPr>
            <a:ln w="31750" cap="rnd">
              <a:solidFill>
                <a:schemeClr val="accent1"/>
              </a:solidFill>
              <a:round/>
            </a:ln>
            <a:effectLst/>
          </c:spPr>
          <c:marker>
            <c:symbol val="none"/>
          </c:marker>
          <c:cat>
            <c:strRef>
              <c:f>'Share Draft Penetration-Data'!$A$2:$A$22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'Share Draft Penetration-Data'!$B$2:$B$22</c:f>
              <c:numCache>
                <c:formatCode>##,##0.00%</c:formatCode>
                <c:ptCount val="21"/>
                <c:pt idx="0">
                  <c:v>0.32905265489498298</c:v>
                </c:pt>
                <c:pt idx="1">
                  <c:v>0.33023185287658902</c:v>
                </c:pt>
                <c:pt idx="2">
                  <c:v>0.33331814541369098</c:v>
                </c:pt>
                <c:pt idx="3">
                  <c:v>0.33644235937126299</c:v>
                </c:pt>
                <c:pt idx="4">
                  <c:v>0.33744052313410799</c:v>
                </c:pt>
                <c:pt idx="5">
                  <c:v>0.339317083301447</c:v>
                </c:pt>
                <c:pt idx="6">
                  <c:v>0.340694663157175</c:v>
                </c:pt>
                <c:pt idx="7">
                  <c:v>0.34410859813523098</c:v>
                </c:pt>
                <c:pt idx="8">
                  <c:v>0.34722140066042001</c:v>
                </c:pt>
                <c:pt idx="9">
                  <c:v>0.34955277761403297</c:v>
                </c:pt>
                <c:pt idx="10">
                  <c:v>0.35143337845138101</c:v>
                </c:pt>
                <c:pt idx="11">
                  <c:v>0.35492723097473999</c:v>
                </c:pt>
                <c:pt idx="12">
                  <c:v>0.35780596679792798</c:v>
                </c:pt>
                <c:pt idx="13">
                  <c:v>0.358390749054395</c:v>
                </c:pt>
                <c:pt idx="14">
                  <c:v>0.35967184910689098</c:v>
                </c:pt>
                <c:pt idx="15">
                  <c:v>0.36102809233824201</c:v>
                </c:pt>
                <c:pt idx="16">
                  <c:v>0.36336627727985399</c:v>
                </c:pt>
                <c:pt idx="17">
                  <c:v>0.36407927594870498</c:v>
                </c:pt>
                <c:pt idx="18">
                  <c:v>0.36636644284431502</c:v>
                </c:pt>
                <c:pt idx="19">
                  <c:v>0.367729618478499</c:v>
                </c:pt>
                <c:pt idx="20">
                  <c:v>0.36764610880808501</c:v>
                </c:pt>
              </c:numCache>
            </c:numRef>
          </c:val>
          <c:smooth val="0"/>
          <c:extLst>
            <c:ext xmlns:c16="http://schemas.microsoft.com/office/drawing/2014/chart" uri="{C3380CC4-5D6E-409C-BE32-E72D297353CC}">
              <c16:uniqueId val="{00000000-441F-E845-9E17-66900A63F37C}"/>
            </c:ext>
          </c:extLst>
        </c:ser>
        <c:ser>
          <c:idx val="1"/>
          <c:order val="1"/>
          <c:tx>
            <c:v>All Credit Unions in U.S. (PG)</c:v>
          </c:tx>
          <c:spPr>
            <a:ln w="31750" cap="rnd">
              <a:solidFill>
                <a:schemeClr val="accent2"/>
              </a:solidFill>
              <a:round/>
            </a:ln>
            <a:effectLst/>
          </c:spPr>
          <c:marker>
            <c:symbol val="none"/>
          </c:marker>
          <c:cat>
            <c:strRef>
              <c:f>'Share Draft Penetration-Data'!$A$2:$A$22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'Share Draft Penetration-Data'!$C$2:$C$22</c:f>
              <c:numCache>
                <c:formatCode>##,##0.00%</c:formatCode>
                <c:ptCount val="21"/>
                <c:pt idx="0">
                  <c:v>0.58072988573818196</c:v>
                </c:pt>
                <c:pt idx="1">
                  <c:v>0.584328031851857</c:v>
                </c:pt>
                <c:pt idx="2">
                  <c:v>0.587264118257114</c:v>
                </c:pt>
                <c:pt idx="3">
                  <c:v>0.58809451716465</c:v>
                </c:pt>
                <c:pt idx="4">
                  <c:v>0.59095540869781704</c:v>
                </c:pt>
                <c:pt idx="5">
                  <c:v>0.59858978364497095</c:v>
                </c:pt>
                <c:pt idx="6">
                  <c:v>0.59833995355383796</c:v>
                </c:pt>
                <c:pt idx="7">
                  <c:v>0.59939708253794899</c:v>
                </c:pt>
                <c:pt idx="8">
                  <c:v>0.60427461336733101</c:v>
                </c:pt>
                <c:pt idx="9">
                  <c:v>0.60792118971657505</c:v>
                </c:pt>
                <c:pt idx="10">
                  <c:v>0.60894117815765603</c:v>
                </c:pt>
                <c:pt idx="11">
                  <c:v>0.61109548008258197</c:v>
                </c:pt>
                <c:pt idx="12">
                  <c:v>0.61288638939057605</c:v>
                </c:pt>
                <c:pt idx="13">
                  <c:v>0.61382694858249498</c:v>
                </c:pt>
                <c:pt idx="14">
                  <c:v>0.613612210878834</c:v>
                </c:pt>
                <c:pt idx="15">
                  <c:v>0.61517732004668302</c:v>
                </c:pt>
                <c:pt idx="16">
                  <c:v>0.61531864678091197</c:v>
                </c:pt>
                <c:pt idx="17">
                  <c:v>0.61710687733135605</c:v>
                </c:pt>
                <c:pt idx="18">
                  <c:v>0.61729080411764004</c:v>
                </c:pt>
                <c:pt idx="19">
                  <c:v>0.61800864477783402</c:v>
                </c:pt>
                <c:pt idx="20">
                  <c:v>0.61869062987108603</c:v>
                </c:pt>
              </c:numCache>
            </c:numRef>
          </c:val>
          <c:smooth val="0"/>
          <c:extLst>
            <c:ext xmlns:c16="http://schemas.microsoft.com/office/drawing/2014/chart" uri="{C3380CC4-5D6E-409C-BE32-E72D297353CC}">
              <c16:uniqueId val="{00000001-441F-E845-9E17-66900A63F37C}"/>
            </c:ext>
          </c:extLst>
        </c:ser>
        <c:ser>
          <c:idx val="2"/>
          <c:order val="2"/>
          <c:tx>
            <c:v>Credit Unions Over $10B (PG)</c:v>
          </c:tx>
          <c:spPr>
            <a:ln w="31750" cap="rnd">
              <a:solidFill>
                <a:schemeClr val="accent3"/>
              </a:solidFill>
              <a:round/>
            </a:ln>
            <a:effectLst/>
          </c:spPr>
          <c:marker>
            <c:symbol val="none"/>
          </c:marker>
          <c:cat>
            <c:strRef>
              <c:f>'Share Draft Penetration-Data'!$A$2:$A$22</c:f>
              <c:strCache>
                <c:ptCount val="21"/>
                <c:pt idx="0">
                  <c:v>Dec-2018</c:v>
                </c:pt>
                <c:pt idx="1">
                  <c:v>Mar-2019</c:v>
                </c:pt>
                <c:pt idx="2">
                  <c:v>Jun-2019</c:v>
                </c:pt>
                <c:pt idx="3">
                  <c:v>Sep-2019</c:v>
                </c:pt>
                <c:pt idx="4">
                  <c:v>Dec-2019</c:v>
                </c:pt>
                <c:pt idx="5">
                  <c:v>Mar-2020</c:v>
                </c:pt>
                <c:pt idx="6">
                  <c:v>Jun-2020</c:v>
                </c:pt>
                <c:pt idx="7">
                  <c:v>Sep-2020</c:v>
                </c:pt>
                <c:pt idx="8">
                  <c:v>Dec-2020</c:v>
                </c:pt>
                <c:pt idx="9">
                  <c:v>Mar-2021</c:v>
                </c:pt>
                <c:pt idx="10">
                  <c:v>Jun-2021</c:v>
                </c:pt>
                <c:pt idx="11">
                  <c:v>Sep-2021</c:v>
                </c:pt>
                <c:pt idx="12">
                  <c:v>Dec-2021</c:v>
                </c:pt>
                <c:pt idx="13">
                  <c:v>Mar-2022</c:v>
                </c:pt>
                <c:pt idx="14">
                  <c:v>Jun-2022</c:v>
                </c:pt>
                <c:pt idx="15">
                  <c:v>Sep-2022</c:v>
                </c:pt>
                <c:pt idx="16">
                  <c:v>Dec-2022</c:v>
                </c:pt>
                <c:pt idx="17">
                  <c:v>Mar-2023</c:v>
                </c:pt>
                <c:pt idx="18">
                  <c:v>Jun-2023</c:v>
                </c:pt>
                <c:pt idx="19">
                  <c:v>Sep-2023</c:v>
                </c:pt>
                <c:pt idx="20">
                  <c:v>Dec-2023</c:v>
                </c:pt>
              </c:strCache>
            </c:strRef>
          </c:cat>
          <c:val>
            <c:numRef>
              <c:f>'Share Draft Penetration-Data'!$D$2:$D$22</c:f>
              <c:numCache>
                <c:formatCode>##,##0.00%</c:formatCode>
                <c:ptCount val="21"/>
                <c:pt idx="0">
                  <c:v>0.648836462088901</c:v>
                </c:pt>
                <c:pt idx="1">
                  <c:v>0.656460113309979</c:v>
                </c:pt>
                <c:pt idx="2">
                  <c:v>0.65922106717110596</c:v>
                </c:pt>
                <c:pt idx="3">
                  <c:v>0.65534689307374605</c:v>
                </c:pt>
                <c:pt idx="4">
                  <c:v>0.65744016591291599</c:v>
                </c:pt>
                <c:pt idx="5">
                  <c:v>0.66304454966158499</c:v>
                </c:pt>
                <c:pt idx="6">
                  <c:v>0.66820560562170295</c:v>
                </c:pt>
                <c:pt idx="7">
                  <c:v>0.67309977370681295</c:v>
                </c:pt>
                <c:pt idx="8">
                  <c:v>0.67908286272089002</c:v>
                </c:pt>
                <c:pt idx="9">
                  <c:v>0.68274369105105304</c:v>
                </c:pt>
                <c:pt idx="10">
                  <c:v>0.68515184748045099</c:v>
                </c:pt>
                <c:pt idx="11">
                  <c:v>0.68901785500457802</c:v>
                </c:pt>
                <c:pt idx="12">
                  <c:v>0.69042522847168797</c:v>
                </c:pt>
                <c:pt idx="13">
                  <c:v>0.69416916708592602</c:v>
                </c:pt>
                <c:pt idx="14">
                  <c:v>0.69318370338027802</c:v>
                </c:pt>
                <c:pt idx="15">
                  <c:v>0.69772217858312802</c:v>
                </c:pt>
                <c:pt idx="16">
                  <c:v>0.69993473222856994</c:v>
                </c:pt>
                <c:pt idx="17">
                  <c:v>0.70343420099196896</c:v>
                </c:pt>
                <c:pt idx="18">
                  <c:v>0.704442643061024</c:v>
                </c:pt>
                <c:pt idx="19">
                  <c:v>0.70729090149669904</c:v>
                </c:pt>
                <c:pt idx="20">
                  <c:v>0.70758117820427402</c:v>
                </c:pt>
              </c:numCache>
            </c:numRef>
          </c:val>
          <c:smooth val="0"/>
          <c:extLst>
            <c:ext xmlns:c16="http://schemas.microsoft.com/office/drawing/2014/chart" uri="{C3380CC4-5D6E-409C-BE32-E72D297353CC}">
              <c16:uniqueId val="{00000002-441F-E845-9E17-66900A63F37C}"/>
            </c:ext>
          </c:extLst>
        </c:ser>
        <c:dLbls>
          <c:showLegendKey val="0"/>
          <c:showVal val="0"/>
          <c:showCatName val="0"/>
          <c:showSerName val="0"/>
          <c:showPercent val="0"/>
          <c:showBubbleSize val="0"/>
        </c:dLbls>
        <c:smooth val="0"/>
        <c:axId val="89057207"/>
        <c:axId val="89057208"/>
      </c:lineChart>
      <c:catAx>
        <c:axId val="8905720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208"/>
        <c:crosses val="autoZero"/>
        <c:auto val="1"/>
        <c:lblAlgn val="ctr"/>
        <c:lblOffset val="100"/>
        <c:noMultiLvlLbl val="0"/>
      </c:catAx>
      <c:valAx>
        <c:axId val="89057208"/>
        <c:scaling>
          <c:orientation val="minMax"/>
          <c:max val="0.8"/>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89057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000" b="0" i="0" u="none" strike="noStrike" kern="1200" spc="0" baseline="0">
                <a:solidFill>
                  <a:schemeClr val="tx1">
                    <a:lumMod val="65000"/>
                    <a:lumOff val="35000"/>
                  </a:schemeClr>
                </a:solidFill>
                <a:latin typeface="+mn-lt"/>
                <a:ea typeface="+mn-ea"/>
                <a:cs typeface="+mn-cs"/>
              </a:defRPr>
            </a:pPr>
            <a:r>
              <a:rPr lang="en-US" sz="6000" dirty="0"/>
              <a:t>Share Composition - All Credit Unions in U.S., Dec. 2023</a:t>
            </a:r>
          </a:p>
        </c:rich>
      </c:tx>
      <c:overlay val="0"/>
      <c:spPr>
        <a:noFill/>
        <a:ln>
          <a:noFill/>
        </a:ln>
        <a:effectLst/>
      </c:spPr>
    </c:title>
    <c:autoTitleDeleted val="0"/>
    <c:plotArea>
      <c:layout/>
      <c:pieChart>
        <c:varyColors val="1"/>
        <c:ser>
          <c:idx val="0"/>
          <c:order val="0"/>
          <c:tx>
            <c:v>Series 0</c:v>
          </c:tx>
          <c:spPr>
            <a:ln w="31750" cap="rnd">
              <a:noFill/>
              <a:round/>
            </a:ln>
            <a:effectLst/>
          </c:spPr>
          <c:dLbls>
            <c:dLbl>
              <c:idx val="0"/>
              <c:layout>
                <c:manualLayout>
                  <c:x val="-0.20207699332120052"/>
                  <c:y val="0.1675925925925926"/>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B95B-E84D-AF9C-6B32934FF1C0}"/>
                </c:ext>
              </c:extLst>
            </c:dLbl>
            <c:dLbl>
              <c:idx val="1"/>
              <c:layout>
                <c:manualLayout>
                  <c:x val="-0.23794097078907353"/>
                  <c:y val="-0.1379629629629629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95B-E84D-AF9C-6B32934FF1C0}"/>
                </c:ext>
              </c:extLst>
            </c:dLbl>
            <c:dLbl>
              <c:idx val="2"/>
              <c:layout>
                <c:manualLayout>
                  <c:x val="0.19590041894871457"/>
                  <c:y val="-0.1861111111111111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B95B-E84D-AF9C-6B32934FF1C0}"/>
                </c:ext>
              </c:extLst>
            </c:dLbl>
            <c:dLbl>
              <c:idx val="3"/>
              <c:layout>
                <c:manualLayout>
                  <c:x val="0.2151840358940032"/>
                  <c:y val="6.4814814814814811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6-B95B-E84D-AF9C-6B32934FF1C0}"/>
                </c:ext>
              </c:extLst>
            </c:dLbl>
            <c:dLbl>
              <c:idx val="4"/>
              <c:layout>
                <c:manualLayout>
                  <c:x val="-2.4466348302712385E-2"/>
                  <c:y val="4.722222222222218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B95B-E84D-AF9C-6B32934FF1C0}"/>
                </c:ext>
              </c:extLst>
            </c:dLbl>
            <c:dLbl>
              <c:idx val="5"/>
              <c:layout>
                <c:manualLayout>
                  <c:x val="3.4244042438071935E-2"/>
                  <c:y val="8.796332750072907E-3"/>
                </c:manualLayout>
              </c:layout>
              <c:numFmt formatCode="General" sourceLinked="0"/>
              <c:spPr>
                <a:noFill/>
                <a:ln>
                  <a:noFill/>
                </a:ln>
                <a:effectLst/>
              </c:spPr>
              <c:txPr>
                <a:bodyPr wrap="square" lIns="38100" tIns="19050" rIns="38100" bIns="19050" anchor="ctr">
                  <a:noAutofit/>
                </a:bodyPr>
                <a:lstStyle/>
                <a:p>
                  <a:pPr>
                    <a:defRPr sz="2800"/>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19218971811316962"/>
                      <c:h val="6.6990740740740726E-2"/>
                    </c:manualLayout>
                  </c15:layout>
                </c:ext>
                <c:ext xmlns:c16="http://schemas.microsoft.com/office/drawing/2014/chart" uri="{C3380CC4-5D6E-409C-BE32-E72D297353CC}">
                  <c16:uniqueId val="{00000001-B95B-E84D-AF9C-6B32934FF1C0}"/>
                </c:ext>
              </c:extLst>
            </c:dLbl>
            <c:numFmt formatCode="General" sourceLinked="0"/>
            <c:spPr>
              <a:noFill/>
              <a:ln>
                <a:noFill/>
              </a:ln>
              <a:effectLst/>
            </c:spPr>
            <c:txPr>
              <a:bodyPr wrap="square" lIns="38100" tIns="19050" rIns="38100" bIns="19050" anchor="ctr">
                <a:spAutoFit/>
              </a:bodyPr>
              <a:lstStyle/>
              <a:p>
                <a:pPr>
                  <a:defRPr sz="2800"/>
                </a:pPr>
                <a:endParaRPr lang="en-US"/>
              </a:p>
            </c:txPr>
            <c:dLblPos val="outEnd"/>
            <c:showLegendKey val="0"/>
            <c:showVal val="0"/>
            <c:showCatName val="1"/>
            <c:showSerName val="0"/>
            <c:showPercent val="1"/>
            <c:showBubbleSize val="0"/>
            <c:showLeaderLines val="1"/>
            <c:extLst>
              <c:ext xmlns:c15="http://schemas.microsoft.com/office/drawing/2012/chart" uri="{CE6537A1-D6FC-4f65-9D91-7224C49458BB}"/>
            </c:extLst>
          </c:dLbls>
          <c:cat>
            <c:strRef>
              <c:f>'Share Composition-Data'!$A$1:$A$6</c:f>
              <c:strCache>
                <c:ptCount val="6"/>
                <c:pt idx="0">
                  <c:v>Share Drafts</c:v>
                </c:pt>
                <c:pt idx="1">
                  <c:v>Regular Shares</c:v>
                </c:pt>
                <c:pt idx="2">
                  <c:v>Money Market Shares</c:v>
                </c:pt>
                <c:pt idx="3">
                  <c:v>Share Certificates</c:v>
                </c:pt>
                <c:pt idx="4">
                  <c:v>IRA and Keogh Accounts</c:v>
                </c:pt>
                <c:pt idx="5">
                  <c:v>Other Shares</c:v>
                </c:pt>
              </c:strCache>
            </c:strRef>
          </c:cat>
          <c:val>
            <c:numRef>
              <c:f>'Share Composition-Data'!$B$1:$B$6</c:f>
              <c:numCache>
                <c:formatCode>\$##,##0</c:formatCode>
                <c:ptCount val="6"/>
                <c:pt idx="0">
                  <c:v>79528870.374521494</c:v>
                </c:pt>
                <c:pt idx="1">
                  <c:v>122461592.352191</c:v>
                </c:pt>
                <c:pt idx="2">
                  <c:v>71214841.554444894</c:v>
                </c:pt>
                <c:pt idx="3">
                  <c:v>103774274.16780099</c:v>
                </c:pt>
                <c:pt idx="4">
                  <c:v>18160681.451935299</c:v>
                </c:pt>
                <c:pt idx="5">
                  <c:v>9036681.5733730402</c:v>
                </c:pt>
              </c:numCache>
            </c:numRef>
          </c:val>
          <c:extLst>
            <c:ext xmlns:c16="http://schemas.microsoft.com/office/drawing/2014/chart" uri="{C3380CC4-5D6E-409C-BE32-E72D297353CC}">
              <c16:uniqueId val="{00000000-B95B-E84D-AF9C-6B32934FF1C0}"/>
            </c:ext>
          </c:extLst>
        </c:ser>
        <c:dLbls>
          <c:dLblPos val="outEnd"/>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000" b="0" i="0" u="none" strike="noStrike" kern="1200" spc="0" baseline="0">
                <a:solidFill>
                  <a:schemeClr val="tx1">
                    <a:lumMod val="65000"/>
                    <a:lumOff val="35000"/>
                  </a:schemeClr>
                </a:solidFill>
                <a:latin typeface="+mn-lt"/>
                <a:ea typeface="+mn-ea"/>
                <a:cs typeface="+mn-cs"/>
              </a:defRPr>
            </a:pPr>
            <a:r>
              <a:rPr lang="en-US" sz="6000" dirty="0"/>
              <a:t>Share Composition - All Credit Unions in U.S.,</a:t>
            </a:r>
            <a:r>
              <a:rPr lang="en-US" sz="6000" baseline="0" dirty="0"/>
              <a:t> Dec. 2020</a:t>
            </a:r>
            <a:endParaRPr lang="en-US" sz="6000" dirty="0"/>
          </a:p>
        </c:rich>
      </c:tx>
      <c:overlay val="0"/>
      <c:spPr>
        <a:noFill/>
        <a:ln>
          <a:noFill/>
        </a:ln>
        <a:effectLst/>
      </c:spPr>
    </c:title>
    <c:autoTitleDeleted val="0"/>
    <c:plotArea>
      <c:layout/>
      <c:pieChart>
        <c:varyColors val="1"/>
        <c:ser>
          <c:idx val="0"/>
          <c:order val="0"/>
          <c:tx>
            <c:v>Series 0</c:v>
          </c:tx>
          <c:spPr>
            <a:ln w="31750" cap="rnd">
              <a:noFill/>
              <a:round/>
            </a:ln>
            <a:effectLst/>
          </c:spPr>
          <c:dLbls>
            <c:dLbl>
              <c:idx val="0"/>
              <c:layout>
                <c:manualLayout>
                  <c:x val="-0.15937483653725565"/>
                  <c:y val="0.16484996827427589"/>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897A-0B4F-B855-E31FEAA29937}"/>
                </c:ext>
              </c:extLst>
            </c:dLbl>
            <c:dLbl>
              <c:idx val="1"/>
              <c:layout>
                <c:manualLayout>
                  <c:x val="-0.22976768438440009"/>
                  <c:y val="-0.16999709609194344"/>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97A-0B4F-B855-E31FEAA29937}"/>
                </c:ext>
              </c:extLst>
            </c:dLbl>
            <c:dLbl>
              <c:idx val="2"/>
              <c:layout>
                <c:manualLayout>
                  <c:x val="0.23847721573553035"/>
                  <c:y val="-0.1444092406247623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97A-0B4F-B855-E31FEAA29937}"/>
                </c:ext>
              </c:extLst>
            </c:dLbl>
            <c:dLbl>
              <c:idx val="3"/>
              <c:layout>
                <c:manualLayout>
                  <c:x val="0.2050300204253592"/>
                  <c:y val="0.12119037045715737"/>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97A-0B4F-B855-E31FEAA29937}"/>
                </c:ext>
              </c:extLst>
            </c:dLbl>
            <c:dLbl>
              <c:idx val="4"/>
              <c:layout>
                <c:manualLayout>
                  <c:x val="-5.4238277791187416E-2"/>
                  <c:y val="5.107969167976754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897A-0B4F-B855-E31FEAA29937}"/>
                </c:ext>
              </c:extLst>
            </c:dLbl>
            <c:spPr>
              <a:noFill/>
              <a:ln>
                <a:noFill/>
              </a:ln>
              <a:effectLst/>
            </c:spPr>
            <c:txPr>
              <a:bodyPr wrap="square" lIns="38100" tIns="19050" rIns="38100" bIns="19050" anchor="ctr">
                <a:spAutoFit/>
              </a:bodyPr>
              <a:lstStyle/>
              <a:p>
                <a:pPr>
                  <a:defRPr sz="2800"/>
                </a:pPr>
                <a:endParaRPr lang="en-US"/>
              </a:p>
            </c:tx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'Share Composition-Data'!$A$1:$A$6</c:f>
              <c:strCache>
                <c:ptCount val="6"/>
                <c:pt idx="0">
                  <c:v>Share Drafts</c:v>
                </c:pt>
                <c:pt idx="1">
                  <c:v>Regular Shares</c:v>
                </c:pt>
                <c:pt idx="2">
                  <c:v>Money Market Shares</c:v>
                </c:pt>
                <c:pt idx="3">
                  <c:v>Share Certificates</c:v>
                </c:pt>
                <c:pt idx="4">
                  <c:v>IRA and Keogh Accounts</c:v>
                </c:pt>
                <c:pt idx="5">
                  <c:v>Other Shares</c:v>
                </c:pt>
              </c:strCache>
            </c:strRef>
          </c:cat>
          <c:val>
            <c:numRef>
              <c:f>'Share Composition-Data'!$B$1:$B$6</c:f>
              <c:numCache>
                <c:formatCode>\$##,##0</c:formatCode>
                <c:ptCount val="6"/>
                <c:pt idx="0">
                  <c:v>62095634.308610402</c:v>
                </c:pt>
                <c:pt idx="1">
                  <c:v>120779062.972506</c:v>
                </c:pt>
                <c:pt idx="2">
                  <c:v>72860271.689045206</c:v>
                </c:pt>
                <c:pt idx="3">
                  <c:v>58790074.100809902</c:v>
                </c:pt>
                <c:pt idx="4">
                  <c:v>17823910.975063901</c:v>
                </c:pt>
                <c:pt idx="5">
                  <c:v>5620839.4803921403</c:v>
                </c:pt>
              </c:numCache>
            </c:numRef>
          </c:val>
          <c:extLst>
            <c:ext xmlns:c16="http://schemas.microsoft.com/office/drawing/2014/chart" uri="{C3380CC4-5D6E-409C-BE32-E72D297353CC}">
              <c16:uniqueId val="{00000000-897A-0B4F-B855-E31FEAA2993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chemeClr val="tx1">
                    <a:lumMod val="65000"/>
                    <a:lumOff val="35000"/>
                  </a:schemeClr>
                </a:solidFill>
                <a:latin typeface="+mn-lt"/>
                <a:ea typeface="+mn-ea"/>
                <a:cs typeface="+mn-cs"/>
              </a:defRPr>
            </a:pPr>
            <a:r>
              <a:rPr lang="en-US" sz="4000" baseline="0" dirty="0"/>
              <a:t>Dec 2013</a:t>
            </a:r>
            <a:endParaRPr lang="en-US" sz="4000" dirty="0"/>
          </a:p>
        </c:rich>
      </c:tx>
      <c:layout>
        <c:manualLayout>
          <c:xMode val="edge"/>
          <c:yMode val="edge"/>
          <c:x val="0.39588425380833736"/>
          <c:y val="7.6041362879693861E-2"/>
        </c:manualLayout>
      </c:layout>
      <c:overlay val="0"/>
      <c:spPr>
        <a:noFill/>
        <a:ln>
          <a:noFill/>
        </a:ln>
        <a:effectLst/>
      </c:spPr>
    </c:title>
    <c:autoTitleDeleted val="0"/>
    <c:plotArea>
      <c:layout/>
      <c:pieChart>
        <c:varyColors val="1"/>
        <c:ser>
          <c:idx val="0"/>
          <c:order val="0"/>
          <c:tx>
            <c:v>Series 0</c:v>
          </c:tx>
          <c:spPr>
            <a:ln w="31750" cap="rnd">
              <a:noFill/>
              <a:round/>
            </a:ln>
            <a:effectLst/>
          </c:spPr>
          <c:dLbls>
            <c:dLbl>
              <c:idx val="0"/>
              <c:layout>
                <c:manualLayout>
                  <c:x val="-0.17323323793087839"/>
                  <c:y val="-9.957957289705704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38E-F748-B9A3-71DFDAA8492C}"/>
                </c:ext>
              </c:extLst>
            </c:dLbl>
            <c:dLbl>
              <c:idx val="1"/>
              <c:layout>
                <c:manualLayout>
                  <c:x val="9.9470196401414537E-2"/>
                  <c:y val="-7.588162136405408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38E-F748-B9A3-71DFDAA8492C}"/>
                </c:ext>
              </c:extLst>
            </c:dLbl>
            <c:dLbl>
              <c:idx val="2"/>
              <c:layout>
                <c:manualLayout>
                  <c:x val="0.11527814558855129"/>
                  <c:y val="3.382795540732370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038E-F748-B9A3-71DFDAA8492C}"/>
                </c:ext>
              </c:extLst>
            </c:dLbl>
            <c:dLbl>
              <c:idx val="3"/>
              <c:layout>
                <c:manualLayout>
                  <c:x val="7.2933191053431448E-2"/>
                  <c:y val="0.1386417738839487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038E-F748-B9A3-71DFDAA8492C}"/>
                </c:ext>
              </c:extLst>
            </c:dLbl>
            <c:spPr>
              <a:noFill/>
              <a:ln>
                <a:noFill/>
              </a:ln>
              <a:effectLst/>
            </c:spPr>
            <c:txPr>
              <a:bodyPr wrap="square" lIns="38100" tIns="19050" rIns="38100" bIns="19050" anchor="ctr">
                <a:spAutoFit/>
              </a:bodyPr>
              <a:lstStyle/>
              <a:p>
                <a:pPr>
                  <a:defRPr sz="2400"/>
                </a:pPr>
                <a:endParaRPr lang="en-US"/>
              </a:p>
            </c:txPr>
            <c:dLblPos val="bestFit"/>
            <c:showLegendKey val="0"/>
            <c:showVal val="0"/>
            <c:showCatName val="0"/>
            <c:showSerName val="0"/>
            <c:showPercent val="1"/>
            <c:showBubbleSize val="0"/>
            <c:showLeaderLines val="1"/>
            <c:extLst>
              <c:ext xmlns:c15="http://schemas.microsoft.com/office/drawing/2012/chart" uri="{CE6537A1-D6FC-4f65-9D91-7224C49458BB}"/>
            </c:extLst>
          </c:dLbls>
          <c:cat>
            <c:strRef>
              <c:f>'Income composition-Data'!$A$1:$A$4</c:f>
              <c:strCache>
                <c:ptCount val="4"/>
                <c:pt idx="0">
                  <c:v>Net loan income</c:v>
                </c:pt>
                <c:pt idx="1">
                  <c:v>Investment Income</c:v>
                </c:pt>
                <c:pt idx="2">
                  <c:v>Fee income</c:v>
                </c:pt>
                <c:pt idx="3">
                  <c:v>Other operating income</c:v>
                </c:pt>
              </c:strCache>
            </c:strRef>
          </c:cat>
          <c:val>
            <c:numRef>
              <c:f>'Income composition-Data'!$B$1:$B$4</c:f>
              <c:numCache>
                <c:formatCode>\$##,##0</c:formatCode>
                <c:ptCount val="4"/>
                <c:pt idx="0">
                  <c:v>6365237.8495726502</c:v>
                </c:pt>
                <c:pt idx="1">
                  <c:v>853474.57970085496</c:v>
                </c:pt>
                <c:pt idx="2">
                  <c:v>1513192.88782051</c:v>
                </c:pt>
                <c:pt idx="3">
                  <c:v>1448165.0008547001</c:v>
                </c:pt>
              </c:numCache>
            </c:numRef>
          </c:val>
          <c:extLst>
            <c:ext xmlns:c16="http://schemas.microsoft.com/office/drawing/2014/chart" uri="{C3380CC4-5D6E-409C-BE32-E72D297353CC}">
              <c16:uniqueId val="{00000000-038E-F748-B9A3-71DFDAA8492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chemeClr val="tx1">
                    <a:lumMod val="65000"/>
                    <a:lumOff val="35000"/>
                  </a:schemeClr>
                </a:solidFill>
                <a:latin typeface="+mn-lt"/>
                <a:ea typeface="+mn-ea"/>
                <a:cs typeface="+mn-cs"/>
              </a:defRPr>
            </a:pPr>
            <a:r>
              <a:rPr lang="en-US" sz="4000" dirty="0"/>
              <a:t>Under</a:t>
            </a:r>
            <a:r>
              <a:rPr lang="en-US" sz="4000" baseline="0" dirty="0"/>
              <a:t> $</a:t>
            </a:r>
            <a:r>
              <a:rPr lang="en-US" sz="4000" dirty="0"/>
              <a:t>20m</a:t>
            </a:r>
          </a:p>
        </c:rich>
      </c:tx>
      <c:layout>
        <c:manualLayout>
          <c:xMode val="edge"/>
          <c:yMode val="edge"/>
          <c:x val="0.36166017961190056"/>
          <c:y val="5.9349356393907406E-2"/>
        </c:manualLayout>
      </c:layout>
      <c:overlay val="0"/>
      <c:spPr>
        <a:noFill/>
        <a:ln>
          <a:noFill/>
        </a:ln>
        <a:effectLst/>
      </c:spPr>
    </c:title>
    <c:autoTitleDeleted val="0"/>
    <c:plotArea>
      <c:layout/>
      <c:pieChart>
        <c:varyColors val="1"/>
        <c:ser>
          <c:idx val="0"/>
          <c:order val="0"/>
          <c:tx>
            <c:v>Series 0</c:v>
          </c:tx>
          <c:spPr>
            <a:ln w="31750" cap="rnd">
              <a:noFill/>
              <a:round/>
            </a:ln>
            <a:effectLst/>
          </c:spPr>
          <c:dLbls>
            <c:dLbl>
              <c:idx val="0"/>
              <c:layout>
                <c:manualLayout>
                  <c:x val="-0.17595493937929266"/>
                  <c:y val="-9.6951350321989316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5DB-BA42-B66F-F7FA90818427}"/>
                </c:ext>
              </c:extLst>
            </c:dLbl>
            <c:dLbl>
              <c:idx val="1"/>
              <c:layout>
                <c:manualLayout>
                  <c:x val="0.13961425220066456"/>
                  <c:y val="-8.5025546947985527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85DB-BA42-B66F-F7FA90818427}"/>
                </c:ext>
              </c:extLst>
            </c:dLbl>
            <c:dLbl>
              <c:idx val="2"/>
              <c:layout>
                <c:manualLayout>
                  <c:x val="6.1530161032614945E-2"/>
                  <c:y val="0.1153803185325521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5DB-BA42-B66F-F7FA90818427}"/>
                </c:ext>
              </c:extLst>
            </c:dLbl>
            <c:dLbl>
              <c:idx val="3"/>
              <c:layout>
                <c:manualLayout>
                  <c:x val="6.2849597275384972E-2"/>
                  <c:y val="0.13214497832740837"/>
                </c:manualLayout>
              </c:layout>
              <c:dLblPos val="bestFit"/>
              <c:showLegendKey val="0"/>
              <c:showVal val="0"/>
              <c:showCatName val="0"/>
              <c:showSerName val="0"/>
              <c:showPercent val="1"/>
              <c:showBubbleSize val="0"/>
              <c:extLst>
                <c:ext xmlns:c15="http://schemas.microsoft.com/office/drawing/2012/chart" uri="{CE6537A1-D6FC-4f65-9D91-7224C49458BB}">
                  <c15:layout>
                    <c:manualLayout>
                      <c:w val="0.21647110117256052"/>
                      <c:h val="0.22289392660686846"/>
                    </c:manualLayout>
                  </c15:layout>
                </c:ext>
                <c:ext xmlns:c16="http://schemas.microsoft.com/office/drawing/2014/chart" uri="{C3380CC4-5D6E-409C-BE32-E72D297353CC}">
                  <c16:uniqueId val="{00000002-85DB-BA42-B66F-F7FA90818427}"/>
                </c:ext>
              </c:extLst>
            </c:dLbl>
            <c:spPr>
              <a:noFill/>
              <a:ln>
                <a:noFill/>
              </a:ln>
              <a:effectLst/>
            </c:spPr>
            <c:txPr>
              <a:bodyPr wrap="square" lIns="38100" tIns="19050" rIns="38100" bIns="19050" anchor="ctr">
                <a:spAutoFit/>
              </a:bodyPr>
              <a:lstStyle/>
              <a:p>
                <a:pPr>
                  <a:defRPr sz="2400"/>
                </a:pPr>
                <a:endParaRPr lang="en-US"/>
              </a:p>
            </c:txPr>
            <c:dLblPos val="bestFit"/>
            <c:showLegendKey val="0"/>
            <c:showVal val="0"/>
            <c:showCatName val="0"/>
            <c:showSerName val="0"/>
            <c:showPercent val="1"/>
            <c:showBubbleSize val="0"/>
            <c:showLeaderLines val="1"/>
            <c:extLst>
              <c:ext xmlns:c15="http://schemas.microsoft.com/office/drawing/2012/chart" uri="{CE6537A1-D6FC-4f65-9D91-7224C49458BB}"/>
            </c:extLst>
          </c:dLbls>
          <c:cat>
            <c:strRef>
              <c:f>'Income composition-Data'!$A$1:$A$4</c:f>
              <c:strCache>
                <c:ptCount val="4"/>
                <c:pt idx="0">
                  <c:v>Net loan income</c:v>
                </c:pt>
                <c:pt idx="1">
                  <c:v>Investment Income</c:v>
                </c:pt>
                <c:pt idx="2">
                  <c:v>Fee income</c:v>
                </c:pt>
                <c:pt idx="3">
                  <c:v>Other operating income</c:v>
                </c:pt>
              </c:strCache>
            </c:strRef>
          </c:cat>
          <c:val>
            <c:numRef>
              <c:f>'Income composition-Data'!$B$1:$B$4</c:f>
              <c:numCache>
                <c:formatCode>\$##,##0</c:formatCode>
                <c:ptCount val="4"/>
                <c:pt idx="0">
                  <c:v>229360.75582215999</c:v>
                </c:pt>
                <c:pt idx="1">
                  <c:v>88569.949188426297</c:v>
                </c:pt>
                <c:pt idx="2">
                  <c:v>33004.793225123503</c:v>
                </c:pt>
                <c:pt idx="3">
                  <c:v>17799.450952717001</c:v>
                </c:pt>
              </c:numCache>
            </c:numRef>
          </c:val>
          <c:extLst>
            <c:ext xmlns:c16="http://schemas.microsoft.com/office/drawing/2014/chart" uri="{C3380CC4-5D6E-409C-BE32-E72D297353CC}">
              <c16:uniqueId val="{00000000-85DB-BA42-B66F-F7FA90818427}"/>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chemeClr val="tx1">
                    <a:lumMod val="65000"/>
                    <a:lumOff val="35000"/>
                  </a:schemeClr>
                </a:solidFill>
                <a:latin typeface="+mn-lt"/>
                <a:ea typeface="+mn-ea"/>
                <a:cs typeface="+mn-cs"/>
              </a:defRPr>
            </a:pPr>
            <a:r>
              <a:rPr lang="en-US" sz="4000" baseline="0" dirty="0"/>
              <a:t>Dec. 2023</a:t>
            </a:r>
            <a:endParaRPr lang="en-US" sz="4000" dirty="0"/>
          </a:p>
        </c:rich>
      </c:tx>
      <c:layout>
        <c:manualLayout>
          <c:xMode val="edge"/>
          <c:yMode val="edge"/>
          <c:x val="0.36230898682299084"/>
          <c:y val="7.7777777777777779E-2"/>
        </c:manualLayout>
      </c:layout>
      <c:overlay val="0"/>
      <c:spPr>
        <a:noFill/>
        <a:ln>
          <a:noFill/>
        </a:ln>
        <a:effectLst/>
      </c:spPr>
    </c:title>
    <c:autoTitleDeleted val="0"/>
    <c:plotArea>
      <c:layout/>
      <c:pieChart>
        <c:varyColors val="1"/>
        <c:ser>
          <c:idx val="0"/>
          <c:order val="0"/>
          <c:tx>
            <c:v>Series 0</c:v>
          </c:tx>
          <c:spPr>
            <a:ln w="31750" cap="rnd">
              <a:noFill/>
              <a:round/>
            </a:ln>
            <a:effectLst/>
          </c:spPr>
          <c:dLbls>
            <c:dLbl>
              <c:idx val="0"/>
              <c:layout>
                <c:manualLayout>
                  <c:x val="-8.9623792747975939E-2"/>
                  <c:y val="-0.143369641294838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CCF4-9640-AFE8-E2E49842514A}"/>
                </c:ext>
              </c:extLst>
            </c:dLbl>
            <c:dLbl>
              <c:idx val="1"/>
              <c:layout>
                <c:manualLayout>
                  <c:x val="7.0349717772136444E-2"/>
                  <c:y val="-1.632050160396623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CCF4-9640-AFE8-E2E49842514A}"/>
                </c:ext>
              </c:extLst>
            </c:dLbl>
            <c:dLbl>
              <c:idx val="2"/>
              <c:layout>
                <c:manualLayout>
                  <c:x val="5.0787083888452503E-2"/>
                  <c:y val="8.3582968795567217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CCF4-9640-AFE8-E2E49842514A}"/>
                </c:ext>
              </c:extLst>
            </c:dLbl>
            <c:dLbl>
              <c:idx val="3"/>
              <c:layout>
                <c:manualLayout>
                  <c:x val="3.5446426507968462E-2"/>
                  <c:y val="0.1456739574219889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CCF4-9640-AFE8-E2E49842514A}"/>
                </c:ext>
              </c:extLst>
            </c:dLbl>
            <c:spPr>
              <a:noFill/>
              <a:ln>
                <a:noFill/>
              </a:ln>
              <a:effectLst/>
            </c:spPr>
            <c:txPr>
              <a:bodyPr wrap="square" lIns="38100" tIns="19050" rIns="38100" bIns="19050" anchor="ctr">
                <a:spAutoFit/>
              </a:bodyPr>
              <a:lstStyle/>
              <a:p>
                <a:pPr>
                  <a:defRPr sz="2400"/>
                </a:pPr>
                <a:endParaRPr lang="en-US"/>
              </a:p>
            </c:txPr>
            <c:dLblPos val="bestFit"/>
            <c:showLegendKey val="0"/>
            <c:showVal val="0"/>
            <c:showCatName val="0"/>
            <c:showSerName val="0"/>
            <c:showPercent val="1"/>
            <c:showBubbleSize val="0"/>
            <c:showLeaderLines val="1"/>
            <c:extLst>
              <c:ext xmlns:c15="http://schemas.microsoft.com/office/drawing/2012/chart" uri="{CE6537A1-D6FC-4f65-9D91-7224C49458BB}"/>
            </c:extLst>
          </c:dLbls>
          <c:cat>
            <c:strRef>
              <c:f>'Income composition-Data'!$A$1:$A$4</c:f>
              <c:strCache>
                <c:ptCount val="4"/>
                <c:pt idx="0">
                  <c:v>Net loan income</c:v>
                </c:pt>
                <c:pt idx="1">
                  <c:v>Investment Income</c:v>
                </c:pt>
                <c:pt idx="2">
                  <c:v>Fee income</c:v>
                </c:pt>
                <c:pt idx="3">
                  <c:v>Other operating income</c:v>
                </c:pt>
              </c:strCache>
            </c:strRef>
          </c:cat>
          <c:val>
            <c:numRef>
              <c:f>'Income composition-Data'!$B$1:$B$4</c:f>
              <c:numCache>
                <c:formatCode>\$##,##0</c:formatCode>
                <c:ptCount val="4"/>
                <c:pt idx="0">
                  <c:v>17533136.338153999</c:v>
                </c:pt>
                <c:pt idx="1">
                  <c:v>3511380.3672905099</c:v>
                </c:pt>
                <c:pt idx="2">
                  <c:v>2096965.1741812001</c:v>
                </c:pt>
                <c:pt idx="3">
                  <c:v>3011896.2905146698</c:v>
                </c:pt>
              </c:numCache>
            </c:numRef>
          </c:val>
          <c:extLst>
            <c:ext xmlns:c16="http://schemas.microsoft.com/office/drawing/2014/chart" uri="{C3380CC4-5D6E-409C-BE32-E72D297353CC}">
              <c16:uniqueId val="{00000000-CCF4-9640-AFE8-E2E49842514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5927924397240643"/>
          <c:y val="6.9383202099737497E-3"/>
          <c:w val="0.22666551221403292"/>
          <c:h val="0.74661358996792071"/>
        </c:manualLayout>
      </c:layout>
      <c:overlay val="0"/>
      <c:txPr>
        <a:bodyPr/>
        <a:lstStyle/>
        <a:p>
          <a:pPr>
            <a:defRPr sz="3500"/>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chemeClr val="tx1">
                    <a:lumMod val="65000"/>
                    <a:lumOff val="35000"/>
                  </a:schemeClr>
                </a:solidFill>
                <a:latin typeface="+mn-lt"/>
                <a:ea typeface="+mn-ea"/>
                <a:cs typeface="+mn-cs"/>
              </a:defRPr>
            </a:pPr>
            <a:r>
              <a:rPr lang="en-US" sz="4000" dirty="0"/>
              <a:t>$1b</a:t>
            </a:r>
          </a:p>
        </c:rich>
      </c:tx>
      <c:layout>
        <c:manualLayout>
          <c:xMode val="edge"/>
          <c:yMode val="edge"/>
          <c:x val="0.45501549661218094"/>
          <c:y val="4.9999992709245739E-2"/>
        </c:manualLayout>
      </c:layout>
      <c:overlay val="0"/>
      <c:spPr>
        <a:noFill/>
        <a:ln>
          <a:noFill/>
        </a:ln>
        <a:effectLst/>
      </c:spPr>
    </c:title>
    <c:autoTitleDeleted val="0"/>
    <c:plotArea>
      <c:layout/>
      <c:pieChart>
        <c:varyColors val="1"/>
        <c:ser>
          <c:idx val="0"/>
          <c:order val="0"/>
          <c:tx>
            <c:v>Series 0</c:v>
          </c:tx>
          <c:spPr>
            <a:ln w="31750" cap="rnd">
              <a:noFill/>
              <a:round/>
            </a:ln>
            <a:effectLst/>
          </c:spPr>
          <c:dLbls>
            <c:dLbl>
              <c:idx val="0"/>
              <c:layout>
                <c:manualLayout>
                  <c:x val="-0.15125442695312724"/>
                  <c:y val="-0.1576956608784396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4-15F6-4747-8FDA-74C8EE232569}"/>
                </c:ext>
              </c:extLst>
            </c:dLbl>
            <c:dLbl>
              <c:idx val="1"/>
              <c:layout>
                <c:manualLayout>
                  <c:x val="0.11800041934763868"/>
                  <c:y val="-2.71259802965908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15F6-4747-8FDA-74C8EE232569}"/>
                </c:ext>
              </c:extLst>
            </c:dLbl>
            <c:dLbl>
              <c:idx val="2"/>
              <c:layout>
                <c:manualLayout>
                  <c:x val="7.4022350292632849E-2"/>
                  <c:y val="6.697388933014146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2-15F6-4747-8FDA-74C8EE232569}"/>
                </c:ext>
              </c:extLst>
            </c:dLbl>
            <c:dLbl>
              <c:idx val="3"/>
              <c:layout>
                <c:manualLayout>
                  <c:x val="6.9817739861906633E-2"/>
                  <c:y val="0.1449073862777214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5F6-4747-8FDA-74C8EE232569}"/>
                </c:ext>
              </c:extLst>
            </c:dLbl>
            <c:spPr>
              <a:noFill/>
              <a:ln>
                <a:noFill/>
              </a:ln>
              <a:effectLst/>
            </c:spPr>
            <c:txPr>
              <a:bodyPr wrap="square" lIns="38100" tIns="19050" rIns="38100" bIns="19050" anchor="ctr">
                <a:spAutoFit/>
              </a:bodyPr>
              <a:lstStyle/>
              <a:p>
                <a:pPr>
                  <a:defRPr sz="2400"/>
                </a:pPr>
                <a:endParaRPr lang="en-US"/>
              </a:p>
            </c:txPr>
            <c:dLblPos val="bestFit"/>
            <c:showLegendKey val="0"/>
            <c:showVal val="0"/>
            <c:showCatName val="0"/>
            <c:showSerName val="0"/>
            <c:showPercent val="1"/>
            <c:showBubbleSize val="0"/>
            <c:showLeaderLines val="1"/>
            <c:extLst>
              <c:ext xmlns:c15="http://schemas.microsoft.com/office/drawing/2012/chart" uri="{CE6537A1-D6FC-4f65-9D91-7224C49458BB}"/>
            </c:extLst>
          </c:dLbls>
          <c:cat>
            <c:strRef>
              <c:f>'Income composition-Data'!$A$1:$A$4</c:f>
              <c:strCache>
                <c:ptCount val="4"/>
                <c:pt idx="0">
                  <c:v>Net loan income</c:v>
                </c:pt>
                <c:pt idx="1">
                  <c:v>Investment Income</c:v>
                </c:pt>
                <c:pt idx="2">
                  <c:v>Fee income</c:v>
                </c:pt>
                <c:pt idx="3">
                  <c:v>Other operating income</c:v>
                </c:pt>
              </c:strCache>
            </c:strRef>
          </c:cat>
          <c:val>
            <c:numRef>
              <c:f>'Income composition-Data'!$B$1:$B$4</c:f>
              <c:numCache>
                <c:formatCode>\$##,##0</c:formatCode>
                <c:ptCount val="4"/>
                <c:pt idx="0">
                  <c:v>146739770.394977</c:v>
                </c:pt>
                <c:pt idx="1">
                  <c:v>28261243.8744292</c:v>
                </c:pt>
                <c:pt idx="2">
                  <c:v>15147906.737442899</c:v>
                </c:pt>
                <c:pt idx="3">
                  <c:v>25406416.401826501</c:v>
                </c:pt>
              </c:numCache>
            </c:numRef>
          </c:val>
          <c:extLst>
            <c:ext xmlns:c16="http://schemas.microsoft.com/office/drawing/2014/chart" uri="{C3380CC4-5D6E-409C-BE32-E72D297353CC}">
              <c16:uniqueId val="{00000000-15F6-4747-8FDA-74C8EE23256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6400" b="0" i="0" u="none" strike="noStrike" kern="1200" spc="0" baseline="0">
                <a:solidFill>
                  <a:schemeClr val="tx1">
                    <a:lumMod val="65000"/>
                    <a:lumOff val="35000"/>
                  </a:schemeClr>
                </a:solidFill>
                <a:latin typeface="+mn-lt"/>
                <a:ea typeface="+mn-ea"/>
                <a:cs typeface="+mn-cs"/>
              </a:defRPr>
            </a:pPr>
            <a:r>
              <a:rPr lang="en-US" sz="6400" dirty="0"/>
              <a:t>Operating Expense Composition - All Credit Unions in U.S. </a:t>
            </a:r>
          </a:p>
        </c:rich>
      </c:tx>
      <c:overlay val="0"/>
      <c:spPr>
        <a:noFill/>
        <a:ln>
          <a:noFill/>
        </a:ln>
        <a:effectLst/>
      </c:spPr>
    </c:title>
    <c:autoTitleDeleted val="0"/>
    <c:plotArea>
      <c:layout/>
      <c:pieChart>
        <c:varyColors val="1"/>
        <c:ser>
          <c:idx val="0"/>
          <c:order val="0"/>
          <c:tx>
            <c:v>Series 0</c:v>
          </c:tx>
          <c:spPr>
            <a:ln w="31750" cap="rnd">
              <a:noFill/>
              <a:round/>
            </a:ln>
            <a:effectLst/>
          </c:spPr>
          <c:dLbls>
            <c:spPr>
              <a:noFill/>
              <a:ln>
                <a:noFill/>
              </a:ln>
              <a:effectLst/>
            </c:spPr>
            <c:txPr>
              <a:bodyPr wrap="square" lIns="38100" tIns="19050" rIns="38100" bIns="19050" anchor="ctr">
                <a:spAutoFit/>
              </a:bodyPr>
              <a:lstStyle/>
              <a:p>
                <a:pPr>
                  <a:defRPr sz="2800"/>
                </a:pPr>
                <a:endParaRPr lang="en-US"/>
              </a:p>
            </c:txPr>
            <c:dLblPos val="bestFit"/>
            <c:showLegendKey val="0"/>
            <c:showVal val="0"/>
            <c:showCatName val="1"/>
            <c:showSerName val="0"/>
            <c:showPercent val="1"/>
            <c:showBubbleSize val="0"/>
            <c:showLeaderLines val="1"/>
            <c:extLst>
              <c:ext xmlns:c15="http://schemas.microsoft.com/office/drawing/2012/chart" uri="{CE6537A1-D6FC-4f65-9D91-7224C49458BB}"/>
            </c:extLst>
          </c:dLbls>
          <c:cat>
            <c:strRef>
              <c:f>'Operating Expense Composi-Data'!$A$1:$A$9</c:f>
              <c:strCache>
                <c:ptCount val="9"/>
                <c:pt idx="0">
                  <c:v>Employee Compensation</c:v>
                </c:pt>
                <c:pt idx="1">
                  <c:v>$ Travel and Conference Expense</c:v>
                </c:pt>
                <c:pt idx="2">
                  <c:v>Office Occupancy</c:v>
                </c:pt>
                <c:pt idx="3">
                  <c:v>Office Operations</c:v>
                </c:pt>
                <c:pt idx="4">
                  <c:v>Educ. &amp; Promotional</c:v>
                </c:pt>
                <c:pt idx="5">
                  <c:v>Loan Servicing</c:v>
                </c:pt>
                <c:pt idx="6">
                  <c:v>Professional Services</c:v>
                </c:pt>
                <c:pt idx="7">
                  <c:v>Member Insurance</c:v>
                </c:pt>
                <c:pt idx="8">
                  <c:v>Operating Fees + Misc.</c:v>
                </c:pt>
              </c:strCache>
            </c:strRef>
          </c:cat>
          <c:val>
            <c:numRef>
              <c:f>'Operating Expense Composi-Data'!$B$1:$B$9</c:f>
              <c:numCache>
                <c:formatCode>\$##,##0</c:formatCode>
                <c:ptCount val="9"/>
                <c:pt idx="0">
                  <c:v>7259143.2052318202</c:v>
                </c:pt>
                <c:pt idx="1">
                  <c:v>114215.829859634</c:v>
                </c:pt>
                <c:pt idx="2">
                  <c:v>823260.97851977905</c:v>
                </c:pt>
                <c:pt idx="3">
                  <c:v>2542339.53190132</c:v>
                </c:pt>
                <c:pt idx="4">
                  <c:v>539648.97128881305</c:v>
                </c:pt>
                <c:pt idx="5">
                  <c:v>941209.98617609497</c:v>
                </c:pt>
                <c:pt idx="6">
                  <c:v>1259593.4959591699</c:v>
                </c:pt>
                <c:pt idx="7">
                  <c:v>5612.37175669928</c:v>
                </c:pt>
                <c:pt idx="8">
                  <c:v>529748.44917056605</c:v>
                </c:pt>
              </c:numCache>
            </c:numRef>
          </c:val>
          <c:extLst>
            <c:ext xmlns:c16="http://schemas.microsoft.com/office/drawing/2014/chart" uri="{C3380CC4-5D6E-409C-BE32-E72D297353CC}">
              <c16:uniqueId val="{00000000-419B-2C40-9D9E-6070F23EB7D4}"/>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CE87C9-2C8C-4B3D-8EE3-DC250CDE4A80}" type="doc">
      <dgm:prSet loTypeId="urn:microsoft.com/office/officeart/2016/7/layout/VerticalSolidActionList" loCatId="List" qsTypeId="urn:microsoft.com/office/officeart/2005/8/quickstyle/simple4" qsCatId="simple" csTypeId="urn:microsoft.com/office/officeart/2005/8/colors/colorful1" csCatId="colorful" phldr="1"/>
      <dgm:spPr/>
      <dgm:t>
        <a:bodyPr/>
        <a:lstStyle/>
        <a:p>
          <a:endParaRPr lang="en-US"/>
        </a:p>
      </dgm:t>
    </dgm:pt>
    <dgm:pt modelId="{6FF020B1-9B00-453B-BDF2-3152D585DB06}">
      <dgm:prSet/>
      <dgm:spPr/>
      <dgm:t>
        <a:bodyPr/>
        <a:lstStyle/>
        <a:p>
          <a:r>
            <a:rPr lang="en-US"/>
            <a:t>Help</a:t>
          </a:r>
        </a:p>
      </dgm:t>
    </dgm:pt>
    <dgm:pt modelId="{746017A3-7CEB-46E6-97F5-B30ECD10CCA2}" type="parTrans" cxnId="{842518B0-5E3B-40B2-A937-51502B7E47D3}">
      <dgm:prSet/>
      <dgm:spPr/>
      <dgm:t>
        <a:bodyPr/>
        <a:lstStyle/>
        <a:p>
          <a:endParaRPr lang="en-US"/>
        </a:p>
      </dgm:t>
    </dgm:pt>
    <dgm:pt modelId="{EFC665B4-9250-4D88-9FA8-5D2000E690E6}" type="sibTrans" cxnId="{842518B0-5E3B-40B2-A937-51502B7E47D3}">
      <dgm:prSet/>
      <dgm:spPr/>
      <dgm:t>
        <a:bodyPr/>
        <a:lstStyle/>
        <a:p>
          <a:endParaRPr lang="en-US"/>
        </a:p>
      </dgm:t>
    </dgm:pt>
    <dgm:pt modelId="{2BDF6AD1-E2F5-4EAC-ACC7-0C72723A1CB2}">
      <dgm:prSet/>
      <dgm:spPr/>
      <dgm:t>
        <a:bodyPr/>
        <a:lstStyle/>
        <a:p>
          <a:r>
            <a:rPr lang="en-US" dirty="0"/>
            <a:t>you understand what a balance sheet is and how it works</a:t>
          </a:r>
        </a:p>
      </dgm:t>
    </dgm:pt>
    <dgm:pt modelId="{DEB47C7B-3C1B-4F8E-A710-80D2FBFA34F4}" type="parTrans" cxnId="{540D0F88-875D-4E69-A8B6-3D2DEBCFA5D0}">
      <dgm:prSet/>
      <dgm:spPr/>
      <dgm:t>
        <a:bodyPr/>
        <a:lstStyle/>
        <a:p>
          <a:endParaRPr lang="en-US"/>
        </a:p>
      </dgm:t>
    </dgm:pt>
    <dgm:pt modelId="{3F2D1E78-05E3-4371-ABF7-05266856CD9C}" type="sibTrans" cxnId="{540D0F88-875D-4E69-A8B6-3D2DEBCFA5D0}">
      <dgm:prSet/>
      <dgm:spPr/>
      <dgm:t>
        <a:bodyPr/>
        <a:lstStyle/>
        <a:p>
          <a:endParaRPr lang="en-US"/>
        </a:p>
      </dgm:t>
    </dgm:pt>
    <dgm:pt modelId="{C8860FB9-FEBB-4FAA-A10D-4B1F5D519B2C}">
      <dgm:prSet/>
      <dgm:spPr/>
      <dgm:t>
        <a:bodyPr/>
        <a:lstStyle/>
        <a:p>
          <a:r>
            <a:rPr lang="en-US"/>
            <a:t>Help</a:t>
          </a:r>
        </a:p>
      </dgm:t>
    </dgm:pt>
    <dgm:pt modelId="{0ABBE431-EA86-4BF9-9469-A89CEAB7FB9B}" type="parTrans" cxnId="{6B296748-CB78-44FD-BC8B-AA600A0CE23C}">
      <dgm:prSet/>
      <dgm:spPr/>
      <dgm:t>
        <a:bodyPr/>
        <a:lstStyle/>
        <a:p>
          <a:endParaRPr lang="en-US"/>
        </a:p>
      </dgm:t>
    </dgm:pt>
    <dgm:pt modelId="{45749928-24B2-4AC0-97D4-0D57F91A947F}" type="sibTrans" cxnId="{6B296748-CB78-44FD-BC8B-AA600A0CE23C}">
      <dgm:prSet/>
      <dgm:spPr/>
      <dgm:t>
        <a:bodyPr/>
        <a:lstStyle/>
        <a:p>
          <a:endParaRPr lang="en-US"/>
        </a:p>
      </dgm:t>
    </dgm:pt>
    <dgm:pt modelId="{D2090B69-932B-4668-9839-67307482E55F}">
      <dgm:prSet/>
      <dgm:spPr/>
      <dgm:t>
        <a:bodyPr/>
        <a:lstStyle/>
        <a:p>
          <a:r>
            <a:rPr lang="en-US" dirty="0"/>
            <a:t>you understand what an income statement is, and how it works</a:t>
          </a:r>
        </a:p>
      </dgm:t>
    </dgm:pt>
    <dgm:pt modelId="{9A7DBD10-209E-405E-9FA9-779890744971}" type="parTrans" cxnId="{D69F3782-4119-4FD0-BAE6-E1E656186D9E}">
      <dgm:prSet/>
      <dgm:spPr/>
      <dgm:t>
        <a:bodyPr/>
        <a:lstStyle/>
        <a:p>
          <a:endParaRPr lang="en-US"/>
        </a:p>
      </dgm:t>
    </dgm:pt>
    <dgm:pt modelId="{7B391419-EDB4-4C9B-AE54-553295820CAF}" type="sibTrans" cxnId="{D69F3782-4119-4FD0-BAE6-E1E656186D9E}">
      <dgm:prSet/>
      <dgm:spPr/>
      <dgm:t>
        <a:bodyPr/>
        <a:lstStyle/>
        <a:p>
          <a:endParaRPr lang="en-US"/>
        </a:p>
      </dgm:t>
    </dgm:pt>
    <dgm:pt modelId="{D20F35A8-8F7B-4B87-B7F4-55D5FEB7A4E4}">
      <dgm:prSet/>
      <dgm:spPr/>
      <dgm:t>
        <a:bodyPr/>
        <a:lstStyle/>
        <a:p>
          <a:r>
            <a:rPr lang="en-US"/>
            <a:t>Help</a:t>
          </a:r>
        </a:p>
      </dgm:t>
    </dgm:pt>
    <dgm:pt modelId="{C88225A1-88A0-4FCE-B34B-5DE415D1A1F5}" type="parTrans" cxnId="{55BCBF68-79EF-41C6-A3E1-665380FEF35A}">
      <dgm:prSet/>
      <dgm:spPr/>
      <dgm:t>
        <a:bodyPr/>
        <a:lstStyle/>
        <a:p>
          <a:endParaRPr lang="en-US"/>
        </a:p>
      </dgm:t>
    </dgm:pt>
    <dgm:pt modelId="{7930D382-BBF4-48B4-8F19-0D6572F571D0}" type="sibTrans" cxnId="{55BCBF68-79EF-41C6-A3E1-665380FEF35A}">
      <dgm:prSet/>
      <dgm:spPr/>
      <dgm:t>
        <a:bodyPr/>
        <a:lstStyle/>
        <a:p>
          <a:endParaRPr lang="en-US"/>
        </a:p>
      </dgm:t>
    </dgm:pt>
    <dgm:pt modelId="{38848DC9-968A-40E4-A4B0-3C2E7A02AE23}">
      <dgm:prSet/>
      <dgm:spPr/>
      <dgm:t>
        <a:bodyPr/>
        <a:lstStyle/>
        <a:p>
          <a:r>
            <a:rPr lang="en-US" dirty="0"/>
            <a:t>you understand </a:t>
          </a:r>
          <a:r>
            <a:rPr lang="en-US" strike="sngStrike" dirty="0"/>
            <a:t>the allowance for loan losses calculation</a:t>
          </a:r>
          <a:r>
            <a:rPr lang="en-US" strike="noStrike" dirty="0"/>
            <a:t> CECL</a:t>
          </a:r>
        </a:p>
      </dgm:t>
    </dgm:pt>
    <dgm:pt modelId="{0C9006C2-4D4C-401F-A087-4060CD85691C}" type="parTrans" cxnId="{77467BA8-079C-4D8B-BB3D-7B1D4882DF5A}">
      <dgm:prSet/>
      <dgm:spPr/>
      <dgm:t>
        <a:bodyPr/>
        <a:lstStyle/>
        <a:p>
          <a:endParaRPr lang="en-US"/>
        </a:p>
      </dgm:t>
    </dgm:pt>
    <dgm:pt modelId="{1C9BEB57-1190-4773-96DF-6DF114F72C84}" type="sibTrans" cxnId="{77467BA8-079C-4D8B-BB3D-7B1D4882DF5A}">
      <dgm:prSet/>
      <dgm:spPr/>
      <dgm:t>
        <a:bodyPr/>
        <a:lstStyle/>
        <a:p>
          <a:endParaRPr lang="en-US"/>
        </a:p>
      </dgm:t>
    </dgm:pt>
    <dgm:pt modelId="{BCDADCA0-3F88-43CA-B953-A18792517CDC}">
      <dgm:prSet/>
      <dgm:spPr/>
      <dgm:t>
        <a:bodyPr/>
        <a:lstStyle/>
        <a:p>
          <a:r>
            <a:rPr lang="en-US"/>
            <a:t>Help</a:t>
          </a:r>
        </a:p>
      </dgm:t>
    </dgm:pt>
    <dgm:pt modelId="{990698BE-0621-4F6B-8EA5-C29086C7856C}" type="parTrans" cxnId="{442DFF42-CAAE-42F0-BEC5-BD335FDFA92A}">
      <dgm:prSet/>
      <dgm:spPr/>
      <dgm:t>
        <a:bodyPr/>
        <a:lstStyle/>
        <a:p>
          <a:endParaRPr lang="en-US"/>
        </a:p>
      </dgm:t>
    </dgm:pt>
    <dgm:pt modelId="{1F84AADA-DBF0-40D9-ACF4-F2FF30E400DE}" type="sibTrans" cxnId="{442DFF42-CAAE-42F0-BEC5-BD335FDFA92A}">
      <dgm:prSet/>
      <dgm:spPr/>
      <dgm:t>
        <a:bodyPr/>
        <a:lstStyle/>
        <a:p>
          <a:endParaRPr lang="en-US"/>
        </a:p>
      </dgm:t>
    </dgm:pt>
    <dgm:pt modelId="{E35767B8-ABA8-42CB-AF6E-974E851FDAE3}">
      <dgm:prSet/>
      <dgm:spPr/>
      <dgm:t>
        <a:bodyPr/>
        <a:lstStyle/>
        <a:p>
          <a:r>
            <a:rPr lang="en-US" dirty="0"/>
            <a:t>you understand ratios</a:t>
          </a:r>
        </a:p>
      </dgm:t>
    </dgm:pt>
    <dgm:pt modelId="{E05EFE1B-E070-4899-A683-ADF9911A3BC4}" type="parTrans" cxnId="{F24535C5-F148-4AC0-9A93-437B75FFE218}">
      <dgm:prSet/>
      <dgm:spPr/>
      <dgm:t>
        <a:bodyPr/>
        <a:lstStyle/>
        <a:p>
          <a:endParaRPr lang="en-US"/>
        </a:p>
      </dgm:t>
    </dgm:pt>
    <dgm:pt modelId="{72464795-5D50-4CD6-8442-2DE27A2CAE72}" type="sibTrans" cxnId="{F24535C5-F148-4AC0-9A93-437B75FFE218}">
      <dgm:prSet/>
      <dgm:spPr/>
      <dgm:t>
        <a:bodyPr/>
        <a:lstStyle/>
        <a:p>
          <a:endParaRPr lang="en-US"/>
        </a:p>
      </dgm:t>
    </dgm:pt>
    <dgm:pt modelId="{963238F0-84E7-49D9-914B-23EE1339E2B6}">
      <dgm:prSet/>
      <dgm:spPr/>
      <dgm:t>
        <a:bodyPr/>
        <a:lstStyle/>
        <a:p>
          <a:r>
            <a:rPr lang="en-US"/>
            <a:t>Keep</a:t>
          </a:r>
        </a:p>
      </dgm:t>
    </dgm:pt>
    <dgm:pt modelId="{5D79E027-E160-485F-B636-71D8764D0B40}" type="parTrans" cxnId="{1A88DE46-EF0A-4177-8D31-0252ECDCC85E}">
      <dgm:prSet/>
      <dgm:spPr/>
      <dgm:t>
        <a:bodyPr/>
        <a:lstStyle/>
        <a:p>
          <a:endParaRPr lang="en-US"/>
        </a:p>
      </dgm:t>
    </dgm:pt>
    <dgm:pt modelId="{AD06B9A5-86FE-49DF-A958-8B3E911D582A}" type="sibTrans" cxnId="{1A88DE46-EF0A-4177-8D31-0252ECDCC85E}">
      <dgm:prSet/>
      <dgm:spPr/>
      <dgm:t>
        <a:bodyPr/>
        <a:lstStyle/>
        <a:p>
          <a:endParaRPr lang="en-US"/>
        </a:p>
      </dgm:t>
    </dgm:pt>
    <dgm:pt modelId="{B0147AC3-88DF-47DA-BA93-1D188511B4B6}">
      <dgm:prSet/>
      <dgm:spPr/>
      <dgm:t>
        <a:bodyPr/>
        <a:lstStyle/>
        <a:p>
          <a:r>
            <a:rPr lang="en-US" dirty="0"/>
            <a:t>you awake</a:t>
          </a:r>
        </a:p>
      </dgm:t>
    </dgm:pt>
    <dgm:pt modelId="{2EB6591D-DA97-4DAE-B44F-D77493F8FED8}" type="parTrans" cxnId="{23116883-4726-47E1-BF6E-D3F9F7B6D2D7}">
      <dgm:prSet/>
      <dgm:spPr/>
      <dgm:t>
        <a:bodyPr/>
        <a:lstStyle/>
        <a:p>
          <a:endParaRPr lang="en-US"/>
        </a:p>
      </dgm:t>
    </dgm:pt>
    <dgm:pt modelId="{D156ADD5-7513-409C-AC81-BB2D098B007F}" type="sibTrans" cxnId="{23116883-4726-47E1-BF6E-D3F9F7B6D2D7}">
      <dgm:prSet/>
      <dgm:spPr/>
      <dgm:t>
        <a:bodyPr/>
        <a:lstStyle/>
        <a:p>
          <a:endParaRPr lang="en-US"/>
        </a:p>
      </dgm:t>
    </dgm:pt>
    <dgm:pt modelId="{0A920489-515E-FA45-B584-190C2933E83B}" type="pres">
      <dgm:prSet presAssocID="{1BCE87C9-2C8C-4B3D-8EE3-DC250CDE4A80}" presName="Name0" presStyleCnt="0">
        <dgm:presLayoutVars>
          <dgm:dir/>
          <dgm:animLvl val="lvl"/>
          <dgm:resizeHandles val="exact"/>
        </dgm:presLayoutVars>
      </dgm:prSet>
      <dgm:spPr/>
    </dgm:pt>
    <dgm:pt modelId="{8660BEA4-747A-E24A-AB64-8AAE78986FEA}" type="pres">
      <dgm:prSet presAssocID="{6FF020B1-9B00-453B-BDF2-3152D585DB06}" presName="linNode" presStyleCnt="0"/>
      <dgm:spPr/>
    </dgm:pt>
    <dgm:pt modelId="{9DF2C612-01F4-7647-BF88-DB2484B8E90C}" type="pres">
      <dgm:prSet presAssocID="{6FF020B1-9B00-453B-BDF2-3152D585DB06}" presName="parentText" presStyleLbl="alignNode1" presStyleIdx="0" presStyleCnt="5">
        <dgm:presLayoutVars>
          <dgm:chMax val="1"/>
          <dgm:bulletEnabled/>
        </dgm:presLayoutVars>
      </dgm:prSet>
      <dgm:spPr/>
    </dgm:pt>
    <dgm:pt modelId="{673164E2-E28D-D44E-9A3A-27523475853E}" type="pres">
      <dgm:prSet presAssocID="{6FF020B1-9B00-453B-BDF2-3152D585DB06}" presName="descendantText" presStyleLbl="alignAccFollowNode1" presStyleIdx="0" presStyleCnt="5">
        <dgm:presLayoutVars>
          <dgm:bulletEnabled/>
        </dgm:presLayoutVars>
      </dgm:prSet>
      <dgm:spPr/>
    </dgm:pt>
    <dgm:pt modelId="{5B8C2E6C-9AF7-E841-BF2E-FCD72150783A}" type="pres">
      <dgm:prSet presAssocID="{EFC665B4-9250-4D88-9FA8-5D2000E690E6}" presName="sp" presStyleCnt="0"/>
      <dgm:spPr/>
    </dgm:pt>
    <dgm:pt modelId="{67F92D66-D80C-D944-83CB-7CD16FF0EA3E}" type="pres">
      <dgm:prSet presAssocID="{C8860FB9-FEBB-4FAA-A10D-4B1F5D519B2C}" presName="linNode" presStyleCnt="0"/>
      <dgm:spPr/>
    </dgm:pt>
    <dgm:pt modelId="{C9359665-193C-794B-9019-E8261BF0D46C}" type="pres">
      <dgm:prSet presAssocID="{C8860FB9-FEBB-4FAA-A10D-4B1F5D519B2C}" presName="parentText" presStyleLbl="alignNode1" presStyleIdx="1" presStyleCnt="5">
        <dgm:presLayoutVars>
          <dgm:chMax val="1"/>
          <dgm:bulletEnabled/>
        </dgm:presLayoutVars>
      </dgm:prSet>
      <dgm:spPr/>
    </dgm:pt>
    <dgm:pt modelId="{B6AF705D-8672-674B-BF67-058E39CF298A}" type="pres">
      <dgm:prSet presAssocID="{C8860FB9-FEBB-4FAA-A10D-4B1F5D519B2C}" presName="descendantText" presStyleLbl="alignAccFollowNode1" presStyleIdx="1" presStyleCnt="5">
        <dgm:presLayoutVars>
          <dgm:bulletEnabled/>
        </dgm:presLayoutVars>
      </dgm:prSet>
      <dgm:spPr/>
    </dgm:pt>
    <dgm:pt modelId="{EF55E922-E052-9642-834C-59B07E5DE041}" type="pres">
      <dgm:prSet presAssocID="{45749928-24B2-4AC0-97D4-0D57F91A947F}" presName="sp" presStyleCnt="0"/>
      <dgm:spPr/>
    </dgm:pt>
    <dgm:pt modelId="{0BB2D27C-5872-6648-86DE-D05E8EE6090B}" type="pres">
      <dgm:prSet presAssocID="{D20F35A8-8F7B-4B87-B7F4-55D5FEB7A4E4}" presName="linNode" presStyleCnt="0"/>
      <dgm:spPr/>
    </dgm:pt>
    <dgm:pt modelId="{3536334C-ACED-4248-8E9D-089711D8961F}" type="pres">
      <dgm:prSet presAssocID="{D20F35A8-8F7B-4B87-B7F4-55D5FEB7A4E4}" presName="parentText" presStyleLbl="alignNode1" presStyleIdx="2" presStyleCnt="5">
        <dgm:presLayoutVars>
          <dgm:chMax val="1"/>
          <dgm:bulletEnabled/>
        </dgm:presLayoutVars>
      </dgm:prSet>
      <dgm:spPr/>
    </dgm:pt>
    <dgm:pt modelId="{9066919A-78A3-284E-99D0-397854A31E81}" type="pres">
      <dgm:prSet presAssocID="{D20F35A8-8F7B-4B87-B7F4-55D5FEB7A4E4}" presName="descendantText" presStyleLbl="alignAccFollowNode1" presStyleIdx="2" presStyleCnt="5">
        <dgm:presLayoutVars>
          <dgm:bulletEnabled/>
        </dgm:presLayoutVars>
      </dgm:prSet>
      <dgm:spPr/>
    </dgm:pt>
    <dgm:pt modelId="{2EAC3DBB-24D8-F940-B047-E0BA373F8738}" type="pres">
      <dgm:prSet presAssocID="{7930D382-BBF4-48B4-8F19-0D6572F571D0}" presName="sp" presStyleCnt="0"/>
      <dgm:spPr/>
    </dgm:pt>
    <dgm:pt modelId="{228A2B35-ADB9-E443-A057-1A6DD4AE2C49}" type="pres">
      <dgm:prSet presAssocID="{BCDADCA0-3F88-43CA-B953-A18792517CDC}" presName="linNode" presStyleCnt="0"/>
      <dgm:spPr/>
    </dgm:pt>
    <dgm:pt modelId="{2653FFD6-D9A3-C142-AF29-3156D814DECF}" type="pres">
      <dgm:prSet presAssocID="{BCDADCA0-3F88-43CA-B953-A18792517CDC}" presName="parentText" presStyleLbl="alignNode1" presStyleIdx="3" presStyleCnt="5">
        <dgm:presLayoutVars>
          <dgm:chMax val="1"/>
          <dgm:bulletEnabled/>
        </dgm:presLayoutVars>
      </dgm:prSet>
      <dgm:spPr/>
    </dgm:pt>
    <dgm:pt modelId="{16BF4B58-B845-694A-BC87-62A12B5328BA}" type="pres">
      <dgm:prSet presAssocID="{BCDADCA0-3F88-43CA-B953-A18792517CDC}" presName="descendantText" presStyleLbl="alignAccFollowNode1" presStyleIdx="3" presStyleCnt="5">
        <dgm:presLayoutVars>
          <dgm:bulletEnabled/>
        </dgm:presLayoutVars>
      </dgm:prSet>
      <dgm:spPr/>
    </dgm:pt>
    <dgm:pt modelId="{AF046577-F797-884C-BB88-F543ECD16B78}" type="pres">
      <dgm:prSet presAssocID="{1F84AADA-DBF0-40D9-ACF4-F2FF30E400DE}" presName="sp" presStyleCnt="0"/>
      <dgm:spPr/>
    </dgm:pt>
    <dgm:pt modelId="{8D7F192E-24D5-7F43-9BAC-D15F1F48B9C6}" type="pres">
      <dgm:prSet presAssocID="{963238F0-84E7-49D9-914B-23EE1339E2B6}" presName="linNode" presStyleCnt="0"/>
      <dgm:spPr/>
    </dgm:pt>
    <dgm:pt modelId="{AF834078-2DDD-804F-92BF-EB777F702FED}" type="pres">
      <dgm:prSet presAssocID="{963238F0-84E7-49D9-914B-23EE1339E2B6}" presName="parentText" presStyleLbl="alignNode1" presStyleIdx="4" presStyleCnt="5">
        <dgm:presLayoutVars>
          <dgm:chMax val="1"/>
          <dgm:bulletEnabled/>
        </dgm:presLayoutVars>
      </dgm:prSet>
      <dgm:spPr/>
    </dgm:pt>
    <dgm:pt modelId="{23D27A31-4A03-F845-A42E-7B3253995B77}" type="pres">
      <dgm:prSet presAssocID="{963238F0-84E7-49D9-914B-23EE1339E2B6}" presName="descendantText" presStyleLbl="alignAccFollowNode1" presStyleIdx="4" presStyleCnt="5">
        <dgm:presLayoutVars>
          <dgm:bulletEnabled/>
        </dgm:presLayoutVars>
      </dgm:prSet>
      <dgm:spPr/>
    </dgm:pt>
  </dgm:ptLst>
  <dgm:cxnLst>
    <dgm:cxn modelId="{3CA26E2B-97BF-DA4E-ABF6-1B35EEF6D43C}" type="presOf" srcId="{C8860FB9-FEBB-4FAA-A10D-4B1F5D519B2C}" destId="{C9359665-193C-794B-9019-E8261BF0D46C}" srcOrd="0" destOrd="0" presId="urn:microsoft.com/office/officeart/2016/7/layout/VerticalSolidActionList"/>
    <dgm:cxn modelId="{40F97E31-DB55-5346-AD03-310DF49116E6}" type="presOf" srcId="{BCDADCA0-3F88-43CA-B953-A18792517CDC}" destId="{2653FFD6-D9A3-C142-AF29-3156D814DECF}" srcOrd="0" destOrd="0" presId="urn:microsoft.com/office/officeart/2016/7/layout/VerticalSolidActionList"/>
    <dgm:cxn modelId="{442DFF42-CAAE-42F0-BEC5-BD335FDFA92A}" srcId="{1BCE87C9-2C8C-4B3D-8EE3-DC250CDE4A80}" destId="{BCDADCA0-3F88-43CA-B953-A18792517CDC}" srcOrd="3" destOrd="0" parTransId="{990698BE-0621-4F6B-8EA5-C29086C7856C}" sibTransId="{1F84AADA-DBF0-40D9-ACF4-F2FF30E400DE}"/>
    <dgm:cxn modelId="{1A88DE46-EF0A-4177-8D31-0252ECDCC85E}" srcId="{1BCE87C9-2C8C-4B3D-8EE3-DC250CDE4A80}" destId="{963238F0-84E7-49D9-914B-23EE1339E2B6}" srcOrd="4" destOrd="0" parTransId="{5D79E027-E160-485F-B636-71D8764D0B40}" sibTransId="{AD06B9A5-86FE-49DF-A958-8B3E911D582A}"/>
    <dgm:cxn modelId="{6B296748-CB78-44FD-BC8B-AA600A0CE23C}" srcId="{1BCE87C9-2C8C-4B3D-8EE3-DC250CDE4A80}" destId="{C8860FB9-FEBB-4FAA-A10D-4B1F5D519B2C}" srcOrd="1" destOrd="0" parTransId="{0ABBE431-EA86-4BF9-9469-A89CEAB7FB9B}" sibTransId="{45749928-24B2-4AC0-97D4-0D57F91A947F}"/>
    <dgm:cxn modelId="{55975356-64EE-7144-A783-58DEA0F5BD46}" type="presOf" srcId="{D20F35A8-8F7B-4B87-B7F4-55D5FEB7A4E4}" destId="{3536334C-ACED-4248-8E9D-089711D8961F}" srcOrd="0" destOrd="0" presId="urn:microsoft.com/office/officeart/2016/7/layout/VerticalSolidActionList"/>
    <dgm:cxn modelId="{3D74E75D-45DA-9E44-98A4-FD6439F68218}" type="presOf" srcId="{E35767B8-ABA8-42CB-AF6E-974E851FDAE3}" destId="{16BF4B58-B845-694A-BC87-62A12B5328BA}" srcOrd="0" destOrd="0" presId="urn:microsoft.com/office/officeart/2016/7/layout/VerticalSolidActionList"/>
    <dgm:cxn modelId="{9468A75F-7E9B-1042-87DA-2BC253BD7518}" type="presOf" srcId="{B0147AC3-88DF-47DA-BA93-1D188511B4B6}" destId="{23D27A31-4A03-F845-A42E-7B3253995B77}" srcOrd="0" destOrd="0" presId="urn:microsoft.com/office/officeart/2016/7/layout/VerticalSolidActionList"/>
    <dgm:cxn modelId="{55BCBF68-79EF-41C6-A3E1-665380FEF35A}" srcId="{1BCE87C9-2C8C-4B3D-8EE3-DC250CDE4A80}" destId="{D20F35A8-8F7B-4B87-B7F4-55D5FEB7A4E4}" srcOrd="2" destOrd="0" parTransId="{C88225A1-88A0-4FCE-B34B-5DE415D1A1F5}" sibTransId="{7930D382-BBF4-48B4-8F19-0D6572F571D0}"/>
    <dgm:cxn modelId="{A8C7526D-335E-D34B-AC8B-B2EFC5FBC8C7}" type="presOf" srcId="{D2090B69-932B-4668-9839-67307482E55F}" destId="{B6AF705D-8672-674B-BF67-058E39CF298A}" srcOrd="0" destOrd="0" presId="urn:microsoft.com/office/officeart/2016/7/layout/VerticalSolidActionList"/>
    <dgm:cxn modelId="{BD0F8F80-3D5C-864E-A847-DDBF0CD70C0F}" type="presOf" srcId="{963238F0-84E7-49D9-914B-23EE1339E2B6}" destId="{AF834078-2DDD-804F-92BF-EB777F702FED}" srcOrd="0" destOrd="0" presId="urn:microsoft.com/office/officeart/2016/7/layout/VerticalSolidActionList"/>
    <dgm:cxn modelId="{D69F3782-4119-4FD0-BAE6-E1E656186D9E}" srcId="{C8860FB9-FEBB-4FAA-A10D-4B1F5D519B2C}" destId="{D2090B69-932B-4668-9839-67307482E55F}" srcOrd="0" destOrd="0" parTransId="{9A7DBD10-209E-405E-9FA9-779890744971}" sibTransId="{7B391419-EDB4-4C9B-AE54-553295820CAF}"/>
    <dgm:cxn modelId="{23116883-4726-47E1-BF6E-D3F9F7B6D2D7}" srcId="{963238F0-84E7-49D9-914B-23EE1339E2B6}" destId="{B0147AC3-88DF-47DA-BA93-1D188511B4B6}" srcOrd="0" destOrd="0" parTransId="{2EB6591D-DA97-4DAE-B44F-D77493F8FED8}" sibTransId="{D156ADD5-7513-409C-AC81-BB2D098B007F}"/>
    <dgm:cxn modelId="{540D0F88-875D-4E69-A8B6-3D2DEBCFA5D0}" srcId="{6FF020B1-9B00-453B-BDF2-3152D585DB06}" destId="{2BDF6AD1-E2F5-4EAC-ACC7-0C72723A1CB2}" srcOrd="0" destOrd="0" parTransId="{DEB47C7B-3C1B-4F8E-A710-80D2FBFA34F4}" sibTransId="{3F2D1E78-05E3-4371-ABF7-05266856CD9C}"/>
    <dgm:cxn modelId="{25C3558E-6CEC-6C47-B7BC-807E71080FD2}" type="presOf" srcId="{1BCE87C9-2C8C-4B3D-8EE3-DC250CDE4A80}" destId="{0A920489-515E-FA45-B584-190C2933E83B}" srcOrd="0" destOrd="0" presId="urn:microsoft.com/office/officeart/2016/7/layout/VerticalSolidActionList"/>
    <dgm:cxn modelId="{AB17CFA1-BB85-D044-ABEC-1779245D679E}" type="presOf" srcId="{2BDF6AD1-E2F5-4EAC-ACC7-0C72723A1CB2}" destId="{673164E2-E28D-D44E-9A3A-27523475853E}" srcOrd="0" destOrd="0" presId="urn:microsoft.com/office/officeart/2016/7/layout/VerticalSolidActionList"/>
    <dgm:cxn modelId="{77467BA8-079C-4D8B-BB3D-7B1D4882DF5A}" srcId="{D20F35A8-8F7B-4B87-B7F4-55D5FEB7A4E4}" destId="{38848DC9-968A-40E4-A4B0-3C2E7A02AE23}" srcOrd="0" destOrd="0" parTransId="{0C9006C2-4D4C-401F-A087-4060CD85691C}" sibTransId="{1C9BEB57-1190-4773-96DF-6DF114F72C84}"/>
    <dgm:cxn modelId="{842518B0-5E3B-40B2-A937-51502B7E47D3}" srcId="{1BCE87C9-2C8C-4B3D-8EE3-DC250CDE4A80}" destId="{6FF020B1-9B00-453B-BDF2-3152D585DB06}" srcOrd="0" destOrd="0" parTransId="{746017A3-7CEB-46E6-97F5-B30ECD10CCA2}" sibTransId="{EFC665B4-9250-4D88-9FA8-5D2000E690E6}"/>
    <dgm:cxn modelId="{FC9F69B9-9F12-BA4D-9EB2-4D2E13F60000}" type="presOf" srcId="{38848DC9-968A-40E4-A4B0-3C2E7A02AE23}" destId="{9066919A-78A3-284E-99D0-397854A31E81}" srcOrd="0" destOrd="0" presId="urn:microsoft.com/office/officeart/2016/7/layout/VerticalSolidActionList"/>
    <dgm:cxn modelId="{F24535C5-F148-4AC0-9A93-437B75FFE218}" srcId="{BCDADCA0-3F88-43CA-B953-A18792517CDC}" destId="{E35767B8-ABA8-42CB-AF6E-974E851FDAE3}" srcOrd="0" destOrd="0" parTransId="{E05EFE1B-E070-4899-A683-ADF9911A3BC4}" sibTransId="{72464795-5D50-4CD6-8442-2DE27A2CAE72}"/>
    <dgm:cxn modelId="{F56890E2-F3B1-3047-AAD6-29D0CC03736E}" type="presOf" srcId="{6FF020B1-9B00-453B-BDF2-3152D585DB06}" destId="{9DF2C612-01F4-7647-BF88-DB2484B8E90C}" srcOrd="0" destOrd="0" presId="urn:microsoft.com/office/officeart/2016/7/layout/VerticalSolidActionList"/>
    <dgm:cxn modelId="{D32CAE88-6C51-DC41-BDE0-9C5EF740EAB8}" type="presParOf" srcId="{0A920489-515E-FA45-B584-190C2933E83B}" destId="{8660BEA4-747A-E24A-AB64-8AAE78986FEA}" srcOrd="0" destOrd="0" presId="urn:microsoft.com/office/officeart/2016/7/layout/VerticalSolidActionList"/>
    <dgm:cxn modelId="{3823AC01-B11B-E94D-84E7-1A038B39BB65}" type="presParOf" srcId="{8660BEA4-747A-E24A-AB64-8AAE78986FEA}" destId="{9DF2C612-01F4-7647-BF88-DB2484B8E90C}" srcOrd="0" destOrd="0" presId="urn:microsoft.com/office/officeart/2016/7/layout/VerticalSolidActionList"/>
    <dgm:cxn modelId="{EE5C7E99-26DF-B24A-A28C-56097F816E24}" type="presParOf" srcId="{8660BEA4-747A-E24A-AB64-8AAE78986FEA}" destId="{673164E2-E28D-D44E-9A3A-27523475853E}" srcOrd="1" destOrd="0" presId="urn:microsoft.com/office/officeart/2016/7/layout/VerticalSolidActionList"/>
    <dgm:cxn modelId="{2CC9FC78-A798-7D47-9015-FF7F9E37AE94}" type="presParOf" srcId="{0A920489-515E-FA45-B584-190C2933E83B}" destId="{5B8C2E6C-9AF7-E841-BF2E-FCD72150783A}" srcOrd="1" destOrd="0" presId="urn:microsoft.com/office/officeart/2016/7/layout/VerticalSolidActionList"/>
    <dgm:cxn modelId="{13C6644E-D6EA-A741-A22C-C6A654DB76EA}" type="presParOf" srcId="{0A920489-515E-FA45-B584-190C2933E83B}" destId="{67F92D66-D80C-D944-83CB-7CD16FF0EA3E}" srcOrd="2" destOrd="0" presId="urn:microsoft.com/office/officeart/2016/7/layout/VerticalSolidActionList"/>
    <dgm:cxn modelId="{0BDD648A-38C0-FC40-8A79-F327DBBB341A}" type="presParOf" srcId="{67F92D66-D80C-D944-83CB-7CD16FF0EA3E}" destId="{C9359665-193C-794B-9019-E8261BF0D46C}" srcOrd="0" destOrd="0" presId="urn:microsoft.com/office/officeart/2016/7/layout/VerticalSolidActionList"/>
    <dgm:cxn modelId="{242297F6-2315-EF4D-8E86-D282D59D65F3}" type="presParOf" srcId="{67F92D66-D80C-D944-83CB-7CD16FF0EA3E}" destId="{B6AF705D-8672-674B-BF67-058E39CF298A}" srcOrd="1" destOrd="0" presId="urn:microsoft.com/office/officeart/2016/7/layout/VerticalSolidActionList"/>
    <dgm:cxn modelId="{2828FA6A-F302-3944-B928-BEDD81FACD26}" type="presParOf" srcId="{0A920489-515E-FA45-B584-190C2933E83B}" destId="{EF55E922-E052-9642-834C-59B07E5DE041}" srcOrd="3" destOrd="0" presId="urn:microsoft.com/office/officeart/2016/7/layout/VerticalSolidActionList"/>
    <dgm:cxn modelId="{095DFAC2-D9EC-F241-86BD-E4E9B335153D}" type="presParOf" srcId="{0A920489-515E-FA45-B584-190C2933E83B}" destId="{0BB2D27C-5872-6648-86DE-D05E8EE6090B}" srcOrd="4" destOrd="0" presId="urn:microsoft.com/office/officeart/2016/7/layout/VerticalSolidActionList"/>
    <dgm:cxn modelId="{9D5D3BB9-1F36-8441-96C4-3413CBAFE68D}" type="presParOf" srcId="{0BB2D27C-5872-6648-86DE-D05E8EE6090B}" destId="{3536334C-ACED-4248-8E9D-089711D8961F}" srcOrd="0" destOrd="0" presId="urn:microsoft.com/office/officeart/2016/7/layout/VerticalSolidActionList"/>
    <dgm:cxn modelId="{C549F869-B2C9-8E40-8A97-F907404EF3C0}" type="presParOf" srcId="{0BB2D27C-5872-6648-86DE-D05E8EE6090B}" destId="{9066919A-78A3-284E-99D0-397854A31E81}" srcOrd="1" destOrd="0" presId="urn:microsoft.com/office/officeart/2016/7/layout/VerticalSolidActionList"/>
    <dgm:cxn modelId="{DCF4D252-CD7F-2347-B819-23252E0A2DC9}" type="presParOf" srcId="{0A920489-515E-FA45-B584-190C2933E83B}" destId="{2EAC3DBB-24D8-F940-B047-E0BA373F8738}" srcOrd="5" destOrd="0" presId="urn:microsoft.com/office/officeart/2016/7/layout/VerticalSolidActionList"/>
    <dgm:cxn modelId="{8089DEF2-012D-2C4D-8130-AFE557F1A05C}" type="presParOf" srcId="{0A920489-515E-FA45-B584-190C2933E83B}" destId="{228A2B35-ADB9-E443-A057-1A6DD4AE2C49}" srcOrd="6" destOrd="0" presId="urn:microsoft.com/office/officeart/2016/7/layout/VerticalSolidActionList"/>
    <dgm:cxn modelId="{F9D6F277-2472-8345-B107-DC7F126C1B30}" type="presParOf" srcId="{228A2B35-ADB9-E443-A057-1A6DD4AE2C49}" destId="{2653FFD6-D9A3-C142-AF29-3156D814DECF}" srcOrd="0" destOrd="0" presId="urn:microsoft.com/office/officeart/2016/7/layout/VerticalSolidActionList"/>
    <dgm:cxn modelId="{84527296-4D4D-2142-BFC3-37700ADC8819}" type="presParOf" srcId="{228A2B35-ADB9-E443-A057-1A6DD4AE2C49}" destId="{16BF4B58-B845-694A-BC87-62A12B5328BA}" srcOrd="1" destOrd="0" presId="urn:microsoft.com/office/officeart/2016/7/layout/VerticalSolidActionList"/>
    <dgm:cxn modelId="{E2021F13-1292-A44F-9F0A-7A4B9EABA188}" type="presParOf" srcId="{0A920489-515E-FA45-B584-190C2933E83B}" destId="{AF046577-F797-884C-BB88-F543ECD16B78}" srcOrd="7" destOrd="0" presId="urn:microsoft.com/office/officeart/2016/7/layout/VerticalSolidActionList"/>
    <dgm:cxn modelId="{67DFB8CE-C82D-3D44-80B3-3615D05E83BA}" type="presParOf" srcId="{0A920489-515E-FA45-B584-190C2933E83B}" destId="{8D7F192E-24D5-7F43-9BAC-D15F1F48B9C6}" srcOrd="8" destOrd="0" presId="urn:microsoft.com/office/officeart/2016/7/layout/VerticalSolidActionList"/>
    <dgm:cxn modelId="{00804F62-6C16-F14B-B756-FC5A3465406F}" type="presParOf" srcId="{8D7F192E-24D5-7F43-9BAC-D15F1F48B9C6}" destId="{AF834078-2DDD-804F-92BF-EB777F702FED}" srcOrd="0" destOrd="0" presId="urn:microsoft.com/office/officeart/2016/7/layout/VerticalSolidActionList"/>
    <dgm:cxn modelId="{614A8BBB-8A2B-7D43-8E4E-F0680BAF9A50}" type="presParOf" srcId="{8D7F192E-24D5-7F43-9BAC-D15F1F48B9C6}" destId="{23D27A31-4A03-F845-A42E-7B3253995B77}"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5D9AB3-7E2E-4906-BC7B-9A54AA91010C}" type="doc">
      <dgm:prSet loTypeId="urn:microsoft.com/office/officeart/2005/8/layout/process4" loCatId="process" qsTypeId="urn:microsoft.com/office/officeart/2005/8/quickstyle/simple4" qsCatId="simple" csTypeId="urn:microsoft.com/office/officeart/2005/8/colors/colorful2" csCatId="colorful"/>
      <dgm:spPr/>
      <dgm:t>
        <a:bodyPr/>
        <a:lstStyle/>
        <a:p>
          <a:endParaRPr lang="en-US"/>
        </a:p>
      </dgm:t>
    </dgm:pt>
    <dgm:pt modelId="{364BD36A-34C6-465D-9C8C-740C49E3E9FE}">
      <dgm:prSet/>
      <dgm:spPr/>
      <dgm:t>
        <a:bodyPr/>
        <a:lstStyle/>
        <a:p>
          <a:r>
            <a:rPr lang="en-US"/>
            <a:t>A financial statement that summarizes a credit union’s assets, liabilities, and equity at a specific point in time. </a:t>
          </a:r>
        </a:p>
      </dgm:t>
    </dgm:pt>
    <dgm:pt modelId="{3FC6D63D-79EF-4F05-936D-67EC8FA2B188}" type="parTrans" cxnId="{FE0548A9-ED43-4B47-B408-E8AA36D8CF0A}">
      <dgm:prSet/>
      <dgm:spPr/>
      <dgm:t>
        <a:bodyPr/>
        <a:lstStyle/>
        <a:p>
          <a:endParaRPr lang="en-US"/>
        </a:p>
      </dgm:t>
    </dgm:pt>
    <dgm:pt modelId="{F089DFA9-F029-458B-A9FF-052A6F2D7F17}" type="sibTrans" cxnId="{FE0548A9-ED43-4B47-B408-E8AA36D8CF0A}">
      <dgm:prSet/>
      <dgm:spPr/>
      <dgm:t>
        <a:bodyPr/>
        <a:lstStyle/>
        <a:p>
          <a:endParaRPr lang="en-US"/>
        </a:p>
      </dgm:t>
    </dgm:pt>
    <dgm:pt modelId="{A0DD4341-EE93-421E-9A17-33C3BD68010B}">
      <dgm:prSet/>
      <dgm:spPr/>
      <dgm:t>
        <a:bodyPr/>
        <a:lstStyle/>
        <a:p>
          <a:r>
            <a:rPr lang="en-US"/>
            <a:t>A snapshot of a business’s moneys.</a:t>
          </a:r>
        </a:p>
      </dgm:t>
    </dgm:pt>
    <dgm:pt modelId="{491332E3-6E47-4C5D-96A9-44435457A724}" type="parTrans" cxnId="{7572001D-4D5A-4BE4-BE11-72970427F3EC}">
      <dgm:prSet/>
      <dgm:spPr/>
      <dgm:t>
        <a:bodyPr/>
        <a:lstStyle/>
        <a:p>
          <a:endParaRPr lang="en-US"/>
        </a:p>
      </dgm:t>
    </dgm:pt>
    <dgm:pt modelId="{057EDDB3-259E-4EC1-9B8E-913138FDA20C}" type="sibTrans" cxnId="{7572001D-4D5A-4BE4-BE11-72970427F3EC}">
      <dgm:prSet/>
      <dgm:spPr/>
      <dgm:t>
        <a:bodyPr/>
        <a:lstStyle/>
        <a:p>
          <a:endParaRPr lang="en-US"/>
        </a:p>
      </dgm:t>
    </dgm:pt>
    <dgm:pt modelId="{343C74BC-5BAB-41D2-8025-5AA0BA2B4E63}">
      <dgm:prSet/>
      <dgm:spPr/>
      <dgm:t>
        <a:bodyPr/>
        <a:lstStyle/>
        <a:p>
          <a:r>
            <a:rPr lang="en-US"/>
            <a:t>Three Sections of the Balance Sheet: </a:t>
          </a:r>
        </a:p>
      </dgm:t>
    </dgm:pt>
    <dgm:pt modelId="{7DE62DB9-8B4E-4F4B-8C81-6767DC9B5E7A}" type="parTrans" cxnId="{24FF0EB6-C111-44F0-9347-E91B6E307953}">
      <dgm:prSet/>
      <dgm:spPr/>
      <dgm:t>
        <a:bodyPr/>
        <a:lstStyle/>
        <a:p>
          <a:endParaRPr lang="en-US"/>
        </a:p>
      </dgm:t>
    </dgm:pt>
    <dgm:pt modelId="{0576BF44-9B41-40D0-B7B8-D6F1C709AA47}" type="sibTrans" cxnId="{24FF0EB6-C111-44F0-9347-E91B6E307953}">
      <dgm:prSet/>
      <dgm:spPr/>
      <dgm:t>
        <a:bodyPr/>
        <a:lstStyle/>
        <a:p>
          <a:endParaRPr lang="en-US"/>
        </a:p>
      </dgm:t>
    </dgm:pt>
    <dgm:pt modelId="{C7B1D80E-7E3D-4ED1-97A2-C11A778721DF}">
      <dgm:prSet/>
      <dgm:spPr/>
      <dgm:t>
        <a:bodyPr/>
        <a:lstStyle/>
        <a:p>
          <a:r>
            <a:rPr lang="en-US"/>
            <a:t>Assets</a:t>
          </a:r>
        </a:p>
      </dgm:t>
    </dgm:pt>
    <dgm:pt modelId="{4545158C-5223-4529-AF83-2D7597F16D17}" type="parTrans" cxnId="{713BE8DE-FBBA-4E4F-B6A4-6E09D41D6963}">
      <dgm:prSet/>
      <dgm:spPr/>
      <dgm:t>
        <a:bodyPr/>
        <a:lstStyle/>
        <a:p>
          <a:endParaRPr lang="en-US"/>
        </a:p>
      </dgm:t>
    </dgm:pt>
    <dgm:pt modelId="{B3CC0875-E115-4917-895C-4D481E469A77}" type="sibTrans" cxnId="{713BE8DE-FBBA-4E4F-B6A4-6E09D41D6963}">
      <dgm:prSet/>
      <dgm:spPr/>
      <dgm:t>
        <a:bodyPr/>
        <a:lstStyle/>
        <a:p>
          <a:endParaRPr lang="en-US"/>
        </a:p>
      </dgm:t>
    </dgm:pt>
    <dgm:pt modelId="{BA7206C1-7CAB-4FB2-9AD0-B1C4E7D885FF}">
      <dgm:prSet/>
      <dgm:spPr/>
      <dgm:t>
        <a:bodyPr/>
        <a:lstStyle/>
        <a:p>
          <a:r>
            <a:rPr lang="en-US"/>
            <a:t>Liabilities</a:t>
          </a:r>
        </a:p>
      </dgm:t>
    </dgm:pt>
    <dgm:pt modelId="{92B90B5F-6E62-4A87-AE21-7A5FE62894D5}" type="parTrans" cxnId="{FE1D82F6-D270-490D-ABBC-51CB481F9636}">
      <dgm:prSet/>
      <dgm:spPr/>
      <dgm:t>
        <a:bodyPr/>
        <a:lstStyle/>
        <a:p>
          <a:endParaRPr lang="en-US"/>
        </a:p>
      </dgm:t>
    </dgm:pt>
    <dgm:pt modelId="{F16D915E-C1B7-4AD8-BACD-29D4C3F227C4}" type="sibTrans" cxnId="{FE1D82F6-D270-490D-ABBC-51CB481F9636}">
      <dgm:prSet/>
      <dgm:spPr/>
      <dgm:t>
        <a:bodyPr/>
        <a:lstStyle/>
        <a:p>
          <a:endParaRPr lang="en-US"/>
        </a:p>
      </dgm:t>
    </dgm:pt>
    <dgm:pt modelId="{06A1340C-EB2E-4A73-90DD-47B9080302C1}">
      <dgm:prSet/>
      <dgm:spPr/>
      <dgm:t>
        <a:bodyPr/>
        <a:lstStyle/>
        <a:p>
          <a:r>
            <a:rPr lang="en-US"/>
            <a:t>Equity/Capital</a:t>
          </a:r>
        </a:p>
      </dgm:t>
    </dgm:pt>
    <dgm:pt modelId="{08359CD0-8FAF-4072-9F45-B21F06CE70DF}" type="parTrans" cxnId="{C501304B-1FC0-47E7-8010-3F2746B25E16}">
      <dgm:prSet/>
      <dgm:spPr/>
      <dgm:t>
        <a:bodyPr/>
        <a:lstStyle/>
        <a:p>
          <a:endParaRPr lang="en-US"/>
        </a:p>
      </dgm:t>
    </dgm:pt>
    <dgm:pt modelId="{E5CF3BB9-5D98-4585-B0D7-8039F2D3404A}" type="sibTrans" cxnId="{C501304B-1FC0-47E7-8010-3F2746B25E16}">
      <dgm:prSet/>
      <dgm:spPr/>
      <dgm:t>
        <a:bodyPr/>
        <a:lstStyle/>
        <a:p>
          <a:endParaRPr lang="en-US"/>
        </a:p>
      </dgm:t>
    </dgm:pt>
    <dgm:pt modelId="{D92A0760-0655-2B44-9B57-6CCBD9C9314A}" type="pres">
      <dgm:prSet presAssocID="{735D9AB3-7E2E-4906-BC7B-9A54AA91010C}" presName="Name0" presStyleCnt="0">
        <dgm:presLayoutVars>
          <dgm:dir/>
          <dgm:animLvl val="lvl"/>
          <dgm:resizeHandles val="exact"/>
        </dgm:presLayoutVars>
      </dgm:prSet>
      <dgm:spPr/>
    </dgm:pt>
    <dgm:pt modelId="{E99010A3-D22B-8F42-A5B1-0604B43DE0EF}" type="pres">
      <dgm:prSet presAssocID="{343C74BC-5BAB-41D2-8025-5AA0BA2B4E63}" presName="boxAndChildren" presStyleCnt="0"/>
      <dgm:spPr/>
    </dgm:pt>
    <dgm:pt modelId="{913BAB7F-DD22-584C-8105-45E9DFAF425D}" type="pres">
      <dgm:prSet presAssocID="{343C74BC-5BAB-41D2-8025-5AA0BA2B4E63}" presName="parentTextBox" presStyleLbl="node1" presStyleIdx="0" presStyleCnt="3"/>
      <dgm:spPr/>
    </dgm:pt>
    <dgm:pt modelId="{A84D023E-78BC-7F45-95CB-0EFC9DFDA540}" type="pres">
      <dgm:prSet presAssocID="{343C74BC-5BAB-41D2-8025-5AA0BA2B4E63}" presName="entireBox" presStyleLbl="node1" presStyleIdx="0" presStyleCnt="3"/>
      <dgm:spPr/>
    </dgm:pt>
    <dgm:pt modelId="{42AB500D-6B30-E14E-94F7-61FB9C4BC0BB}" type="pres">
      <dgm:prSet presAssocID="{343C74BC-5BAB-41D2-8025-5AA0BA2B4E63}" presName="descendantBox" presStyleCnt="0"/>
      <dgm:spPr/>
    </dgm:pt>
    <dgm:pt modelId="{E6A76B6E-E884-3F4A-B0AB-D9BF0B55F772}" type="pres">
      <dgm:prSet presAssocID="{C7B1D80E-7E3D-4ED1-97A2-C11A778721DF}" presName="childTextBox" presStyleLbl="fgAccFollowNode1" presStyleIdx="0" presStyleCnt="3">
        <dgm:presLayoutVars>
          <dgm:bulletEnabled val="1"/>
        </dgm:presLayoutVars>
      </dgm:prSet>
      <dgm:spPr/>
    </dgm:pt>
    <dgm:pt modelId="{6AAB27D5-15F1-C54F-94F0-2981F5B501D6}" type="pres">
      <dgm:prSet presAssocID="{BA7206C1-7CAB-4FB2-9AD0-B1C4E7D885FF}" presName="childTextBox" presStyleLbl="fgAccFollowNode1" presStyleIdx="1" presStyleCnt="3">
        <dgm:presLayoutVars>
          <dgm:bulletEnabled val="1"/>
        </dgm:presLayoutVars>
      </dgm:prSet>
      <dgm:spPr/>
    </dgm:pt>
    <dgm:pt modelId="{495AAC20-CAEC-6141-96B7-414072B616E7}" type="pres">
      <dgm:prSet presAssocID="{06A1340C-EB2E-4A73-90DD-47B9080302C1}" presName="childTextBox" presStyleLbl="fgAccFollowNode1" presStyleIdx="2" presStyleCnt="3">
        <dgm:presLayoutVars>
          <dgm:bulletEnabled val="1"/>
        </dgm:presLayoutVars>
      </dgm:prSet>
      <dgm:spPr/>
    </dgm:pt>
    <dgm:pt modelId="{2E18C8AC-AF40-7347-B8E4-D6AE69FB1300}" type="pres">
      <dgm:prSet presAssocID="{057EDDB3-259E-4EC1-9B8E-913138FDA20C}" presName="sp" presStyleCnt="0"/>
      <dgm:spPr/>
    </dgm:pt>
    <dgm:pt modelId="{0DA9FAD6-B088-D048-994D-132E76CDE4D7}" type="pres">
      <dgm:prSet presAssocID="{A0DD4341-EE93-421E-9A17-33C3BD68010B}" presName="arrowAndChildren" presStyleCnt="0"/>
      <dgm:spPr/>
    </dgm:pt>
    <dgm:pt modelId="{DFF882B9-E3A5-454B-81A3-C891793357E1}" type="pres">
      <dgm:prSet presAssocID="{A0DD4341-EE93-421E-9A17-33C3BD68010B}" presName="parentTextArrow" presStyleLbl="node1" presStyleIdx="1" presStyleCnt="3"/>
      <dgm:spPr/>
    </dgm:pt>
    <dgm:pt modelId="{514084C3-69C3-1C41-89E8-4920E0E60994}" type="pres">
      <dgm:prSet presAssocID="{F089DFA9-F029-458B-A9FF-052A6F2D7F17}" presName="sp" presStyleCnt="0"/>
      <dgm:spPr/>
    </dgm:pt>
    <dgm:pt modelId="{2F1D49F4-2BD4-534C-A6B6-1B0C82FEDBCC}" type="pres">
      <dgm:prSet presAssocID="{364BD36A-34C6-465D-9C8C-740C49E3E9FE}" presName="arrowAndChildren" presStyleCnt="0"/>
      <dgm:spPr/>
    </dgm:pt>
    <dgm:pt modelId="{6B18F67C-9D04-DF47-9A30-3338D12C7D7B}" type="pres">
      <dgm:prSet presAssocID="{364BD36A-34C6-465D-9C8C-740C49E3E9FE}" presName="parentTextArrow" presStyleLbl="node1" presStyleIdx="2" presStyleCnt="3"/>
      <dgm:spPr/>
    </dgm:pt>
  </dgm:ptLst>
  <dgm:cxnLst>
    <dgm:cxn modelId="{53FE220B-312C-BA47-BE9A-4641DCAB46F3}" type="presOf" srcId="{364BD36A-34C6-465D-9C8C-740C49E3E9FE}" destId="{6B18F67C-9D04-DF47-9A30-3338D12C7D7B}" srcOrd="0" destOrd="0" presId="urn:microsoft.com/office/officeart/2005/8/layout/process4"/>
    <dgm:cxn modelId="{7572001D-4D5A-4BE4-BE11-72970427F3EC}" srcId="{735D9AB3-7E2E-4906-BC7B-9A54AA91010C}" destId="{A0DD4341-EE93-421E-9A17-33C3BD68010B}" srcOrd="1" destOrd="0" parTransId="{491332E3-6E47-4C5D-96A9-44435457A724}" sibTransId="{057EDDB3-259E-4EC1-9B8E-913138FDA20C}"/>
    <dgm:cxn modelId="{45FAD648-1F80-5841-A1EC-863791CEFF92}" type="presOf" srcId="{343C74BC-5BAB-41D2-8025-5AA0BA2B4E63}" destId="{A84D023E-78BC-7F45-95CB-0EFC9DFDA540}" srcOrd="1" destOrd="0" presId="urn:microsoft.com/office/officeart/2005/8/layout/process4"/>
    <dgm:cxn modelId="{C501304B-1FC0-47E7-8010-3F2746B25E16}" srcId="{343C74BC-5BAB-41D2-8025-5AA0BA2B4E63}" destId="{06A1340C-EB2E-4A73-90DD-47B9080302C1}" srcOrd="2" destOrd="0" parTransId="{08359CD0-8FAF-4072-9F45-B21F06CE70DF}" sibTransId="{E5CF3BB9-5D98-4585-B0D7-8039F2D3404A}"/>
    <dgm:cxn modelId="{D6473A51-AB9C-4540-9247-FCFC8974543D}" type="presOf" srcId="{A0DD4341-EE93-421E-9A17-33C3BD68010B}" destId="{DFF882B9-E3A5-454B-81A3-C891793357E1}" srcOrd="0" destOrd="0" presId="urn:microsoft.com/office/officeart/2005/8/layout/process4"/>
    <dgm:cxn modelId="{332F7754-D9B5-2446-9958-CF95FAFCABC6}" type="presOf" srcId="{BA7206C1-7CAB-4FB2-9AD0-B1C4E7D885FF}" destId="{6AAB27D5-15F1-C54F-94F0-2981F5B501D6}" srcOrd="0" destOrd="0" presId="urn:microsoft.com/office/officeart/2005/8/layout/process4"/>
    <dgm:cxn modelId="{FE0548A9-ED43-4B47-B408-E8AA36D8CF0A}" srcId="{735D9AB3-7E2E-4906-BC7B-9A54AA91010C}" destId="{364BD36A-34C6-465D-9C8C-740C49E3E9FE}" srcOrd="0" destOrd="0" parTransId="{3FC6D63D-79EF-4F05-936D-67EC8FA2B188}" sibTransId="{F089DFA9-F029-458B-A9FF-052A6F2D7F17}"/>
    <dgm:cxn modelId="{31B60BAE-3DF1-B243-8D1E-3F183E17DEEE}" type="presOf" srcId="{C7B1D80E-7E3D-4ED1-97A2-C11A778721DF}" destId="{E6A76B6E-E884-3F4A-B0AB-D9BF0B55F772}" srcOrd="0" destOrd="0" presId="urn:microsoft.com/office/officeart/2005/8/layout/process4"/>
    <dgm:cxn modelId="{02E69BB5-5AB0-034A-8EB7-DD01A5AD0CA7}" type="presOf" srcId="{735D9AB3-7E2E-4906-BC7B-9A54AA91010C}" destId="{D92A0760-0655-2B44-9B57-6CCBD9C9314A}" srcOrd="0" destOrd="0" presId="urn:microsoft.com/office/officeart/2005/8/layout/process4"/>
    <dgm:cxn modelId="{24FF0EB6-C111-44F0-9347-E91B6E307953}" srcId="{735D9AB3-7E2E-4906-BC7B-9A54AA91010C}" destId="{343C74BC-5BAB-41D2-8025-5AA0BA2B4E63}" srcOrd="2" destOrd="0" parTransId="{7DE62DB9-8B4E-4F4B-8C81-6767DC9B5E7A}" sibTransId="{0576BF44-9B41-40D0-B7B8-D6F1C709AA47}"/>
    <dgm:cxn modelId="{713BE8DE-FBBA-4E4F-B6A4-6E09D41D6963}" srcId="{343C74BC-5BAB-41D2-8025-5AA0BA2B4E63}" destId="{C7B1D80E-7E3D-4ED1-97A2-C11A778721DF}" srcOrd="0" destOrd="0" parTransId="{4545158C-5223-4529-AF83-2D7597F16D17}" sibTransId="{B3CC0875-E115-4917-895C-4D481E469A77}"/>
    <dgm:cxn modelId="{FE1D82F6-D270-490D-ABBC-51CB481F9636}" srcId="{343C74BC-5BAB-41D2-8025-5AA0BA2B4E63}" destId="{BA7206C1-7CAB-4FB2-9AD0-B1C4E7D885FF}" srcOrd="1" destOrd="0" parTransId="{92B90B5F-6E62-4A87-AE21-7A5FE62894D5}" sibTransId="{F16D915E-C1B7-4AD8-BACD-29D4C3F227C4}"/>
    <dgm:cxn modelId="{EE1086FA-783C-2D4B-AF96-F64223A19E01}" type="presOf" srcId="{343C74BC-5BAB-41D2-8025-5AA0BA2B4E63}" destId="{913BAB7F-DD22-584C-8105-45E9DFAF425D}" srcOrd="0" destOrd="0" presId="urn:microsoft.com/office/officeart/2005/8/layout/process4"/>
    <dgm:cxn modelId="{0638EEFD-72C8-004A-A4F2-BC2FBFE5B79C}" type="presOf" srcId="{06A1340C-EB2E-4A73-90DD-47B9080302C1}" destId="{495AAC20-CAEC-6141-96B7-414072B616E7}" srcOrd="0" destOrd="0" presId="urn:microsoft.com/office/officeart/2005/8/layout/process4"/>
    <dgm:cxn modelId="{996E968C-900B-5D44-828E-A01A2BCBEDDF}" type="presParOf" srcId="{D92A0760-0655-2B44-9B57-6CCBD9C9314A}" destId="{E99010A3-D22B-8F42-A5B1-0604B43DE0EF}" srcOrd="0" destOrd="0" presId="urn:microsoft.com/office/officeart/2005/8/layout/process4"/>
    <dgm:cxn modelId="{55C4C334-5AC2-1047-A74C-7507C1C650CE}" type="presParOf" srcId="{E99010A3-D22B-8F42-A5B1-0604B43DE0EF}" destId="{913BAB7F-DD22-584C-8105-45E9DFAF425D}" srcOrd="0" destOrd="0" presId="urn:microsoft.com/office/officeart/2005/8/layout/process4"/>
    <dgm:cxn modelId="{BCA77B9D-C803-1440-9B90-EC3DD823E13F}" type="presParOf" srcId="{E99010A3-D22B-8F42-A5B1-0604B43DE0EF}" destId="{A84D023E-78BC-7F45-95CB-0EFC9DFDA540}" srcOrd="1" destOrd="0" presId="urn:microsoft.com/office/officeart/2005/8/layout/process4"/>
    <dgm:cxn modelId="{39960085-F9D4-3A47-AE1E-8EDB22593397}" type="presParOf" srcId="{E99010A3-D22B-8F42-A5B1-0604B43DE0EF}" destId="{42AB500D-6B30-E14E-94F7-61FB9C4BC0BB}" srcOrd="2" destOrd="0" presId="urn:microsoft.com/office/officeart/2005/8/layout/process4"/>
    <dgm:cxn modelId="{90CFA102-C471-974B-954D-35C56616E5BA}" type="presParOf" srcId="{42AB500D-6B30-E14E-94F7-61FB9C4BC0BB}" destId="{E6A76B6E-E884-3F4A-B0AB-D9BF0B55F772}" srcOrd="0" destOrd="0" presId="urn:microsoft.com/office/officeart/2005/8/layout/process4"/>
    <dgm:cxn modelId="{1EDD5ABE-391C-AE41-8A45-5CE98C5C0142}" type="presParOf" srcId="{42AB500D-6B30-E14E-94F7-61FB9C4BC0BB}" destId="{6AAB27D5-15F1-C54F-94F0-2981F5B501D6}" srcOrd="1" destOrd="0" presId="urn:microsoft.com/office/officeart/2005/8/layout/process4"/>
    <dgm:cxn modelId="{4B7578AC-FE11-3B4D-824F-2043184455BA}" type="presParOf" srcId="{42AB500D-6B30-E14E-94F7-61FB9C4BC0BB}" destId="{495AAC20-CAEC-6141-96B7-414072B616E7}" srcOrd="2" destOrd="0" presId="urn:microsoft.com/office/officeart/2005/8/layout/process4"/>
    <dgm:cxn modelId="{A45341F7-F215-9043-91CC-4192825B2AFD}" type="presParOf" srcId="{D92A0760-0655-2B44-9B57-6CCBD9C9314A}" destId="{2E18C8AC-AF40-7347-B8E4-D6AE69FB1300}" srcOrd="1" destOrd="0" presId="urn:microsoft.com/office/officeart/2005/8/layout/process4"/>
    <dgm:cxn modelId="{CC93DFD9-A99B-CA47-A4B2-FF9CF5BC8753}" type="presParOf" srcId="{D92A0760-0655-2B44-9B57-6CCBD9C9314A}" destId="{0DA9FAD6-B088-D048-994D-132E76CDE4D7}" srcOrd="2" destOrd="0" presId="urn:microsoft.com/office/officeart/2005/8/layout/process4"/>
    <dgm:cxn modelId="{73CEEAA1-D4C7-9045-A0DC-90F8C8965071}" type="presParOf" srcId="{0DA9FAD6-B088-D048-994D-132E76CDE4D7}" destId="{DFF882B9-E3A5-454B-81A3-C891793357E1}" srcOrd="0" destOrd="0" presId="urn:microsoft.com/office/officeart/2005/8/layout/process4"/>
    <dgm:cxn modelId="{017C6707-2747-7945-9C17-35CB91A60DBD}" type="presParOf" srcId="{D92A0760-0655-2B44-9B57-6CCBD9C9314A}" destId="{514084C3-69C3-1C41-89E8-4920E0E60994}" srcOrd="3" destOrd="0" presId="urn:microsoft.com/office/officeart/2005/8/layout/process4"/>
    <dgm:cxn modelId="{DEE4CBD7-7FFA-DA4D-A4AF-681D8BD77E16}" type="presParOf" srcId="{D92A0760-0655-2B44-9B57-6CCBD9C9314A}" destId="{2F1D49F4-2BD4-534C-A6B6-1B0C82FEDBCC}" srcOrd="4" destOrd="0" presId="urn:microsoft.com/office/officeart/2005/8/layout/process4"/>
    <dgm:cxn modelId="{21F0DF1C-7724-AD48-B3B1-8BEB437FAF07}" type="presParOf" srcId="{2F1D49F4-2BD4-534C-A6B6-1B0C82FEDBCC}" destId="{6B18F67C-9D04-DF47-9A30-3338D12C7D7B}"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164E2-E28D-D44E-9A3A-27523475853E}">
      <dsp:nvSpPr>
        <dsp:cNvPr id="0" name=""/>
        <dsp:cNvSpPr/>
      </dsp:nvSpPr>
      <dsp:spPr>
        <a:xfrm>
          <a:off x="2666733" y="4740"/>
          <a:ext cx="10666932" cy="2079839"/>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6968" tIns="528279" rIns="206968" bIns="528279" numCol="1" spcCol="1270" anchor="ctr" anchorCtr="0">
          <a:noAutofit/>
        </a:bodyPr>
        <a:lstStyle/>
        <a:p>
          <a:pPr marL="0" lvl="0" indent="0" algn="l" defTabSz="1066800">
            <a:lnSpc>
              <a:spcPct val="90000"/>
            </a:lnSpc>
            <a:spcBef>
              <a:spcPct val="0"/>
            </a:spcBef>
            <a:spcAft>
              <a:spcPct val="35000"/>
            </a:spcAft>
            <a:buNone/>
          </a:pPr>
          <a:r>
            <a:rPr lang="en-US" sz="2400" kern="1200" dirty="0"/>
            <a:t>you understand what a balance sheet is and how it works</a:t>
          </a:r>
        </a:p>
      </dsp:txBody>
      <dsp:txXfrm>
        <a:off x="2666733" y="4740"/>
        <a:ext cx="10666932" cy="2079839"/>
      </dsp:txXfrm>
    </dsp:sp>
    <dsp:sp modelId="{9DF2C612-01F4-7647-BF88-DB2484B8E90C}">
      <dsp:nvSpPr>
        <dsp:cNvPr id="0" name=""/>
        <dsp:cNvSpPr/>
      </dsp:nvSpPr>
      <dsp:spPr>
        <a:xfrm>
          <a:off x="0" y="4740"/>
          <a:ext cx="2666733" cy="207983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1115" tIns="205442" rIns="141115" bIns="205442" numCol="1" spcCol="1270" anchor="ctr" anchorCtr="0">
          <a:noAutofit/>
        </a:bodyPr>
        <a:lstStyle/>
        <a:p>
          <a:pPr marL="0" lvl="0" indent="0" algn="ctr" defTabSz="1244600">
            <a:lnSpc>
              <a:spcPct val="90000"/>
            </a:lnSpc>
            <a:spcBef>
              <a:spcPct val="0"/>
            </a:spcBef>
            <a:spcAft>
              <a:spcPct val="35000"/>
            </a:spcAft>
            <a:buNone/>
          </a:pPr>
          <a:r>
            <a:rPr lang="en-US" sz="2800" kern="1200"/>
            <a:t>Help</a:t>
          </a:r>
        </a:p>
      </dsp:txBody>
      <dsp:txXfrm>
        <a:off x="0" y="4740"/>
        <a:ext cx="2666733" cy="2079839"/>
      </dsp:txXfrm>
    </dsp:sp>
    <dsp:sp modelId="{B6AF705D-8672-674B-BF67-058E39CF298A}">
      <dsp:nvSpPr>
        <dsp:cNvPr id="0" name=""/>
        <dsp:cNvSpPr/>
      </dsp:nvSpPr>
      <dsp:spPr>
        <a:xfrm>
          <a:off x="2666733" y="2209370"/>
          <a:ext cx="10666932" cy="2079839"/>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6968" tIns="528279" rIns="206968" bIns="528279" numCol="1" spcCol="1270" anchor="ctr" anchorCtr="0">
          <a:noAutofit/>
        </a:bodyPr>
        <a:lstStyle/>
        <a:p>
          <a:pPr marL="0" lvl="0" indent="0" algn="l" defTabSz="1066800">
            <a:lnSpc>
              <a:spcPct val="90000"/>
            </a:lnSpc>
            <a:spcBef>
              <a:spcPct val="0"/>
            </a:spcBef>
            <a:spcAft>
              <a:spcPct val="35000"/>
            </a:spcAft>
            <a:buNone/>
          </a:pPr>
          <a:r>
            <a:rPr lang="en-US" sz="2400" kern="1200" dirty="0"/>
            <a:t>you understand what an income statement is, and how it works</a:t>
          </a:r>
        </a:p>
      </dsp:txBody>
      <dsp:txXfrm>
        <a:off x="2666733" y="2209370"/>
        <a:ext cx="10666932" cy="2079839"/>
      </dsp:txXfrm>
    </dsp:sp>
    <dsp:sp modelId="{C9359665-193C-794B-9019-E8261BF0D46C}">
      <dsp:nvSpPr>
        <dsp:cNvPr id="0" name=""/>
        <dsp:cNvSpPr/>
      </dsp:nvSpPr>
      <dsp:spPr>
        <a:xfrm>
          <a:off x="0" y="2209370"/>
          <a:ext cx="2666733" cy="2079839"/>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1115" tIns="205442" rIns="141115" bIns="205442" numCol="1" spcCol="1270" anchor="ctr" anchorCtr="0">
          <a:noAutofit/>
        </a:bodyPr>
        <a:lstStyle/>
        <a:p>
          <a:pPr marL="0" lvl="0" indent="0" algn="ctr" defTabSz="1244600">
            <a:lnSpc>
              <a:spcPct val="90000"/>
            </a:lnSpc>
            <a:spcBef>
              <a:spcPct val="0"/>
            </a:spcBef>
            <a:spcAft>
              <a:spcPct val="35000"/>
            </a:spcAft>
            <a:buNone/>
          </a:pPr>
          <a:r>
            <a:rPr lang="en-US" sz="2800" kern="1200"/>
            <a:t>Help</a:t>
          </a:r>
        </a:p>
      </dsp:txBody>
      <dsp:txXfrm>
        <a:off x="0" y="2209370"/>
        <a:ext cx="2666733" cy="2079839"/>
      </dsp:txXfrm>
    </dsp:sp>
    <dsp:sp modelId="{9066919A-78A3-284E-99D0-397854A31E81}">
      <dsp:nvSpPr>
        <dsp:cNvPr id="0" name=""/>
        <dsp:cNvSpPr/>
      </dsp:nvSpPr>
      <dsp:spPr>
        <a:xfrm>
          <a:off x="2666733" y="4414000"/>
          <a:ext cx="10666932" cy="2079839"/>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6968" tIns="528279" rIns="206968" bIns="528279" numCol="1" spcCol="1270" anchor="ctr" anchorCtr="0">
          <a:noAutofit/>
        </a:bodyPr>
        <a:lstStyle/>
        <a:p>
          <a:pPr marL="0" lvl="0" indent="0" algn="l" defTabSz="1066800">
            <a:lnSpc>
              <a:spcPct val="90000"/>
            </a:lnSpc>
            <a:spcBef>
              <a:spcPct val="0"/>
            </a:spcBef>
            <a:spcAft>
              <a:spcPct val="35000"/>
            </a:spcAft>
            <a:buNone/>
          </a:pPr>
          <a:r>
            <a:rPr lang="en-US" sz="2400" kern="1200" dirty="0"/>
            <a:t>you understand </a:t>
          </a:r>
          <a:r>
            <a:rPr lang="en-US" sz="2400" strike="sngStrike" kern="1200" dirty="0"/>
            <a:t>the allowance for loan losses calculation</a:t>
          </a:r>
          <a:r>
            <a:rPr lang="en-US" sz="2400" strike="noStrike" kern="1200" dirty="0"/>
            <a:t> CECL</a:t>
          </a:r>
        </a:p>
      </dsp:txBody>
      <dsp:txXfrm>
        <a:off x="2666733" y="4414000"/>
        <a:ext cx="10666932" cy="2079839"/>
      </dsp:txXfrm>
    </dsp:sp>
    <dsp:sp modelId="{3536334C-ACED-4248-8E9D-089711D8961F}">
      <dsp:nvSpPr>
        <dsp:cNvPr id="0" name=""/>
        <dsp:cNvSpPr/>
      </dsp:nvSpPr>
      <dsp:spPr>
        <a:xfrm>
          <a:off x="0" y="4414000"/>
          <a:ext cx="2666733" cy="2079839"/>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1115" tIns="205442" rIns="141115" bIns="205442" numCol="1" spcCol="1270" anchor="ctr" anchorCtr="0">
          <a:noAutofit/>
        </a:bodyPr>
        <a:lstStyle/>
        <a:p>
          <a:pPr marL="0" lvl="0" indent="0" algn="ctr" defTabSz="1244600">
            <a:lnSpc>
              <a:spcPct val="90000"/>
            </a:lnSpc>
            <a:spcBef>
              <a:spcPct val="0"/>
            </a:spcBef>
            <a:spcAft>
              <a:spcPct val="35000"/>
            </a:spcAft>
            <a:buNone/>
          </a:pPr>
          <a:r>
            <a:rPr lang="en-US" sz="2800" kern="1200"/>
            <a:t>Help</a:t>
          </a:r>
        </a:p>
      </dsp:txBody>
      <dsp:txXfrm>
        <a:off x="0" y="4414000"/>
        <a:ext cx="2666733" cy="2079839"/>
      </dsp:txXfrm>
    </dsp:sp>
    <dsp:sp modelId="{16BF4B58-B845-694A-BC87-62A12B5328BA}">
      <dsp:nvSpPr>
        <dsp:cNvPr id="0" name=""/>
        <dsp:cNvSpPr/>
      </dsp:nvSpPr>
      <dsp:spPr>
        <a:xfrm>
          <a:off x="2666733" y="6618630"/>
          <a:ext cx="10666932" cy="2079839"/>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6968" tIns="528279" rIns="206968" bIns="528279" numCol="1" spcCol="1270" anchor="ctr" anchorCtr="0">
          <a:noAutofit/>
        </a:bodyPr>
        <a:lstStyle/>
        <a:p>
          <a:pPr marL="0" lvl="0" indent="0" algn="l" defTabSz="1066800">
            <a:lnSpc>
              <a:spcPct val="90000"/>
            </a:lnSpc>
            <a:spcBef>
              <a:spcPct val="0"/>
            </a:spcBef>
            <a:spcAft>
              <a:spcPct val="35000"/>
            </a:spcAft>
            <a:buNone/>
          </a:pPr>
          <a:r>
            <a:rPr lang="en-US" sz="2400" kern="1200" dirty="0"/>
            <a:t>you understand ratios</a:t>
          </a:r>
        </a:p>
      </dsp:txBody>
      <dsp:txXfrm>
        <a:off x="2666733" y="6618630"/>
        <a:ext cx="10666932" cy="2079839"/>
      </dsp:txXfrm>
    </dsp:sp>
    <dsp:sp modelId="{2653FFD6-D9A3-C142-AF29-3156D814DECF}">
      <dsp:nvSpPr>
        <dsp:cNvPr id="0" name=""/>
        <dsp:cNvSpPr/>
      </dsp:nvSpPr>
      <dsp:spPr>
        <a:xfrm>
          <a:off x="0" y="6618630"/>
          <a:ext cx="2666733" cy="2079839"/>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1115" tIns="205442" rIns="141115" bIns="205442" numCol="1" spcCol="1270" anchor="ctr" anchorCtr="0">
          <a:noAutofit/>
        </a:bodyPr>
        <a:lstStyle/>
        <a:p>
          <a:pPr marL="0" lvl="0" indent="0" algn="ctr" defTabSz="1244600">
            <a:lnSpc>
              <a:spcPct val="90000"/>
            </a:lnSpc>
            <a:spcBef>
              <a:spcPct val="0"/>
            </a:spcBef>
            <a:spcAft>
              <a:spcPct val="35000"/>
            </a:spcAft>
            <a:buNone/>
          </a:pPr>
          <a:r>
            <a:rPr lang="en-US" sz="2800" kern="1200"/>
            <a:t>Help</a:t>
          </a:r>
        </a:p>
      </dsp:txBody>
      <dsp:txXfrm>
        <a:off x="0" y="6618630"/>
        <a:ext cx="2666733" cy="2079839"/>
      </dsp:txXfrm>
    </dsp:sp>
    <dsp:sp modelId="{23D27A31-4A03-F845-A42E-7B3253995B77}">
      <dsp:nvSpPr>
        <dsp:cNvPr id="0" name=""/>
        <dsp:cNvSpPr/>
      </dsp:nvSpPr>
      <dsp:spPr>
        <a:xfrm>
          <a:off x="2666733" y="8823260"/>
          <a:ext cx="10666932" cy="2079839"/>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06968" tIns="528279" rIns="206968" bIns="528279" numCol="1" spcCol="1270" anchor="ctr" anchorCtr="0">
          <a:noAutofit/>
        </a:bodyPr>
        <a:lstStyle/>
        <a:p>
          <a:pPr marL="0" lvl="0" indent="0" algn="l" defTabSz="1066800">
            <a:lnSpc>
              <a:spcPct val="90000"/>
            </a:lnSpc>
            <a:spcBef>
              <a:spcPct val="0"/>
            </a:spcBef>
            <a:spcAft>
              <a:spcPct val="35000"/>
            </a:spcAft>
            <a:buNone/>
          </a:pPr>
          <a:r>
            <a:rPr lang="en-US" sz="2400" kern="1200" dirty="0"/>
            <a:t>you awake</a:t>
          </a:r>
        </a:p>
      </dsp:txBody>
      <dsp:txXfrm>
        <a:off x="2666733" y="8823260"/>
        <a:ext cx="10666932" cy="2079839"/>
      </dsp:txXfrm>
    </dsp:sp>
    <dsp:sp modelId="{AF834078-2DDD-804F-92BF-EB777F702FED}">
      <dsp:nvSpPr>
        <dsp:cNvPr id="0" name=""/>
        <dsp:cNvSpPr/>
      </dsp:nvSpPr>
      <dsp:spPr>
        <a:xfrm>
          <a:off x="0" y="8823260"/>
          <a:ext cx="2666733" cy="2079839"/>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41115" tIns="205442" rIns="141115" bIns="205442" numCol="1" spcCol="1270" anchor="ctr" anchorCtr="0">
          <a:noAutofit/>
        </a:bodyPr>
        <a:lstStyle/>
        <a:p>
          <a:pPr marL="0" lvl="0" indent="0" algn="ctr" defTabSz="1244600">
            <a:lnSpc>
              <a:spcPct val="90000"/>
            </a:lnSpc>
            <a:spcBef>
              <a:spcPct val="0"/>
            </a:spcBef>
            <a:spcAft>
              <a:spcPct val="35000"/>
            </a:spcAft>
            <a:buNone/>
          </a:pPr>
          <a:r>
            <a:rPr lang="en-US" sz="2800" kern="1200"/>
            <a:t>Keep</a:t>
          </a:r>
        </a:p>
      </dsp:txBody>
      <dsp:txXfrm>
        <a:off x="0" y="8823260"/>
        <a:ext cx="2666733" cy="20798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D023E-78BC-7F45-95CB-0EFC9DFDA540}">
      <dsp:nvSpPr>
        <dsp:cNvPr id="0" name=""/>
        <dsp:cNvSpPr/>
      </dsp:nvSpPr>
      <dsp:spPr>
        <a:xfrm>
          <a:off x="0" y="8210908"/>
          <a:ext cx="13333666" cy="2695003"/>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Three Sections of the Balance Sheet: </a:t>
          </a:r>
        </a:p>
      </dsp:txBody>
      <dsp:txXfrm>
        <a:off x="0" y="8210908"/>
        <a:ext cx="13333666" cy="1455301"/>
      </dsp:txXfrm>
    </dsp:sp>
    <dsp:sp modelId="{E6A76B6E-E884-3F4A-B0AB-D9BF0B55F772}">
      <dsp:nvSpPr>
        <dsp:cNvPr id="0" name=""/>
        <dsp:cNvSpPr/>
      </dsp:nvSpPr>
      <dsp:spPr>
        <a:xfrm>
          <a:off x="6510" y="9612310"/>
          <a:ext cx="4440214" cy="1239701"/>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2712" tIns="64770" rIns="362712" bIns="64770" numCol="1" spcCol="1270" anchor="ctr" anchorCtr="0">
          <a:noAutofit/>
        </a:bodyPr>
        <a:lstStyle/>
        <a:p>
          <a:pPr marL="0" lvl="0" indent="0" algn="ctr" defTabSz="2266950">
            <a:lnSpc>
              <a:spcPct val="90000"/>
            </a:lnSpc>
            <a:spcBef>
              <a:spcPct val="0"/>
            </a:spcBef>
            <a:spcAft>
              <a:spcPct val="35000"/>
            </a:spcAft>
            <a:buNone/>
          </a:pPr>
          <a:r>
            <a:rPr lang="en-US" sz="5100" kern="1200"/>
            <a:t>Assets</a:t>
          </a:r>
        </a:p>
      </dsp:txBody>
      <dsp:txXfrm>
        <a:off x="6510" y="9612310"/>
        <a:ext cx="4440214" cy="1239701"/>
      </dsp:txXfrm>
    </dsp:sp>
    <dsp:sp modelId="{6AAB27D5-15F1-C54F-94F0-2981F5B501D6}">
      <dsp:nvSpPr>
        <dsp:cNvPr id="0" name=""/>
        <dsp:cNvSpPr/>
      </dsp:nvSpPr>
      <dsp:spPr>
        <a:xfrm>
          <a:off x="4446725" y="9612310"/>
          <a:ext cx="4440214" cy="1239701"/>
        </a:xfrm>
        <a:prstGeom prst="rect">
          <a:avLst/>
        </a:prstGeom>
        <a:solidFill>
          <a:schemeClr val="accent2">
            <a:tint val="40000"/>
            <a:alpha val="90000"/>
            <a:hueOff val="-424613"/>
            <a:satOff val="-37673"/>
            <a:lumOff val="-385"/>
            <a:alphaOff val="0"/>
          </a:schemeClr>
        </a:solidFill>
        <a:ln w="6350" cap="flat" cmpd="sng" algn="ctr">
          <a:solidFill>
            <a:schemeClr val="accent2">
              <a:tint val="40000"/>
              <a:alpha val="90000"/>
              <a:hueOff val="-424613"/>
              <a:satOff val="-37673"/>
              <a:lumOff val="-38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2712" tIns="64770" rIns="362712" bIns="64770" numCol="1" spcCol="1270" anchor="ctr" anchorCtr="0">
          <a:noAutofit/>
        </a:bodyPr>
        <a:lstStyle/>
        <a:p>
          <a:pPr marL="0" lvl="0" indent="0" algn="ctr" defTabSz="2266950">
            <a:lnSpc>
              <a:spcPct val="90000"/>
            </a:lnSpc>
            <a:spcBef>
              <a:spcPct val="0"/>
            </a:spcBef>
            <a:spcAft>
              <a:spcPct val="35000"/>
            </a:spcAft>
            <a:buNone/>
          </a:pPr>
          <a:r>
            <a:rPr lang="en-US" sz="5100" kern="1200"/>
            <a:t>Liabilities</a:t>
          </a:r>
        </a:p>
      </dsp:txBody>
      <dsp:txXfrm>
        <a:off x="4446725" y="9612310"/>
        <a:ext cx="4440214" cy="1239701"/>
      </dsp:txXfrm>
    </dsp:sp>
    <dsp:sp modelId="{495AAC20-CAEC-6141-96B7-414072B616E7}">
      <dsp:nvSpPr>
        <dsp:cNvPr id="0" name=""/>
        <dsp:cNvSpPr/>
      </dsp:nvSpPr>
      <dsp:spPr>
        <a:xfrm>
          <a:off x="8886940" y="9612310"/>
          <a:ext cx="4440214" cy="1239701"/>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2712" tIns="64770" rIns="362712" bIns="64770" numCol="1" spcCol="1270" anchor="ctr" anchorCtr="0">
          <a:noAutofit/>
        </a:bodyPr>
        <a:lstStyle/>
        <a:p>
          <a:pPr marL="0" lvl="0" indent="0" algn="ctr" defTabSz="2266950">
            <a:lnSpc>
              <a:spcPct val="90000"/>
            </a:lnSpc>
            <a:spcBef>
              <a:spcPct val="0"/>
            </a:spcBef>
            <a:spcAft>
              <a:spcPct val="35000"/>
            </a:spcAft>
            <a:buNone/>
          </a:pPr>
          <a:r>
            <a:rPr lang="en-US" sz="5100" kern="1200"/>
            <a:t>Equity/Capital</a:t>
          </a:r>
        </a:p>
      </dsp:txBody>
      <dsp:txXfrm>
        <a:off x="8886940" y="9612310"/>
        <a:ext cx="4440214" cy="1239701"/>
      </dsp:txXfrm>
    </dsp:sp>
    <dsp:sp modelId="{DFF882B9-E3A5-454B-81A3-C891793357E1}">
      <dsp:nvSpPr>
        <dsp:cNvPr id="0" name=""/>
        <dsp:cNvSpPr/>
      </dsp:nvSpPr>
      <dsp:spPr>
        <a:xfrm rot="10800000">
          <a:off x="0" y="4106418"/>
          <a:ext cx="13333666" cy="4144915"/>
        </a:xfrm>
        <a:prstGeom prst="upArrowCallou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A snapshot of a business’s moneys.</a:t>
          </a:r>
        </a:p>
      </dsp:txBody>
      <dsp:txXfrm rot="10800000">
        <a:off x="0" y="4106418"/>
        <a:ext cx="13333666" cy="2693241"/>
      </dsp:txXfrm>
    </dsp:sp>
    <dsp:sp modelId="{6B18F67C-9D04-DF47-9A30-3338D12C7D7B}">
      <dsp:nvSpPr>
        <dsp:cNvPr id="0" name=""/>
        <dsp:cNvSpPr/>
      </dsp:nvSpPr>
      <dsp:spPr>
        <a:xfrm rot="10800000">
          <a:off x="0" y="1928"/>
          <a:ext cx="13333666" cy="4144915"/>
        </a:xfrm>
        <a:prstGeom prst="upArrowCallou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41376" tIns="341376" rIns="341376" bIns="341376" numCol="1" spcCol="1270" anchor="ctr" anchorCtr="0">
          <a:noAutofit/>
        </a:bodyPr>
        <a:lstStyle/>
        <a:p>
          <a:pPr marL="0" lvl="0" indent="0" algn="ctr" defTabSz="2133600">
            <a:lnSpc>
              <a:spcPct val="90000"/>
            </a:lnSpc>
            <a:spcBef>
              <a:spcPct val="0"/>
            </a:spcBef>
            <a:spcAft>
              <a:spcPct val="35000"/>
            </a:spcAft>
            <a:buNone/>
          </a:pPr>
          <a:r>
            <a:rPr lang="en-US" sz="4800" kern="1200"/>
            <a:t>A financial statement that summarizes a credit union’s assets, liabilities, and equity at a specific point in time. </a:t>
          </a:r>
        </a:p>
      </dsp:txBody>
      <dsp:txXfrm rot="10800000">
        <a:off x="0" y="1928"/>
        <a:ext cx="13333666" cy="2693241"/>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25000"/>
      </a:lnSpc>
      <a:defRPr sz="2400">
        <a:latin typeface="Avenir"/>
        <a:ea typeface="Avenir"/>
        <a:cs typeface="Avenir"/>
        <a:sym typeface="Avenir Roman"/>
      </a:defRPr>
    </a:lvl1pPr>
    <a:lvl2pPr indent="228600" defTabSz="457200" latinLnBrk="0">
      <a:lnSpc>
        <a:spcPct val="125000"/>
      </a:lnSpc>
      <a:defRPr sz="2400">
        <a:latin typeface="Avenir"/>
        <a:ea typeface="Avenir"/>
        <a:cs typeface="Avenir"/>
        <a:sym typeface="Avenir Roman"/>
      </a:defRPr>
    </a:lvl2pPr>
    <a:lvl3pPr indent="457200" defTabSz="457200" latinLnBrk="0">
      <a:lnSpc>
        <a:spcPct val="125000"/>
      </a:lnSpc>
      <a:defRPr sz="2400">
        <a:latin typeface="Avenir"/>
        <a:ea typeface="Avenir"/>
        <a:cs typeface="Avenir"/>
        <a:sym typeface="Avenir Roman"/>
      </a:defRPr>
    </a:lvl3pPr>
    <a:lvl4pPr indent="685800" defTabSz="457200" latinLnBrk="0">
      <a:lnSpc>
        <a:spcPct val="125000"/>
      </a:lnSpc>
      <a:defRPr sz="2400">
        <a:latin typeface="Avenir"/>
        <a:ea typeface="Avenir"/>
        <a:cs typeface="Avenir"/>
        <a:sym typeface="Avenir Roman"/>
      </a:defRPr>
    </a:lvl4pPr>
    <a:lvl5pPr indent="914400" defTabSz="457200" latinLnBrk="0">
      <a:lnSpc>
        <a:spcPct val="125000"/>
      </a:lnSpc>
      <a:defRPr sz="2400">
        <a:latin typeface="Avenir"/>
        <a:ea typeface="Avenir"/>
        <a:cs typeface="Avenir"/>
        <a:sym typeface="Avenir Roman"/>
      </a:defRPr>
    </a:lvl5pPr>
    <a:lvl6pPr indent="1143000" defTabSz="457200" latinLnBrk="0">
      <a:lnSpc>
        <a:spcPct val="125000"/>
      </a:lnSpc>
      <a:defRPr sz="2400">
        <a:latin typeface="Avenir"/>
        <a:ea typeface="Avenir"/>
        <a:cs typeface="Avenir"/>
        <a:sym typeface="Avenir Roman"/>
      </a:defRPr>
    </a:lvl6pPr>
    <a:lvl7pPr indent="1371600" defTabSz="457200" latinLnBrk="0">
      <a:lnSpc>
        <a:spcPct val="125000"/>
      </a:lnSpc>
      <a:defRPr sz="2400">
        <a:latin typeface="Avenir"/>
        <a:ea typeface="Avenir"/>
        <a:cs typeface="Avenir"/>
        <a:sym typeface="Avenir Roman"/>
      </a:defRPr>
    </a:lvl7pPr>
    <a:lvl8pPr indent="1600200" defTabSz="457200" latinLnBrk="0">
      <a:lnSpc>
        <a:spcPct val="125000"/>
      </a:lnSpc>
      <a:defRPr sz="2400">
        <a:latin typeface="Avenir"/>
        <a:ea typeface="Avenir"/>
        <a:cs typeface="Avenir"/>
        <a:sym typeface="Avenir Roman"/>
      </a:defRPr>
    </a:lvl8pPr>
    <a:lvl9pPr indent="1828800" defTabSz="457200" latinLnBrk="0">
      <a:lnSpc>
        <a:spcPct val="125000"/>
      </a:lnSpc>
      <a:defRPr sz="2400">
        <a:latin typeface="Avenir"/>
        <a:ea typeface="Avenir"/>
        <a:cs typeface="Avenir"/>
        <a:sym typeface="Avenir Roman"/>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8737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334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From Call Report instructions about “Other Operating income”: “Report operating income other than the types reported in Accounts 110, 119, 120, and 131. Include dividends from the NCUSIF, income or loss derived from selling real estate loans on the secondary market, interchange income, interest income earned on purchased participations not qualifying for true sales accounting under GAAP, and unconsolidated CUSO income.”</a:t>
            </a:r>
          </a:p>
        </p:txBody>
      </p:sp>
    </p:spTree>
    <p:extLst>
      <p:ext uri="{BB962C8B-B14F-4D97-AF65-F5344CB8AC3E}">
        <p14:creationId xmlns:p14="http://schemas.microsoft.com/office/powerpoint/2010/main" val="21919208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9973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04898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1873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417461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7733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4098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209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5607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2293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E63B-521A-ED42-75E2-6EDFC7CA22DB}"/>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54963F5E-F692-A4C3-FB56-848288CFCA8C}"/>
              </a:ext>
            </a:extLst>
          </p:cNvPr>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EAAC5ED0-F7BD-28F2-5D98-DDE774695179}"/>
              </a:ext>
            </a:extLst>
          </p:cNvPr>
          <p:cNvSpPr>
            <a:spLocks noGrp="1"/>
          </p:cNvSpPr>
          <p:nvPr>
            <p:ph type="dt" sz="half" idx="10"/>
          </p:nvPr>
        </p:nvSpPr>
        <p:spPr/>
        <p:txBody>
          <a:bodyPr/>
          <a:lstStyle/>
          <a:p>
            <a:fld id="{8E9CB618-4DE3-244C-8BE5-E84387B1CB3A}" type="datetimeFigureOut">
              <a:rPr lang="en-US" smtClean="0"/>
              <a:t>6/20/24</a:t>
            </a:fld>
            <a:endParaRPr lang="en-US"/>
          </a:p>
        </p:txBody>
      </p:sp>
      <p:sp>
        <p:nvSpPr>
          <p:cNvPr id="5" name="Footer Placeholder 4">
            <a:extLst>
              <a:ext uri="{FF2B5EF4-FFF2-40B4-BE49-F238E27FC236}">
                <a16:creationId xmlns:a16="http://schemas.microsoft.com/office/drawing/2014/main" id="{5EDE6F3B-9E17-F698-4A77-EFE40B014A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39DD6-11B7-2DEA-4A7E-48341A9D4C64}"/>
              </a:ext>
            </a:extLst>
          </p:cNvPr>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2024323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6FA9-99B0-0320-375E-7911DCE872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C63D37-CA35-10EE-219F-754AC044EF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810F95-EF25-0032-C5A1-F930BC62BA34}"/>
              </a:ext>
            </a:extLst>
          </p:cNvPr>
          <p:cNvSpPr>
            <a:spLocks noGrp="1"/>
          </p:cNvSpPr>
          <p:nvPr>
            <p:ph type="dt" sz="half" idx="10"/>
          </p:nvPr>
        </p:nvSpPr>
        <p:spPr/>
        <p:txBody>
          <a:bodyPr/>
          <a:lstStyle/>
          <a:p>
            <a:fld id="{8E9CB618-4DE3-244C-8BE5-E84387B1CB3A}" type="datetimeFigureOut">
              <a:rPr lang="en-US" smtClean="0"/>
              <a:t>6/20/24</a:t>
            </a:fld>
            <a:endParaRPr lang="en-US"/>
          </a:p>
        </p:txBody>
      </p:sp>
      <p:sp>
        <p:nvSpPr>
          <p:cNvPr id="5" name="Footer Placeholder 4">
            <a:extLst>
              <a:ext uri="{FF2B5EF4-FFF2-40B4-BE49-F238E27FC236}">
                <a16:creationId xmlns:a16="http://schemas.microsoft.com/office/drawing/2014/main" id="{F31E71D3-55A1-448F-3193-15096FBA17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00876B-40FA-8258-4D00-353113F1D617}"/>
              </a:ext>
            </a:extLst>
          </p:cNvPr>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720441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BD9189-95DF-0677-DC2E-26D6BF54CD34}"/>
              </a:ext>
            </a:extLst>
          </p:cNvPr>
          <p:cNvSpPr>
            <a:spLocks noGrp="1"/>
          </p:cNvSpPr>
          <p:nvPr>
            <p:ph type="title" orient="vert"/>
          </p:nvPr>
        </p:nvSpPr>
        <p:spPr>
          <a:xfrm>
            <a:off x="17449800" y="730250"/>
            <a:ext cx="5257800" cy="1162367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41E37E-1E4C-B1B0-72C8-CA95921EF880}"/>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2216E5-D815-54E3-BDEC-DF390EA2A9DA}"/>
              </a:ext>
            </a:extLst>
          </p:cNvPr>
          <p:cNvSpPr>
            <a:spLocks noGrp="1"/>
          </p:cNvSpPr>
          <p:nvPr>
            <p:ph type="dt" sz="half" idx="10"/>
          </p:nvPr>
        </p:nvSpPr>
        <p:spPr/>
        <p:txBody>
          <a:bodyPr/>
          <a:lstStyle/>
          <a:p>
            <a:fld id="{8E9CB618-4DE3-244C-8BE5-E84387B1CB3A}" type="datetimeFigureOut">
              <a:rPr lang="en-US" smtClean="0"/>
              <a:t>6/20/24</a:t>
            </a:fld>
            <a:endParaRPr lang="en-US"/>
          </a:p>
        </p:txBody>
      </p:sp>
      <p:sp>
        <p:nvSpPr>
          <p:cNvPr id="5" name="Footer Placeholder 4">
            <a:extLst>
              <a:ext uri="{FF2B5EF4-FFF2-40B4-BE49-F238E27FC236}">
                <a16:creationId xmlns:a16="http://schemas.microsoft.com/office/drawing/2014/main" id="{966E69E6-8717-E2F1-7355-D4C39DAFA2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4987F9-5AD3-B002-C138-0470C13673E8}"/>
              </a:ext>
            </a:extLst>
          </p:cNvPr>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918102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xfrm>
            <a:off x="1422400" y="342900"/>
            <a:ext cx="21526500" cy="3581400"/>
          </a:xfrm>
          <a:prstGeom prst="rect">
            <a:avLst/>
          </a:prstGeom>
        </p:spPr>
        <p:txBody>
          <a:bodyPr/>
          <a:lstStyle/>
          <a:p>
            <a:r>
              <a:t>Title Text</a:t>
            </a:r>
          </a:p>
        </p:txBody>
      </p:sp>
      <p:sp>
        <p:nvSpPr>
          <p:cNvPr id="57" name="Body Level One…"/>
          <p:cNvSpPr txBox="1">
            <a:spLocks noGrp="1"/>
          </p:cNvSpPr>
          <p:nvPr>
            <p:ph type="body" idx="1"/>
          </p:nvPr>
        </p:nvSpPr>
        <p:spPr>
          <a:xfrm>
            <a:off x="1422400" y="3898900"/>
            <a:ext cx="21526500" cy="80518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85642031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422400" y="4940300"/>
            <a:ext cx="21526500" cy="3822700"/>
          </a:xfrm>
          <a:prstGeom prst="rect">
            <a:avLst/>
          </a:prstGeom>
        </p:spPr>
        <p:txBody>
          <a:bodyPr/>
          <a:lstStyle/>
          <a:p>
            <a:r>
              <a:t>Title Text</a:t>
            </a:r>
          </a:p>
        </p:txBody>
      </p:sp>
      <p:sp>
        <p:nvSpPr>
          <p:cNvPr id="31" name="Slide Number"/>
          <p:cNvSpPr txBox="1">
            <a:spLocks noGrp="1"/>
          </p:cNvSpPr>
          <p:nvPr>
            <p:ph type="sldNum" sz="quarter" idx="2"/>
          </p:nvPr>
        </p:nvSpPr>
        <p:spPr>
          <a:xfrm>
            <a:off x="11955253" y="13010554"/>
            <a:ext cx="453238" cy="461367"/>
          </a:xfrm>
          <a:prstGeom prst="rect">
            <a:avLst/>
          </a:prstGeom>
        </p:spPr>
        <p:txBody>
          <a:bodyPr/>
          <a:lstStyle/>
          <a:p>
            <a:pPr>
              <a:defRPr>
                <a:effectLst/>
              </a:defRPr>
            </a:pPr>
            <a:fld id="{86CB4B4D-7CA3-9044-876B-883B54F8677D}" type="slidenum">
              <a:t>‹#›</a:t>
            </a:fld>
            <a:endParaRPr/>
          </a:p>
        </p:txBody>
      </p:sp>
    </p:spTree>
    <p:extLst>
      <p:ext uri="{BB962C8B-B14F-4D97-AF65-F5344CB8AC3E}">
        <p14:creationId xmlns:p14="http://schemas.microsoft.com/office/powerpoint/2010/main" val="294515151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306F1-36A7-4C9A-A7B0-B7B57C876F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D6C3B2-0106-8E68-5EAF-79A182600F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B04CA2-94FB-D600-9673-A39C81E42A8C}"/>
              </a:ext>
            </a:extLst>
          </p:cNvPr>
          <p:cNvSpPr>
            <a:spLocks noGrp="1"/>
          </p:cNvSpPr>
          <p:nvPr>
            <p:ph type="dt" sz="half" idx="10"/>
          </p:nvPr>
        </p:nvSpPr>
        <p:spPr/>
        <p:txBody>
          <a:bodyPr/>
          <a:lstStyle/>
          <a:p>
            <a:fld id="{8E9CB618-4DE3-244C-8BE5-E84387B1CB3A}" type="datetimeFigureOut">
              <a:rPr lang="en-US" smtClean="0"/>
              <a:t>6/20/24</a:t>
            </a:fld>
            <a:endParaRPr lang="en-US"/>
          </a:p>
        </p:txBody>
      </p:sp>
      <p:sp>
        <p:nvSpPr>
          <p:cNvPr id="5" name="Footer Placeholder 4">
            <a:extLst>
              <a:ext uri="{FF2B5EF4-FFF2-40B4-BE49-F238E27FC236}">
                <a16:creationId xmlns:a16="http://schemas.microsoft.com/office/drawing/2014/main" id="{B8B1F3A7-1524-4ACF-922F-8C147289A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947FEE-C09B-1E60-7465-CFC4B2DAB93C}"/>
              </a:ext>
            </a:extLst>
          </p:cNvPr>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3045544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5106F-7122-ED0C-5EF4-6EB3CEF9D296}"/>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44569933-E65C-C410-2540-899266E38CB5}"/>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9B47CB-7575-5B1D-BE4A-73BF3F142A46}"/>
              </a:ext>
            </a:extLst>
          </p:cNvPr>
          <p:cNvSpPr>
            <a:spLocks noGrp="1"/>
          </p:cNvSpPr>
          <p:nvPr>
            <p:ph type="dt" sz="half" idx="10"/>
          </p:nvPr>
        </p:nvSpPr>
        <p:spPr/>
        <p:txBody>
          <a:bodyPr/>
          <a:lstStyle/>
          <a:p>
            <a:fld id="{8E9CB618-4DE3-244C-8BE5-E84387B1CB3A}" type="datetimeFigureOut">
              <a:rPr lang="en-US" smtClean="0"/>
              <a:t>6/20/24</a:t>
            </a:fld>
            <a:endParaRPr lang="en-US"/>
          </a:p>
        </p:txBody>
      </p:sp>
      <p:sp>
        <p:nvSpPr>
          <p:cNvPr id="5" name="Footer Placeholder 4">
            <a:extLst>
              <a:ext uri="{FF2B5EF4-FFF2-40B4-BE49-F238E27FC236}">
                <a16:creationId xmlns:a16="http://schemas.microsoft.com/office/drawing/2014/main" id="{7B4D2DB7-D881-DEBF-0564-B7CE4A701F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906A3-FB07-EAB5-D46F-649437675C78}"/>
              </a:ext>
            </a:extLst>
          </p:cNvPr>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2764782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248BD-9EDC-49D5-7F5D-15194EBF0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DDAF53-0853-6713-26FC-6E8FB0E6261E}"/>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B172FB-914B-BA05-C688-B63B741BDDEA}"/>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A85F2C-9018-1DCB-0659-138DB403ECDD}"/>
              </a:ext>
            </a:extLst>
          </p:cNvPr>
          <p:cNvSpPr>
            <a:spLocks noGrp="1"/>
          </p:cNvSpPr>
          <p:nvPr>
            <p:ph type="dt" sz="half" idx="10"/>
          </p:nvPr>
        </p:nvSpPr>
        <p:spPr/>
        <p:txBody>
          <a:bodyPr/>
          <a:lstStyle/>
          <a:p>
            <a:fld id="{8E9CB618-4DE3-244C-8BE5-E84387B1CB3A}" type="datetimeFigureOut">
              <a:rPr lang="en-US" smtClean="0"/>
              <a:t>6/20/24</a:t>
            </a:fld>
            <a:endParaRPr lang="en-US"/>
          </a:p>
        </p:txBody>
      </p:sp>
      <p:sp>
        <p:nvSpPr>
          <p:cNvPr id="6" name="Footer Placeholder 5">
            <a:extLst>
              <a:ext uri="{FF2B5EF4-FFF2-40B4-BE49-F238E27FC236}">
                <a16:creationId xmlns:a16="http://schemas.microsoft.com/office/drawing/2014/main" id="{61E5924D-C839-708B-C34C-546A98E4AD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CD4CC4-DF8A-EACC-9BB9-8A27621CD591}"/>
              </a:ext>
            </a:extLst>
          </p:cNvPr>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3373875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1E71-A927-A169-EA3E-D83D332B5A3B}"/>
              </a:ext>
            </a:extLst>
          </p:cNvPr>
          <p:cNvSpPr>
            <a:spLocks noGrp="1"/>
          </p:cNvSpPr>
          <p:nvPr>
            <p:ph type="title"/>
          </p:nvPr>
        </p:nvSpPr>
        <p:spPr>
          <a:xfrm>
            <a:off x="1679576" y="730251"/>
            <a:ext cx="21031200" cy="265112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19C537-11CF-1972-CB6E-C2C4F9AE54C9}"/>
              </a:ext>
            </a:extLst>
          </p:cNvPr>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C167A038-8478-4EE9-4454-B2DD7F899362}"/>
              </a:ext>
            </a:extLst>
          </p:cNvPr>
          <p:cNvSpPr>
            <a:spLocks noGrp="1"/>
          </p:cNvSpPr>
          <p:nvPr>
            <p:ph sz="half" idx="2"/>
          </p:nvPr>
        </p:nvSpPr>
        <p:spPr>
          <a:xfrm>
            <a:off x="1679577" y="5010150"/>
            <a:ext cx="10315574"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679478-2540-04A2-B1DC-FE48F1B34DB5}"/>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A80CA0D3-4422-2C38-61EA-7E568C169335}"/>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9E069B-95F9-2C41-F4E4-B4A570AADDBB}"/>
              </a:ext>
            </a:extLst>
          </p:cNvPr>
          <p:cNvSpPr>
            <a:spLocks noGrp="1"/>
          </p:cNvSpPr>
          <p:nvPr>
            <p:ph type="dt" sz="half" idx="10"/>
          </p:nvPr>
        </p:nvSpPr>
        <p:spPr/>
        <p:txBody>
          <a:bodyPr/>
          <a:lstStyle/>
          <a:p>
            <a:fld id="{8E9CB618-4DE3-244C-8BE5-E84387B1CB3A}" type="datetimeFigureOut">
              <a:rPr lang="en-US" smtClean="0"/>
              <a:t>6/20/24</a:t>
            </a:fld>
            <a:endParaRPr lang="en-US"/>
          </a:p>
        </p:txBody>
      </p:sp>
      <p:sp>
        <p:nvSpPr>
          <p:cNvPr id="8" name="Footer Placeholder 7">
            <a:extLst>
              <a:ext uri="{FF2B5EF4-FFF2-40B4-BE49-F238E27FC236}">
                <a16:creationId xmlns:a16="http://schemas.microsoft.com/office/drawing/2014/main" id="{F461A8DB-FDE8-131D-F7C2-1104913A33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BC6335-CDC5-AE37-9E5A-9C39FA1C97A9}"/>
              </a:ext>
            </a:extLst>
          </p:cNvPr>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1361272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1089B-AB0A-7C53-2947-E0C3CDA941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EDAD8-B699-AD23-65A0-9A2242FAAE82}"/>
              </a:ext>
            </a:extLst>
          </p:cNvPr>
          <p:cNvSpPr>
            <a:spLocks noGrp="1"/>
          </p:cNvSpPr>
          <p:nvPr>
            <p:ph type="dt" sz="half" idx="10"/>
          </p:nvPr>
        </p:nvSpPr>
        <p:spPr/>
        <p:txBody>
          <a:bodyPr/>
          <a:lstStyle/>
          <a:p>
            <a:fld id="{8E9CB618-4DE3-244C-8BE5-E84387B1CB3A}" type="datetimeFigureOut">
              <a:rPr lang="en-US" smtClean="0"/>
              <a:t>6/20/24</a:t>
            </a:fld>
            <a:endParaRPr lang="en-US"/>
          </a:p>
        </p:txBody>
      </p:sp>
      <p:sp>
        <p:nvSpPr>
          <p:cNvPr id="4" name="Footer Placeholder 3">
            <a:extLst>
              <a:ext uri="{FF2B5EF4-FFF2-40B4-BE49-F238E27FC236}">
                <a16:creationId xmlns:a16="http://schemas.microsoft.com/office/drawing/2014/main" id="{5B099A39-CFB8-9B9B-A363-99F55E365FA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6E4DF-0432-ED11-6170-93C87D2D4749}"/>
              </a:ext>
            </a:extLst>
          </p:cNvPr>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1741116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F34C2D-9F3B-6FD0-5EAF-2CE915898EA9}"/>
              </a:ext>
            </a:extLst>
          </p:cNvPr>
          <p:cNvSpPr>
            <a:spLocks noGrp="1"/>
          </p:cNvSpPr>
          <p:nvPr>
            <p:ph type="dt" sz="half" idx="10"/>
          </p:nvPr>
        </p:nvSpPr>
        <p:spPr/>
        <p:txBody>
          <a:bodyPr/>
          <a:lstStyle/>
          <a:p>
            <a:fld id="{8E9CB618-4DE3-244C-8BE5-E84387B1CB3A}" type="datetimeFigureOut">
              <a:rPr lang="en-US" smtClean="0"/>
              <a:t>6/20/24</a:t>
            </a:fld>
            <a:endParaRPr lang="en-US"/>
          </a:p>
        </p:txBody>
      </p:sp>
      <p:sp>
        <p:nvSpPr>
          <p:cNvPr id="3" name="Footer Placeholder 2">
            <a:extLst>
              <a:ext uri="{FF2B5EF4-FFF2-40B4-BE49-F238E27FC236}">
                <a16:creationId xmlns:a16="http://schemas.microsoft.com/office/drawing/2014/main" id="{2EA91701-73A9-BB6C-D6ED-F1ADCB96935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E869B-14D5-3F45-D2E8-0755A1DD46B5}"/>
              </a:ext>
            </a:extLst>
          </p:cNvPr>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2452423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63819-AF6A-BB72-6D07-EA29FF3DA40F}"/>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Content Placeholder 2">
            <a:extLst>
              <a:ext uri="{FF2B5EF4-FFF2-40B4-BE49-F238E27FC236}">
                <a16:creationId xmlns:a16="http://schemas.microsoft.com/office/drawing/2014/main" id="{24038209-9C6D-4811-CC1F-4F045825DD15}"/>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FC7740-4B35-257D-3867-EAC7575F9BF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3F1BE711-A94F-6848-FD20-696A75274CFC}"/>
              </a:ext>
            </a:extLst>
          </p:cNvPr>
          <p:cNvSpPr>
            <a:spLocks noGrp="1"/>
          </p:cNvSpPr>
          <p:nvPr>
            <p:ph type="dt" sz="half" idx="10"/>
          </p:nvPr>
        </p:nvSpPr>
        <p:spPr/>
        <p:txBody>
          <a:bodyPr/>
          <a:lstStyle/>
          <a:p>
            <a:fld id="{8E9CB618-4DE3-244C-8BE5-E84387B1CB3A}" type="datetimeFigureOut">
              <a:rPr lang="en-US" smtClean="0"/>
              <a:t>6/20/24</a:t>
            </a:fld>
            <a:endParaRPr lang="en-US"/>
          </a:p>
        </p:txBody>
      </p:sp>
      <p:sp>
        <p:nvSpPr>
          <p:cNvPr id="6" name="Footer Placeholder 5">
            <a:extLst>
              <a:ext uri="{FF2B5EF4-FFF2-40B4-BE49-F238E27FC236}">
                <a16:creationId xmlns:a16="http://schemas.microsoft.com/office/drawing/2014/main" id="{CFA2FB14-70FE-9E28-F5D3-F6E670BAA6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056B69-6200-E419-8974-4EF9CE278DA8}"/>
              </a:ext>
            </a:extLst>
          </p:cNvPr>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1803158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85CFB-EE12-DD02-481A-7A0441634E59}"/>
              </a:ext>
            </a:extLst>
          </p:cNvPr>
          <p:cNvSpPr>
            <a:spLocks noGrp="1"/>
          </p:cNvSpPr>
          <p:nvPr>
            <p:ph type="title"/>
          </p:nvPr>
        </p:nvSpPr>
        <p:spPr>
          <a:xfrm>
            <a:off x="1679577" y="914400"/>
            <a:ext cx="7864474" cy="3200400"/>
          </a:xfrm>
        </p:spPr>
        <p:txBody>
          <a:bodyPr anchor="b"/>
          <a:lstStyle>
            <a:lvl1pPr>
              <a:defRPr sz="6400"/>
            </a:lvl1pPr>
          </a:lstStyle>
          <a:p>
            <a:r>
              <a:rPr lang="en-US"/>
              <a:t>Click to edit Master title style</a:t>
            </a:r>
          </a:p>
        </p:txBody>
      </p:sp>
      <p:sp>
        <p:nvSpPr>
          <p:cNvPr id="3" name="Picture Placeholder 2">
            <a:extLst>
              <a:ext uri="{FF2B5EF4-FFF2-40B4-BE49-F238E27FC236}">
                <a16:creationId xmlns:a16="http://schemas.microsoft.com/office/drawing/2014/main" id="{1E6F10EB-BBEA-9D6B-BCE9-2CDE2FD7E808}"/>
              </a:ext>
            </a:extLst>
          </p:cNvPr>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a16="http://schemas.microsoft.com/office/drawing/2014/main" id="{EE12B406-B3D2-BF18-6537-054A6F76DC5D}"/>
              </a:ext>
            </a:extLst>
          </p:cNvPr>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87D3B3BB-4362-49ED-BCC3-495AF0423084}"/>
              </a:ext>
            </a:extLst>
          </p:cNvPr>
          <p:cNvSpPr>
            <a:spLocks noGrp="1"/>
          </p:cNvSpPr>
          <p:nvPr>
            <p:ph type="dt" sz="half" idx="10"/>
          </p:nvPr>
        </p:nvSpPr>
        <p:spPr/>
        <p:txBody>
          <a:bodyPr/>
          <a:lstStyle/>
          <a:p>
            <a:fld id="{8E9CB618-4DE3-244C-8BE5-E84387B1CB3A}" type="datetimeFigureOut">
              <a:rPr lang="en-US" smtClean="0"/>
              <a:t>6/20/24</a:t>
            </a:fld>
            <a:endParaRPr lang="en-US"/>
          </a:p>
        </p:txBody>
      </p:sp>
      <p:sp>
        <p:nvSpPr>
          <p:cNvPr id="6" name="Footer Placeholder 5">
            <a:extLst>
              <a:ext uri="{FF2B5EF4-FFF2-40B4-BE49-F238E27FC236}">
                <a16:creationId xmlns:a16="http://schemas.microsoft.com/office/drawing/2014/main" id="{DCD0EE3B-BA14-F641-E851-900F03925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26FEF2-1844-98D0-F3F3-D299DBAB175E}"/>
              </a:ext>
            </a:extLst>
          </p:cNvPr>
          <p:cNvSpPr>
            <a:spLocks noGrp="1"/>
          </p:cNvSpPr>
          <p:nvPr>
            <p:ph type="sldNum" sz="quarter" idx="12"/>
          </p:nvPr>
        </p:nvSpPr>
        <p:spPr/>
        <p:txBody>
          <a:body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40061642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CD2793-E77D-9D14-77D3-EE0E22CB213A}"/>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27F931-37DE-E6F8-836E-CDD1706B5203}"/>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4DBF98-D554-8872-F2BA-8CFECDA074C7}"/>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8E9CB618-4DE3-244C-8BE5-E84387B1CB3A}" type="datetimeFigureOut">
              <a:rPr lang="en-US" smtClean="0"/>
              <a:t>6/20/24</a:t>
            </a:fld>
            <a:endParaRPr lang="en-US"/>
          </a:p>
        </p:txBody>
      </p:sp>
      <p:sp>
        <p:nvSpPr>
          <p:cNvPr id="5" name="Footer Placeholder 4">
            <a:extLst>
              <a:ext uri="{FF2B5EF4-FFF2-40B4-BE49-F238E27FC236}">
                <a16:creationId xmlns:a16="http://schemas.microsoft.com/office/drawing/2014/main" id="{EC1A7FC1-0399-FBDA-7399-AF6FD40298B6}"/>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1E4087-32F1-E7EC-F377-76EBB15E1B70}"/>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pPr>
              <a:defRPr>
                <a:effectLst/>
              </a:defRPr>
            </a:pPr>
            <a:fld id="{86CB4B4D-7CA3-9044-876B-883B54F8677D}" type="slidenum">
              <a:rPr lang="en-US" smtClean="0"/>
              <a:t>‹#›</a:t>
            </a:fld>
            <a:endParaRPr lang="en-US"/>
          </a:p>
        </p:txBody>
      </p:sp>
    </p:spTree>
    <p:extLst>
      <p:ext uri="{BB962C8B-B14F-4D97-AF65-F5344CB8AC3E}">
        <p14:creationId xmlns:p14="http://schemas.microsoft.com/office/powerpoint/2010/main" val="336367925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n@utahscreditunions.org"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0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1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9.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57.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9.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5.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6" name="Rectangle 125">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descr="Calculator, pen, compass, money and a paper with graphs printed on it">
            <a:extLst>
              <a:ext uri="{FF2B5EF4-FFF2-40B4-BE49-F238E27FC236}">
                <a16:creationId xmlns:a16="http://schemas.microsoft.com/office/drawing/2014/main" id="{94B41E21-1E27-8A61-A864-75CBB1B63846}"/>
              </a:ext>
            </a:extLst>
          </p:cNvPr>
          <p:cNvPicPr>
            <a:picLocks noChangeAspect="1"/>
          </p:cNvPicPr>
          <p:nvPr/>
        </p:nvPicPr>
        <p:blipFill rotWithShape="1">
          <a:blip r:embed="rId2"/>
          <a:srcRect b="6639"/>
          <a:stretch/>
        </p:blipFill>
        <p:spPr>
          <a:xfrm>
            <a:off x="-6094" y="10"/>
            <a:ext cx="24383998" cy="13715990"/>
          </a:xfrm>
          <a:prstGeom prst="rect">
            <a:avLst/>
          </a:prstGeom>
        </p:spPr>
      </p:pic>
      <p:sp>
        <p:nvSpPr>
          <p:cNvPr id="128" name="Rectangle 127">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15204"/>
            <a:ext cx="24383998" cy="6324292"/>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Unleashing the power of financial statements and ratios. It’s for fun."/>
          <p:cNvSpPr txBox="1">
            <a:spLocks noGrp="1"/>
          </p:cNvSpPr>
          <p:nvPr>
            <p:ph type="ctrTitle"/>
          </p:nvPr>
        </p:nvSpPr>
        <p:spPr>
          <a:xfrm>
            <a:off x="2194560" y="651100"/>
            <a:ext cx="20116800" cy="7149556"/>
          </a:xfrm>
          <a:prstGeom prst="rect">
            <a:avLst/>
          </a:prstGeom>
          <a:effectLst>
            <a:outerShdw blurRad="50800" dist="38100" dir="2700000" algn="tl" rotWithShape="0">
              <a:prstClr val="black">
                <a:alpha val="40000"/>
              </a:prstClr>
            </a:outerShdw>
          </a:effectLst>
        </p:spPr>
        <p:txBody>
          <a:bodyPr>
            <a:normAutofit/>
          </a:bodyPr>
          <a:lstStyle/>
          <a:p>
            <a:r>
              <a:rPr lang="en-US" sz="10400">
                <a:solidFill>
                  <a:srgbClr val="FFFFFF"/>
                </a:solidFill>
              </a:rPr>
              <a:t>Unleashing the power of financial statements and ratios. It’s for fun.</a:t>
            </a:r>
          </a:p>
        </p:txBody>
      </p:sp>
      <p:sp>
        <p:nvSpPr>
          <p:cNvPr id="120" name="Presented by Stephen Nelson…"/>
          <p:cNvSpPr txBox="1">
            <a:spLocks noGrp="1"/>
          </p:cNvSpPr>
          <p:nvPr>
            <p:ph type="subTitle" idx="1"/>
          </p:nvPr>
        </p:nvSpPr>
        <p:spPr>
          <a:xfrm>
            <a:off x="2200102" y="8144086"/>
            <a:ext cx="20116800" cy="2565414"/>
          </a:xfrm>
          <a:prstGeom prst="rect">
            <a:avLst/>
          </a:prstGeom>
          <a:effectLst>
            <a:outerShdw blurRad="50800" dist="38100" dir="2700000" algn="tl" rotWithShape="0">
              <a:prstClr val="black">
                <a:alpha val="40000"/>
              </a:prstClr>
            </a:outerShdw>
          </a:effectLst>
        </p:spPr>
        <p:txBody>
          <a:bodyPr>
            <a:normAutofit/>
          </a:bodyPr>
          <a:lstStyle/>
          <a:p>
            <a:r>
              <a:rPr lang="en-US" sz="4400">
                <a:solidFill>
                  <a:srgbClr val="FFFFFF"/>
                </a:solidFill>
              </a:rPr>
              <a:t>Presented by Stephen Nelson</a:t>
            </a:r>
          </a:p>
          <a:p>
            <a:r>
              <a:rPr lang="en-US" sz="4400">
                <a:solidFill>
                  <a:srgbClr val="FFFFFF"/>
                </a:solidFill>
              </a:rPr>
              <a:t>Utah Credit Union Association</a:t>
            </a:r>
          </a:p>
          <a:p>
            <a:r>
              <a:rPr lang="en-US" sz="4400">
                <a:solidFill>
                  <a:srgbClr val="FFFFFF"/>
                </a:solidFill>
              </a:rPr>
              <a:t>801-243-3118 | </a:t>
            </a:r>
            <a:r>
              <a:rPr lang="en-US" sz="4400" u="sng">
                <a:solidFill>
                  <a:srgbClr val="FFFFFF"/>
                </a:solidFill>
                <a:hlinkClick r:id="rId3"/>
              </a:rPr>
              <a:t>sn@utahscreditunions.org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The Balance Sheet"/>
          <p:cNvSpPr txBox="1">
            <a:spLocks noGrp="1"/>
          </p:cNvSpPr>
          <p:nvPr>
            <p:ph type="title"/>
          </p:nvPr>
        </p:nvSpPr>
        <p:spPr>
          <a:prstGeom prst="rect">
            <a:avLst/>
          </a:prstGeom>
        </p:spPr>
        <p:txBody>
          <a:bodyPr/>
          <a:lstStyle/>
          <a:p>
            <a:r>
              <a:t>The Balance Sheet</a:t>
            </a:r>
          </a:p>
        </p:txBody>
      </p:sp>
      <p:sp>
        <p:nvSpPr>
          <p:cNvPr id="135" name="The accounting formula for the balance sheet is:…"/>
          <p:cNvSpPr txBox="1">
            <a:spLocks noGrp="1"/>
          </p:cNvSpPr>
          <p:nvPr>
            <p:ph type="body" idx="1"/>
          </p:nvPr>
        </p:nvSpPr>
        <p:spPr>
          <a:xfrm>
            <a:off x="1422400" y="2852752"/>
            <a:ext cx="21526500" cy="10421181"/>
          </a:xfrm>
          <a:prstGeom prst="rect">
            <a:avLst/>
          </a:prstGeom>
        </p:spPr>
        <p:txBody>
          <a:bodyPr/>
          <a:lstStyle/>
          <a:p>
            <a:r>
              <a:rPr dirty="0"/>
              <a:t>The accounting formula for the balance sheet is:</a:t>
            </a:r>
          </a:p>
          <a:p>
            <a:pPr marL="0" indent="0" algn="ctr">
              <a:buSzTx/>
              <a:buNone/>
              <a:defRPr>
                <a:solidFill>
                  <a:srgbClr val="FF2600"/>
                </a:solidFill>
              </a:defRPr>
            </a:pPr>
            <a:r>
              <a:rPr dirty="0">
                <a:solidFill>
                  <a:schemeClr val="accent2"/>
                </a:solidFill>
              </a:rPr>
              <a:t>Assets</a:t>
            </a:r>
            <a:r>
              <a:rPr dirty="0"/>
              <a:t> = Liabilities + </a:t>
            </a:r>
            <a:r>
              <a:rPr dirty="0">
                <a:solidFill>
                  <a:srgbClr val="FF40FF"/>
                </a:solidFill>
              </a:rPr>
              <a:t>Equity/Capital</a:t>
            </a:r>
          </a:p>
          <a:p>
            <a:pPr marL="546100" lvl="1"/>
            <a:r>
              <a:rPr dirty="0"/>
              <a:t>The equation must always be true! If it’s not true, accountants flip out.</a:t>
            </a:r>
          </a:p>
          <a:p>
            <a:r>
              <a:rPr dirty="0"/>
              <a:t>If we were to address member shares and deposits separately, the formula for the balance sheet would be:</a:t>
            </a:r>
          </a:p>
          <a:p>
            <a:pPr marL="0" indent="0" algn="ctr">
              <a:buSzTx/>
              <a:buNone/>
              <a:defRPr>
                <a:solidFill>
                  <a:srgbClr val="FF2600"/>
                </a:solidFill>
              </a:defRPr>
            </a:pPr>
            <a:r>
              <a:rPr dirty="0">
                <a:solidFill>
                  <a:schemeClr val="accent2"/>
                </a:solidFill>
              </a:rPr>
              <a:t>Assets</a:t>
            </a:r>
            <a:r>
              <a:rPr dirty="0"/>
              <a:t> </a:t>
            </a:r>
            <a:r>
              <a:rPr dirty="0">
                <a:solidFill>
                  <a:srgbClr val="FFFFFF"/>
                </a:solidFill>
              </a:rPr>
              <a:t>=</a:t>
            </a:r>
            <a:r>
              <a:rPr dirty="0"/>
              <a:t> Liabilities + </a:t>
            </a:r>
            <a:r>
              <a:rPr dirty="0">
                <a:solidFill>
                  <a:srgbClr val="0433FF"/>
                </a:solidFill>
              </a:rPr>
              <a:t>Shares and Deposits</a:t>
            </a:r>
            <a:r>
              <a:rPr dirty="0">
                <a:solidFill>
                  <a:srgbClr val="FF40FF"/>
                </a:solidFill>
              </a:rPr>
              <a:t> +</a:t>
            </a:r>
            <a:r>
              <a:rPr dirty="0"/>
              <a:t> </a:t>
            </a:r>
            <a:r>
              <a:rPr dirty="0">
                <a:solidFill>
                  <a:srgbClr val="FF40FF"/>
                </a:solidFill>
              </a:rPr>
              <a:t>Equity/Capital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1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1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1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1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 grpId="1" build="p" bldLvl="5" advAuto="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4" name="Rectangle 3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But really, the power in the financial reports comes from RATIOS."/>
          <p:cNvSpPr txBox="1">
            <a:spLocks noGrp="1"/>
          </p:cNvSpPr>
          <p:nvPr>
            <p:ph type="title"/>
          </p:nvPr>
        </p:nvSpPr>
        <p:spPr>
          <a:xfrm>
            <a:off x="1280160" y="650738"/>
            <a:ext cx="8737204" cy="3913682"/>
          </a:xfrm>
          <a:prstGeom prst="rect">
            <a:avLst/>
          </a:prstGeom>
        </p:spPr>
        <p:txBody>
          <a:bodyPr vert="horz" lIns="91440" tIns="45720" rIns="91440" bIns="45720" rtlCol="0" anchor="b">
            <a:normAutofit/>
          </a:bodyPr>
          <a:lstStyle/>
          <a:p>
            <a:pPr defTabSz="914400"/>
            <a:r>
              <a:rPr lang="en-US" sz="6800"/>
              <a:t>But really, the power in the financial reports comes from RATIOS.</a:t>
            </a:r>
          </a:p>
        </p:txBody>
      </p:sp>
      <p:sp>
        <p:nvSpPr>
          <p:cNvPr id="3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We take some of these numbers from the balance sheet and income statement, and making ratios out of them.…"/>
          <p:cNvSpPr txBox="1">
            <a:spLocks noGrp="1"/>
          </p:cNvSpPr>
          <p:nvPr>
            <p:ph type="body" idx="1"/>
          </p:nvPr>
        </p:nvSpPr>
        <p:spPr>
          <a:xfrm>
            <a:off x="1280160" y="5745798"/>
            <a:ext cx="8487178" cy="6641336"/>
          </a:xfrm>
          <a:prstGeom prst="rect">
            <a:avLst/>
          </a:prstGeom>
        </p:spPr>
        <p:txBody>
          <a:bodyPr vert="horz" lIns="91440" tIns="45720" rIns="91440" bIns="45720" rtlCol="0">
            <a:normAutofit/>
          </a:bodyPr>
          <a:lstStyle/>
          <a:p>
            <a:pPr indent="-228600" defTabSz="914400"/>
            <a:r>
              <a:rPr lang="en-US" sz="4100"/>
              <a:t>We take some of these numbers from the balance sheet and income statement, and making ratios out of them.</a:t>
            </a:r>
          </a:p>
          <a:p>
            <a:pPr indent="-228600" defTabSz="914400"/>
            <a:r>
              <a:rPr lang="en-US" sz="4100"/>
              <a:t>Ratios allow us to compare ourselves with other credit unions, and with ourselves in prior periods.</a:t>
            </a:r>
          </a:p>
          <a:p>
            <a:pPr indent="-228600" defTabSz="914400"/>
            <a:r>
              <a:rPr lang="en-US" sz="4100"/>
              <a:t>If you thought this has been awesome until now, just wait for the next half of the presentation!!!</a:t>
            </a:r>
          </a:p>
        </p:txBody>
      </p:sp>
      <p:pic>
        <p:nvPicPr>
          <p:cNvPr id="320" name="Picture 319" descr="Graph on document with pen">
            <a:extLst>
              <a:ext uri="{FF2B5EF4-FFF2-40B4-BE49-F238E27FC236}">
                <a16:creationId xmlns:a16="http://schemas.microsoft.com/office/drawing/2014/main" id="{4BD061F7-9340-F763-C10A-4E1F2F35E898}"/>
              </a:ext>
            </a:extLst>
          </p:cNvPr>
          <p:cNvPicPr>
            <a:picLocks noChangeAspect="1"/>
          </p:cNvPicPr>
          <p:nvPr/>
        </p:nvPicPr>
        <p:blipFill rotWithShape="1">
          <a:blip r:embed="rId2"/>
          <a:srcRect l="23384" r="9664"/>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7" name="Rectangle 3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0" name="Why are ratios powerful?"/>
          <p:cNvSpPr txBox="1">
            <a:spLocks noGrp="1"/>
          </p:cNvSpPr>
          <p:nvPr>
            <p:ph type="title"/>
          </p:nvPr>
        </p:nvSpPr>
        <p:spPr>
          <a:xfrm>
            <a:off x="1280160" y="650738"/>
            <a:ext cx="8737204" cy="3913682"/>
          </a:xfrm>
          <a:prstGeom prst="rect">
            <a:avLst/>
          </a:prstGeom>
        </p:spPr>
        <p:txBody>
          <a:bodyPr vert="horz" lIns="91440" tIns="45720" rIns="91440" bIns="45720" rtlCol="0" anchor="b">
            <a:normAutofit/>
          </a:bodyPr>
          <a:lstStyle/>
          <a:p>
            <a:pPr defTabSz="914400"/>
            <a:r>
              <a:rPr lang="en-US" sz="10800"/>
              <a:t>Why are ratios powerful?</a:t>
            </a:r>
          </a:p>
        </p:txBody>
      </p:sp>
      <p:sp>
        <p:nvSpPr>
          <p:cNvPr id="3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Because raw numbers aren’t very useful. For example:…"/>
          <p:cNvSpPr txBox="1">
            <a:spLocks noGrp="1"/>
          </p:cNvSpPr>
          <p:nvPr>
            <p:ph type="body" idx="1"/>
          </p:nvPr>
        </p:nvSpPr>
        <p:spPr>
          <a:xfrm>
            <a:off x="1280160" y="5745798"/>
            <a:ext cx="8487178" cy="6641336"/>
          </a:xfrm>
          <a:prstGeom prst="rect">
            <a:avLst/>
          </a:prstGeom>
        </p:spPr>
        <p:txBody>
          <a:bodyPr vert="horz" lIns="91440" tIns="45720" rIns="91440" bIns="45720" rtlCol="0">
            <a:normAutofit/>
          </a:bodyPr>
          <a:lstStyle/>
          <a:p>
            <a:pPr indent="-228600" defTabSz="914400"/>
            <a:r>
              <a:rPr lang="en-US" sz="3400"/>
              <a:t>Because raw numbers aren’t very useful. For example:</a:t>
            </a:r>
          </a:p>
          <a:p>
            <a:pPr lvl="2" indent="-228600" defTabSz="914400">
              <a:spcBef>
                <a:spcPts val="1000"/>
              </a:spcBef>
            </a:pPr>
            <a:r>
              <a:rPr lang="en-US" sz="3400"/>
              <a:t>Is it good or bad for a credit union to have $100 million in net worth?</a:t>
            </a:r>
          </a:p>
          <a:p>
            <a:pPr lvl="2" indent="-228600" defTabSz="914400">
              <a:spcBef>
                <a:spcPts val="1000"/>
              </a:spcBef>
            </a:pPr>
            <a:r>
              <a:rPr lang="en-US" sz="3400"/>
              <a:t>Is it good or bad that a credit union has $1 million in loans?</a:t>
            </a:r>
          </a:p>
          <a:p>
            <a:pPr indent="-228600" defTabSz="914400"/>
            <a:r>
              <a:rPr lang="en-US" sz="3400"/>
              <a:t>Ratios allow us to determine if numbers are good or bad by comparing them to ratios of:</a:t>
            </a:r>
          </a:p>
          <a:p>
            <a:pPr lvl="2" indent="-228600" defTabSz="914400">
              <a:spcBef>
                <a:spcPts val="1000"/>
              </a:spcBef>
            </a:pPr>
            <a:r>
              <a:rPr lang="en-US" sz="3400"/>
              <a:t>Prior periods</a:t>
            </a:r>
          </a:p>
          <a:p>
            <a:pPr lvl="2" indent="-228600" defTabSz="914400">
              <a:spcBef>
                <a:spcPts val="1000"/>
              </a:spcBef>
            </a:pPr>
            <a:r>
              <a:rPr lang="en-US" sz="3400"/>
              <a:t>Other institutions</a:t>
            </a:r>
          </a:p>
          <a:p>
            <a:pPr lvl="2" indent="-228600" defTabSz="914400">
              <a:spcBef>
                <a:spcPts val="1000"/>
              </a:spcBef>
            </a:pPr>
            <a:r>
              <a:rPr lang="en-US" sz="3400"/>
              <a:t>Industry standards</a:t>
            </a:r>
          </a:p>
        </p:txBody>
      </p:sp>
      <p:pic>
        <p:nvPicPr>
          <p:cNvPr id="323" name="Picture 322" descr="Stock exchange numbers">
            <a:extLst>
              <a:ext uri="{FF2B5EF4-FFF2-40B4-BE49-F238E27FC236}">
                <a16:creationId xmlns:a16="http://schemas.microsoft.com/office/drawing/2014/main" id="{0DF580FF-48E9-5076-BA48-C4AEC1A3F073}"/>
              </a:ext>
            </a:extLst>
          </p:cNvPr>
          <p:cNvPicPr>
            <a:picLocks noChangeAspect="1"/>
          </p:cNvPicPr>
          <p:nvPr/>
        </p:nvPicPr>
        <p:blipFill rotWithShape="1">
          <a:blip r:embed="rId2"/>
          <a:srcRect l="17264" r="15784"/>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21">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321">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32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21">
                                            <p:txEl>
                                              <p:pRg st="3" end="3"/>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321">
                                            <p:txEl>
                                              <p:pRg st="4" end="4"/>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321">
                                            <p:txEl>
                                              <p:pRg st="5" end="5"/>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32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1" build="p"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3451C1-C005-CD35-3A06-29CE929F398E}"/>
              </a:ext>
            </a:extLst>
          </p:cNvPr>
          <p:cNvSpPr>
            <a:spLocks noGrp="1"/>
          </p:cNvSpPr>
          <p:nvPr>
            <p:ph type="title"/>
          </p:nvPr>
        </p:nvSpPr>
        <p:spPr>
          <a:xfrm>
            <a:off x="1261872" y="1279040"/>
            <a:ext cx="6858000" cy="3438144"/>
          </a:xfrm>
        </p:spPr>
        <p:txBody>
          <a:bodyPr vert="horz" lIns="91440" tIns="45720" rIns="91440" bIns="45720" rtlCol="0" anchor="b">
            <a:normAutofit/>
          </a:bodyPr>
          <a:lstStyle/>
          <a:p>
            <a:pPr defTabSz="914400"/>
            <a:r>
              <a:rPr lang="en-US" sz="7600" kern="1200" dirty="0">
                <a:solidFill>
                  <a:schemeClr val="tx1"/>
                </a:solidFill>
                <a:latin typeface="+mj-lt"/>
                <a:ea typeface="+mj-ea"/>
                <a:cs typeface="+mj-cs"/>
              </a:rPr>
              <a:t>So what, exactly, is a ratio?</a:t>
            </a:r>
          </a:p>
        </p:txBody>
      </p:sp>
      <p:sp>
        <p:nvSpPr>
          <p:cNvPr id="19"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6556" y="5147512"/>
            <a:ext cx="6510190" cy="36576"/>
          </a:xfrm>
          <a:custGeom>
            <a:avLst/>
            <a:gdLst>
              <a:gd name="connsiteX0" fmla="*/ 0 w 6510190"/>
              <a:gd name="connsiteY0" fmla="*/ 0 h 36576"/>
              <a:gd name="connsiteX1" fmla="*/ 651019 w 6510190"/>
              <a:gd name="connsiteY1" fmla="*/ 0 h 36576"/>
              <a:gd name="connsiteX2" fmla="*/ 1302038 w 6510190"/>
              <a:gd name="connsiteY2" fmla="*/ 0 h 36576"/>
              <a:gd name="connsiteX3" fmla="*/ 1953057 w 6510190"/>
              <a:gd name="connsiteY3" fmla="*/ 0 h 36576"/>
              <a:gd name="connsiteX4" fmla="*/ 2734280 w 6510190"/>
              <a:gd name="connsiteY4" fmla="*/ 0 h 36576"/>
              <a:gd name="connsiteX5" fmla="*/ 3450401 w 6510190"/>
              <a:gd name="connsiteY5" fmla="*/ 0 h 36576"/>
              <a:gd name="connsiteX6" fmla="*/ 3906114 w 6510190"/>
              <a:gd name="connsiteY6" fmla="*/ 0 h 36576"/>
              <a:gd name="connsiteX7" fmla="*/ 4492031 w 6510190"/>
              <a:gd name="connsiteY7" fmla="*/ 0 h 36576"/>
              <a:gd name="connsiteX8" fmla="*/ 5273254 w 6510190"/>
              <a:gd name="connsiteY8" fmla="*/ 0 h 36576"/>
              <a:gd name="connsiteX9" fmla="*/ 5924273 w 6510190"/>
              <a:gd name="connsiteY9" fmla="*/ 0 h 36576"/>
              <a:gd name="connsiteX10" fmla="*/ 6510190 w 6510190"/>
              <a:gd name="connsiteY10" fmla="*/ 0 h 36576"/>
              <a:gd name="connsiteX11" fmla="*/ 6510190 w 6510190"/>
              <a:gd name="connsiteY11" fmla="*/ 36576 h 36576"/>
              <a:gd name="connsiteX12" fmla="*/ 5989375 w 6510190"/>
              <a:gd name="connsiteY12" fmla="*/ 36576 h 36576"/>
              <a:gd name="connsiteX13" fmla="*/ 5208152 w 6510190"/>
              <a:gd name="connsiteY13" fmla="*/ 36576 h 36576"/>
              <a:gd name="connsiteX14" fmla="*/ 4687337 w 6510190"/>
              <a:gd name="connsiteY14" fmla="*/ 36576 h 36576"/>
              <a:gd name="connsiteX15" fmla="*/ 4231623 w 6510190"/>
              <a:gd name="connsiteY15" fmla="*/ 36576 h 36576"/>
              <a:gd name="connsiteX16" fmla="*/ 3775910 w 6510190"/>
              <a:gd name="connsiteY16" fmla="*/ 36576 h 36576"/>
              <a:gd name="connsiteX17" fmla="*/ 3059789 w 6510190"/>
              <a:gd name="connsiteY17" fmla="*/ 36576 h 36576"/>
              <a:gd name="connsiteX18" fmla="*/ 2604076 w 6510190"/>
              <a:gd name="connsiteY18" fmla="*/ 36576 h 36576"/>
              <a:gd name="connsiteX19" fmla="*/ 1953057 w 6510190"/>
              <a:gd name="connsiteY19" fmla="*/ 36576 h 36576"/>
              <a:gd name="connsiteX20" fmla="*/ 1432242 w 6510190"/>
              <a:gd name="connsiteY20" fmla="*/ 36576 h 36576"/>
              <a:gd name="connsiteX21" fmla="*/ 781223 w 6510190"/>
              <a:gd name="connsiteY21" fmla="*/ 36576 h 36576"/>
              <a:gd name="connsiteX22" fmla="*/ 0 w 6510190"/>
              <a:gd name="connsiteY22" fmla="*/ 36576 h 36576"/>
              <a:gd name="connsiteX23" fmla="*/ 0 w 6510190"/>
              <a:gd name="connsiteY23" fmla="*/ 0 h 36576"/>
              <a:gd name="connsiteX0" fmla="*/ 0 w 6510190"/>
              <a:gd name="connsiteY0" fmla="*/ 0 h 36576"/>
              <a:gd name="connsiteX1" fmla="*/ 585917 w 6510190"/>
              <a:gd name="connsiteY1" fmla="*/ 0 h 36576"/>
              <a:gd name="connsiteX2" fmla="*/ 1041630 w 6510190"/>
              <a:gd name="connsiteY2" fmla="*/ 0 h 36576"/>
              <a:gd name="connsiteX3" fmla="*/ 1822853 w 6510190"/>
              <a:gd name="connsiteY3" fmla="*/ 0 h 36576"/>
              <a:gd name="connsiteX4" fmla="*/ 2408770 w 6510190"/>
              <a:gd name="connsiteY4" fmla="*/ 0 h 36576"/>
              <a:gd name="connsiteX5" fmla="*/ 2994687 w 6510190"/>
              <a:gd name="connsiteY5" fmla="*/ 0 h 36576"/>
              <a:gd name="connsiteX6" fmla="*/ 3775910 w 6510190"/>
              <a:gd name="connsiteY6" fmla="*/ 0 h 36576"/>
              <a:gd name="connsiteX7" fmla="*/ 4296725 w 6510190"/>
              <a:gd name="connsiteY7" fmla="*/ 0 h 36576"/>
              <a:gd name="connsiteX8" fmla="*/ 5077948 w 6510190"/>
              <a:gd name="connsiteY8" fmla="*/ 0 h 36576"/>
              <a:gd name="connsiteX9" fmla="*/ 5859171 w 6510190"/>
              <a:gd name="connsiteY9" fmla="*/ 0 h 36576"/>
              <a:gd name="connsiteX10" fmla="*/ 6510190 w 6510190"/>
              <a:gd name="connsiteY10" fmla="*/ 0 h 36576"/>
              <a:gd name="connsiteX11" fmla="*/ 6510190 w 6510190"/>
              <a:gd name="connsiteY11" fmla="*/ 36576 h 36576"/>
              <a:gd name="connsiteX12" fmla="*/ 5794069 w 6510190"/>
              <a:gd name="connsiteY12" fmla="*/ 36576 h 36576"/>
              <a:gd name="connsiteX13" fmla="*/ 5012846 w 6510190"/>
              <a:gd name="connsiteY13" fmla="*/ 36576 h 36576"/>
              <a:gd name="connsiteX14" fmla="*/ 4231623 w 6510190"/>
              <a:gd name="connsiteY14" fmla="*/ 36576 h 36576"/>
              <a:gd name="connsiteX15" fmla="*/ 3710808 w 6510190"/>
              <a:gd name="connsiteY15" fmla="*/ 36576 h 36576"/>
              <a:gd name="connsiteX16" fmla="*/ 3059789 w 6510190"/>
              <a:gd name="connsiteY16" fmla="*/ 36576 h 36576"/>
              <a:gd name="connsiteX17" fmla="*/ 2278567 w 6510190"/>
              <a:gd name="connsiteY17" fmla="*/ 36576 h 36576"/>
              <a:gd name="connsiteX18" fmla="*/ 1627548 w 6510190"/>
              <a:gd name="connsiteY18" fmla="*/ 36576 h 36576"/>
              <a:gd name="connsiteX19" fmla="*/ 1171834 w 6510190"/>
              <a:gd name="connsiteY19" fmla="*/ 36576 h 36576"/>
              <a:gd name="connsiteX20" fmla="*/ 651019 w 6510190"/>
              <a:gd name="connsiteY20" fmla="*/ 36576 h 36576"/>
              <a:gd name="connsiteX21" fmla="*/ 0 w 6510190"/>
              <a:gd name="connsiteY21" fmla="*/ 36576 h 36576"/>
              <a:gd name="connsiteX22" fmla="*/ 0 w 6510190"/>
              <a:gd name="connsiteY22"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10190" h="36576" fill="none" extrusionOk="0">
                <a:moveTo>
                  <a:pt x="0" y="0"/>
                </a:moveTo>
                <a:cubicBezTo>
                  <a:pt x="187340" y="14427"/>
                  <a:pt x="491980" y="1526"/>
                  <a:pt x="651019" y="0"/>
                </a:cubicBezTo>
                <a:cubicBezTo>
                  <a:pt x="795738" y="16816"/>
                  <a:pt x="985440" y="-57702"/>
                  <a:pt x="1302038" y="0"/>
                </a:cubicBezTo>
                <a:cubicBezTo>
                  <a:pt x="1614979" y="11846"/>
                  <a:pt x="1663381" y="-1429"/>
                  <a:pt x="1953057" y="0"/>
                </a:cubicBezTo>
                <a:cubicBezTo>
                  <a:pt x="2223535" y="-8841"/>
                  <a:pt x="2410552" y="-41179"/>
                  <a:pt x="2734280" y="0"/>
                </a:cubicBezTo>
                <a:cubicBezTo>
                  <a:pt x="3060125" y="34975"/>
                  <a:pt x="3154155" y="17937"/>
                  <a:pt x="3450401" y="0"/>
                </a:cubicBezTo>
                <a:cubicBezTo>
                  <a:pt x="3754912" y="-13466"/>
                  <a:pt x="3716068" y="5983"/>
                  <a:pt x="3906114" y="0"/>
                </a:cubicBezTo>
                <a:cubicBezTo>
                  <a:pt x="4130070" y="10990"/>
                  <a:pt x="4269218" y="-27760"/>
                  <a:pt x="4492031" y="0"/>
                </a:cubicBezTo>
                <a:cubicBezTo>
                  <a:pt x="4761049" y="-11545"/>
                  <a:pt x="5034608" y="29929"/>
                  <a:pt x="5273254" y="0"/>
                </a:cubicBezTo>
                <a:cubicBezTo>
                  <a:pt x="5543748" y="1293"/>
                  <a:pt x="5784301" y="1118"/>
                  <a:pt x="5924273" y="0"/>
                </a:cubicBezTo>
                <a:cubicBezTo>
                  <a:pt x="6081042" y="33962"/>
                  <a:pt x="6334983" y="-34822"/>
                  <a:pt x="6510190" y="0"/>
                </a:cubicBezTo>
                <a:cubicBezTo>
                  <a:pt x="6508802" y="16205"/>
                  <a:pt x="6512273" y="22536"/>
                  <a:pt x="6510190" y="36576"/>
                </a:cubicBezTo>
                <a:cubicBezTo>
                  <a:pt x="6422963" y="-336"/>
                  <a:pt x="6118940" y="4292"/>
                  <a:pt x="5989375" y="36576"/>
                </a:cubicBezTo>
                <a:cubicBezTo>
                  <a:pt x="5824292" y="49087"/>
                  <a:pt x="5585495" y="75911"/>
                  <a:pt x="5208152" y="36576"/>
                </a:cubicBezTo>
                <a:cubicBezTo>
                  <a:pt x="4824927" y="42669"/>
                  <a:pt x="4960943" y="37438"/>
                  <a:pt x="4687337" y="36576"/>
                </a:cubicBezTo>
                <a:cubicBezTo>
                  <a:pt x="4432063" y="27619"/>
                  <a:pt x="4442671" y="59718"/>
                  <a:pt x="4231623" y="36576"/>
                </a:cubicBezTo>
                <a:cubicBezTo>
                  <a:pt x="4003174" y="20993"/>
                  <a:pt x="3894722" y="27420"/>
                  <a:pt x="3775910" y="36576"/>
                </a:cubicBezTo>
                <a:cubicBezTo>
                  <a:pt x="3661991" y="-17036"/>
                  <a:pt x="3396817" y="31256"/>
                  <a:pt x="3059789" y="36576"/>
                </a:cubicBezTo>
                <a:cubicBezTo>
                  <a:pt x="2731803" y="13827"/>
                  <a:pt x="2721330" y="14390"/>
                  <a:pt x="2604076" y="36576"/>
                </a:cubicBezTo>
                <a:cubicBezTo>
                  <a:pt x="2493767" y="51962"/>
                  <a:pt x="2216561" y="67476"/>
                  <a:pt x="1953057" y="36576"/>
                </a:cubicBezTo>
                <a:cubicBezTo>
                  <a:pt x="1703276" y="-10805"/>
                  <a:pt x="1553582" y="27471"/>
                  <a:pt x="1432242" y="36576"/>
                </a:cubicBezTo>
                <a:cubicBezTo>
                  <a:pt x="1302086" y="90935"/>
                  <a:pt x="1000933" y="33646"/>
                  <a:pt x="781223" y="36576"/>
                </a:cubicBezTo>
                <a:cubicBezTo>
                  <a:pt x="570338" y="43468"/>
                  <a:pt x="214621" y="80601"/>
                  <a:pt x="0" y="36576"/>
                </a:cubicBezTo>
                <a:cubicBezTo>
                  <a:pt x="-3350" y="24468"/>
                  <a:pt x="1759" y="7717"/>
                  <a:pt x="0" y="0"/>
                </a:cubicBezTo>
                <a:close/>
              </a:path>
              <a:path w="6510190" h="36576" stroke="0" extrusionOk="0">
                <a:moveTo>
                  <a:pt x="0" y="0"/>
                </a:moveTo>
                <a:cubicBezTo>
                  <a:pt x="180494" y="-4758"/>
                  <a:pt x="443372" y="-3163"/>
                  <a:pt x="585917" y="0"/>
                </a:cubicBezTo>
                <a:cubicBezTo>
                  <a:pt x="719052" y="8079"/>
                  <a:pt x="930212" y="8042"/>
                  <a:pt x="1041630" y="0"/>
                </a:cubicBezTo>
                <a:cubicBezTo>
                  <a:pt x="1133740" y="-9993"/>
                  <a:pt x="1460413" y="52040"/>
                  <a:pt x="1822853" y="0"/>
                </a:cubicBezTo>
                <a:cubicBezTo>
                  <a:pt x="2149245" y="-45183"/>
                  <a:pt x="2236988" y="-23232"/>
                  <a:pt x="2408770" y="0"/>
                </a:cubicBezTo>
                <a:cubicBezTo>
                  <a:pt x="2566180" y="26347"/>
                  <a:pt x="2815079" y="39069"/>
                  <a:pt x="2994687" y="0"/>
                </a:cubicBezTo>
                <a:cubicBezTo>
                  <a:pt x="3123459" y="-15508"/>
                  <a:pt x="3559379" y="2058"/>
                  <a:pt x="3775910" y="0"/>
                </a:cubicBezTo>
                <a:cubicBezTo>
                  <a:pt x="4003812" y="38319"/>
                  <a:pt x="4105139" y="-7076"/>
                  <a:pt x="4296725" y="0"/>
                </a:cubicBezTo>
                <a:cubicBezTo>
                  <a:pt x="4497364" y="-25810"/>
                  <a:pt x="4859648" y="-33235"/>
                  <a:pt x="5077948" y="0"/>
                </a:cubicBezTo>
                <a:cubicBezTo>
                  <a:pt x="5324522" y="11036"/>
                  <a:pt x="5513134" y="21234"/>
                  <a:pt x="5859171" y="0"/>
                </a:cubicBezTo>
                <a:cubicBezTo>
                  <a:pt x="6212517" y="-19260"/>
                  <a:pt x="6294730" y="-6847"/>
                  <a:pt x="6510190" y="0"/>
                </a:cubicBezTo>
                <a:cubicBezTo>
                  <a:pt x="6511264" y="12130"/>
                  <a:pt x="6511036" y="28818"/>
                  <a:pt x="6510190" y="36576"/>
                </a:cubicBezTo>
                <a:cubicBezTo>
                  <a:pt x="6151433" y="23971"/>
                  <a:pt x="6113894" y="52202"/>
                  <a:pt x="5794069" y="36576"/>
                </a:cubicBezTo>
                <a:cubicBezTo>
                  <a:pt x="5473262" y="39043"/>
                  <a:pt x="5353257" y="19198"/>
                  <a:pt x="5012846" y="36576"/>
                </a:cubicBezTo>
                <a:cubicBezTo>
                  <a:pt x="4693554" y="26997"/>
                  <a:pt x="4446003" y="48311"/>
                  <a:pt x="4231623" y="36576"/>
                </a:cubicBezTo>
                <a:cubicBezTo>
                  <a:pt x="4046477" y="30013"/>
                  <a:pt x="3848817" y="8473"/>
                  <a:pt x="3710808" y="36576"/>
                </a:cubicBezTo>
                <a:cubicBezTo>
                  <a:pt x="3614035" y="59509"/>
                  <a:pt x="3357538" y="115923"/>
                  <a:pt x="3059789" y="36576"/>
                </a:cubicBezTo>
                <a:cubicBezTo>
                  <a:pt x="2740415" y="2412"/>
                  <a:pt x="2618337" y="43836"/>
                  <a:pt x="2278567" y="36576"/>
                </a:cubicBezTo>
                <a:cubicBezTo>
                  <a:pt x="1957689" y="25636"/>
                  <a:pt x="1917309" y="44798"/>
                  <a:pt x="1627548" y="36576"/>
                </a:cubicBezTo>
                <a:cubicBezTo>
                  <a:pt x="1341640" y="26595"/>
                  <a:pt x="1370539" y="52424"/>
                  <a:pt x="1171834" y="36576"/>
                </a:cubicBezTo>
                <a:cubicBezTo>
                  <a:pt x="997042" y="2663"/>
                  <a:pt x="853235" y="25241"/>
                  <a:pt x="651019" y="36576"/>
                </a:cubicBezTo>
                <a:cubicBezTo>
                  <a:pt x="467046" y="32256"/>
                  <a:pt x="267575" y="11776"/>
                  <a:pt x="0" y="36576"/>
                </a:cubicBezTo>
                <a:cubicBezTo>
                  <a:pt x="-1085" y="25116"/>
                  <a:pt x="-1252" y="6731"/>
                  <a:pt x="0" y="0"/>
                </a:cubicBezTo>
                <a:close/>
              </a:path>
              <a:path w="6510190" h="36576" fill="none" stroke="0" extrusionOk="0">
                <a:moveTo>
                  <a:pt x="0" y="0"/>
                </a:moveTo>
                <a:cubicBezTo>
                  <a:pt x="139814" y="-15234"/>
                  <a:pt x="470273" y="11088"/>
                  <a:pt x="651019" y="0"/>
                </a:cubicBezTo>
                <a:cubicBezTo>
                  <a:pt x="838877" y="8443"/>
                  <a:pt x="967088" y="-17479"/>
                  <a:pt x="1302038" y="0"/>
                </a:cubicBezTo>
                <a:cubicBezTo>
                  <a:pt x="1597485" y="26945"/>
                  <a:pt x="1660866" y="7265"/>
                  <a:pt x="1953057" y="0"/>
                </a:cubicBezTo>
                <a:cubicBezTo>
                  <a:pt x="2210088" y="-19567"/>
                  <a:pt x="2416130" y="-21169"/>
                  <a:pt x="2734280" y="0"/>
                </a:cubicBezTo>
                <a:cubicBezTo>
                  <a:pt x="3089185" y="31796"/>
                  <a:pt x="3153378" y="9515"/>
                  <a:pt x="3450401" y="0"/>
                </a:cubicBezTo>
                <a:cubicBezTo>
                  <a:pt x="3742788" y="-13156"/>
                  <a:pt x="3716020" y="991"/>
                  <a:pt x="3906114" y="0"/>
                </a:cubicBezTo>
                <a:cubicBezTo>
                  <a:pt x="4092574" y="-16295"/>
                  <a:pt x="4265768" y="35761"/>
                  <a:pt x="4492031" y="0"/>
                </a:cubicBezTo>
                <a:cubicBezTo>
                  <a:pt x="4744573" y="10299"/>
                  <a:pt x="5037922" y="23382"/>
                  <a:pt x="5273254" y="0"/>
                </a:cubicBezTo>
                <a:cubicBezTo>
                  <a:pt x="5500515" y="-23700"/>
                  <a:pt x="5789941" y="-14908"/>
                  <a:pt x="5924273" y="0"/>
                </a:cubicBezTo>
                <a:cubicBezTo>
                  <a:pt x="6080819" y="35681"/>
                  <a:pt x="6357610" y="22951"/>
                  <a:pt x="6510190" y="0"/>
                </a:cubicBezTo>
                <a:cubicBezTo>
                  <a:pt x="6510389" y="16945"/>
                  <a:pt x="6511780" y="22651"/>
                  <a:pt x="6510190" y="36576"/>
                </a:cubicBezTo>
                <a:cubicBezTo>
                  <a:pt x="6428569" y="-1538"/>
                  <a:pt x="6138952" y="14767"/>
                  <a:pt x="5989375" y="36576"/>
                </a:cubicBezTo>
                <a:cubicBezTo>
                  <a:pt x="5784590" y="49776"/>
                  <a:pt x="5573900" y="14043"/>
                  <a:pt x="5208152" y="36576"/>
                </a:cubicBezTo>
                <a:cubicBezTo>
                  <a:pt x="4824749" y="53009"/>
                  <a:pt x="4944194" y="44649"/>
                  <a:pt x="4687337" y="36576"/>
                </a:cubicBezTo>
                <a:cubicBezTo>
                  <a:pt x="4427662" y="12202"/>
                  <a:pt x="4435611" y="62164"/>
                  <a:pt x="4231623" y="36576"/>
                </a:cubicBezTo>
                <a:cubicBezTo>
                  <a:pt x="4013542" y="30360"/>
                  <a:pt x="3912566" y="50743"/>
                  <a:pt x="3775910" y="36576"/>
                </a:cubicBezTo>
                <a:cubicBezTo>
                  <a:pt x="3656136" y="51209"/>
                  <a:pt x="3429930" y="34080"/>
                  <a:pt x="3059789" y="36576"/>
                </a:cubicBezTo>
                <a:cubicBezTo>
                  <a:pt x="2731192" y="15498"/>
                  <a:pt x="2718075" y="17171"/>
                  <a:pt x="2604076" y="36576"/>
                </a:cubicBezTo>
                <a:cubicBezTo>
                  <a:pt x="2516199" y="110796"/>
                  <a:pt x="2185132" y="79706"/>
                  <a:pt x="1953057" y="36576"/>
                </a:cubicBezTo>
                <a:cubicBezTo>
                  <a:pt x="1704117" y="-23126"/>
                  <a:pt x="1529624" y="30687"/>
                  <a:pt x="1432242" y="36576"/>
                </a:cubicBezTo>
                <a:cubicBezTo>
                  <a:pt x="1324320" y="51696"/>
                  <a:pt x="999476" y="86348"/>
                  <a:pt x="781223" y="36576"/>
                </a:cubicBezTo>
                <a:cubicBezTo>
                  <a:pt x="526096" y="74251"/>
                  <a:pt x="218029" y="44550"/>
                  <a:pt x="0" y="36576"/>
                </a:cubicBezTo>
                <a:cubicBezTo>
                  <a:pt x="-333" y="24109"/>
                  <a:pt x="1741" y="7662"/>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6510190"/>
                      <a:gd name="connsiteY0" fmla="*/ 0 h 36576"/>
                      <a:gd name="connsiteX1" fmla="*/ 651019 w 6510190"/>
                      <a:gd name="connsiteY1" fmla="*/ 0 h 36576"/>
                      <a:gd name="connsiteX2" fmla="*/ 1302038 w 6510190"/>
                      <a:gd name="connsiteY2" fmla="*/ 0 h 36576"/>
                      <a:gd name="connsiteX3" fmla="*/ 1953057 w 6510190"/>
                      <a:gd name="connsiteY3" fmla="*/ 0 h 36576"/>
                      <a:gd name="connsiteX4" fmla="*/ 2734280 w 6510190"/>
                      <a:gd name="connsiteY4" fmla="*/ 0 h 36576"/>
                      <a:gd name="connsiteX5" fmla="*/ 3450401 w 6510190"/>
                      <a:gd name="connsiteY5" fmla="*/ 0 h 36576"/>
                      <a:gd name="connsiteX6" fmla="*/ 3906114 w 6510190"/>
                      <a:gd name="connsiteY6" fmla="*/ 0 h 36576"/>
                      <a:gd name="connsiteX7" fmla="*/ 4492031 w 6510190"/>
                      <a:gd name="connsiteY7" fmla="*/ 0 h 36576"/>
                      <a:gd name="connsiteX8" fmla="*/ 5273254 w 6510190"/>
                      <a:gd name="connsiteY8" fmla="*/ 0 h 36576"/>
                      <a:gd name="connsiteX9" fmla="*/ 5924273 w 6510190"/>
                      <a:gd name="connsiteY9" fmla="*/ 0 h 36576"/>
                      <a:gd name="connsiteX10" fmla="*/ 6510190 w 6510190"/>
                      <a:gd name="connsiteY10" fmla="*/ 0 h 36576"/>
                      <a:gd name="connsiteX11" fmla="*/ 6510190 w 6510190"/>
                      <a:gd name="connsiteY11" fmla="*/ 36576 h 36576"/>
                      <a:gd name="connsiteX12" fmla="*/ 5989375 w 6510190"/>
                      <a:gd name="connsiteY12" fmla="*/ 36576 h 36576"/>
                      <a:gd name="connsiteX13" fmla="*/ 5208152 w 6510190"/>
                      <a:gd name="connsiteY13" fmla="*/ 36576 h 36576"/>
                      <a:gd name="connsiteX14" fmla="*/ 4687337 w 6510190"/>
                      <a:gd name="connsiteY14" fmla="*/ 36576 h 36576"/>
                      <a:gd name="connsiteX15" fmla="*/ 4231623 w 6510190"/>
                      <a:gd name="connsiteY15" fmla="*/ 36576 h 36576"/>
                      <a:gd name="connsiteX16" fmla="*/ 3775910 w 6510190"/>
                      <a:gd name="connsiteY16" fmla="*/ 36576 h 36576"/>
                      <a:gd name="connsiteX17" fmla="*/ 3059789 w 6510190"/>
                      <a:gd name="connsiteY17" fmla="*/ 36576 h 36576"/>
                      <a:gd name="connsiteX18" fmla="*/ 2604076 w 6510190"/>
                      <a:gd name="connsiteY18" fmla="*/ 36576 h 36576"/>
                      <a:gd name="connsiteX19" fmla="*/ 1953057 w 6510190"/>
                      <a:gd name="connsiteY19" fmla="*/ 36576 h 36576"/>
                      <a:gd name="connsiteX20" fmla="*/ 1432242 w 6510190"/>
                      <a:gd name="connsiteY20" fmla="*/ 36576 h 36576"/>
                      <a:gd name="connsiteX21" fmla="*/ 781223 w 6510190"/>
                      <a:gd name="connsiteY21" fmla="*/ 36576 h 36576"/>
                      <a:gd name="connsiteX22" fmla="*/ 0 w 6510190"/>
                      <a:gd name="connsiteY22" fmla="*/ 36576 h 36576"/>
                      <a:gd name="connsiteX23" fmla="*/ 0 w 6510190"/>
                      <a:gd name="connsiteY23"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10190" h="36576" fill="none" extrusionOk="0">
                        <a:moveTo>
                          <a:pt x="0" y="0"/>
                        </a:moveTo>
                        <a:cubicBezTo>
                          <a:pt x="161111" y="-2097"/>
                          <a:pt x="501055" y="-465"/>
                          <a:pt x="651019" y="0"/>
                        </a:cubicBezTo>
                        <a:cubicBezTo>
                          <a:pt x="800983" y="465"/>
                          <a:pt x="997901" y="-18459"/>
                          <a:pt x="1302038" y="0"/>
                        </a:cubicBezTo>
                        <a:cubicBezTo>
                          <a:pt x="1606175" y="18459"/>
                          <a:pt x="1662008" y="955"/>
                          <a:pt x="1953057" y="0"/>
                        </a:cubicBezTo>
                        <a:cubicBezTo>
                          <a:pt x="2244106" y="-955"/>
                          <a:pt x="2398681" y="-29506"/>
                          <a:pt x="2734280" y="0"/>
                        </a:cubicBezTo>
                        <a:cubicBezTo>
                          <a:pt x="3069879" y="29506"/>
                          <a:pt x="3152053" y="12243"/>
                          <a:pt x="3450401" y="0"/>
                        </a:cubicBezTo>
                        <a:cubicBezTo>
                          <a:pt x="3748749" y="-12243"/>
                          <a:pt x="3717867" y="-748"/>
                          <a:pt x="3906114" y="0"/>
                        </a:cubicBezTo>
                        <a:cubicBezTo>
                          <a:pt x="4094361" y="748"/>
                          <a:pt x="4281847" y="13415"/>
                          <a:pt x="4492031" y="0"/>
                        </a:cubicBezTo>
                        <a:cubicBezTo>
                          <a:pt x="4702215" y="-13415"/>
                          <a:pt x="5025379" y="20366"/>
                          <a:pt x="5273254" y="0"/>
                        </a:cubicBezTo>
                        <a:cubicBezTo>
                          <a:pt x="5521129" y="-20366"/>
                          <a:pt x="5771612" y="-29898"/>
                          <a:pt x="5924273" y="0"/>
                        </a:cubicBezTo>
                        <a:cubicBezTo>
                          <a:pt x="6076934" y="29898"/>
                          <a:pt x="6354559" y="-8644"/>
                          <a:pt x="6510190" y="0"/>
                        </a:cubicBezTo>
                        <a:cubicBezTo>
                          <a:pt x="6509475" y="15537"/>
                          <a:pt x="6511555" y="22375"/>
                          <a:pt x="6510190" y="36576"/>
                        </a:cubicBezTo>
                        <a:cubicBezTo>
                          <a:pt x="6403695" y="20240"/>
                          <a:pt x="6135058" y="33081"/>
                          <a:pt x="5989375" y="36576"/>
                        </a:cubicBezTo>
                        <a:cubicBezTo>
                          <a:pt x="5843692" y="40071"/>
                          <a:pt x="5581730" y="19446"/>
                          <a:pt x="5208152" y="36576"/>
                        </a:cubicBezTo>
                        <a:cubicBezTo>
                          <a:pt x="4834574" y="53706"/>
                          <a:pt x="4947691" y="51777"/>
                          <a:pt x="4687337" y="36576"/>
                        </a:cubicBezTo>
                        <a:cubicBezTo>
                          <a:pt x="4426984" y="21375"/>
                          <a:pt x="4440451" y="59338"/>
                          <a:pt x="4231623" y="36576"/>
                        </a:cubicBezTo>
                        <a:cubicBezTo>
                          <a:pt x="4022795" y="13814"/>
                          <a:pt x="3895021" y="37706"/>
                          <a:pt x="3775910" y="36576"/>
                        </a:cubicBezTo>
                        <a:cubicBezTo>
                          <a:pt x="3656799" y="35446"/>
                          <a:pt x="3387310" y="59361"/>
                          <a:pt x="3059789" y="36576"/>
                        </a:cubicBezTo>
                        <a:cubicBezTo>
                          <a:pt x="2732268" y="13791"/>
                          <a:pt x="2719596" y="17090"/>
                          <a:pt x="2604076" y="36576"/>
                        </a:cubicBezTo>
                        <a:cubicBezTo>
                          <a:pt x="2488556" y="56062"/>
                          <a:pt x="2206902" y="68226"/>
                          <a:pt x="1953057" y="36576"/>
                        </a:cubicBezTo>
                        <a:cubicBezTo>
                          <a:pt x="1699212" y="4926"/>
                          <a:pt x="1552383" y="31975"/>
                          <a:pt x="1432242" y="36576"/>
                        </a:cubicBezTo>
                        <a:cubicBezTo>
                          <a:pt x="1312102" y="41177"/>
                          <a:pt x="1012740" y="46297"/>
                          <a:pt x="781223" y="36576"/>
                        </a:cubicBezTo>
                        <a:cubicBezTo>
                          <a:pt x="549706" y="26855"/>
                          <a:pt x="239878" y="73540"/>
                          <a:pt x="0" y="36576"/>
                        </a:cubicBezTo>
                        <a:cubicBezTo>
                          <a:pt x="-1386" y="23779"/>
                          <a:pt x="1769" y="8239"/>
                          <a:pt x="0" y="0"/>
                        </a:cubicBezTo>
                        <a:close/>
                      </a:path>
                      <a:path w="6510190" h="36576" stroke="0" extrusionOk="0">
                        <a:moveTo>
                          <a:pt x="0" y="0"/>
                        </a:moveTo>
                        <a:cubicBezTo>
                          <a:pt x="207071" y="-14617"/>
                          <a:pt x="444194" y="-15606"/>
                          <a:pt x="585917" y="0"/>
                        </a:cubicBezTo>
                        <a:cubicBezTo>
                          <a:pt x="727640" y="15606"/>
                          <a:pt x="908078" y="6034"/>
                          <a:pt x="1041630" y="0"/>
                        </a:cubicBezTo>
                        <a:cubicBezTo>
                          <a:pt x="1175182" y="-6034"/>
                          <a:pt x="1490887" y="38691"/>
                          <a:pt x="1822853" y="0"/>
                        </a:cubicBezTo>
                        <a:cubicBezTo>
                          <a:pt x="2154819" y="-38691"/>
                          <a:pt x="2235404" y="-3172"/>
                          <a:pt x="2408770" y="0"/>
                        </a:cubicBezTo>
                        <a:cubicBezTo>
                          <a:pt x="2582136" y="3172"/>
                          <a:pt x="2820108" y="26514"/>
                          <a:pt x="2994687" y="0"/>
                        </a:cubicBezTo>
                        <a:cubicBezTo>
                          <a:pt x="3169266" y="-26514"/>
                          <a:pt x="3544431" y="-38940"/>
                          <a:pt x="3775910" y="0"/>
                        </a:cubicBezTo>
                        <a:cubicBezTo>
                          <a:pt x="4007389" y="38940"/>
                          <a:pt x="4105698" y="7408"/>
                          <a:pt x="4296725" y="0"/>
                        </a:cubicBezTo>
                        <a:cubicBezTo>
                          <a:pt x="4487752" y="-7408"/>
                          <a:pt x="4851891" y="-25167"/>
                          <a:pt x="5077948" y="0"/>
                        </a:cubicBezTo>
                        <a:cubicBezTo>
                          <a:pt x="5304005" y="25167"/>
                          <a:pt x="5507082" y="26354"/>
                          <a:pt x="5859171" y="0"/>
                        </a:cubicBezTo>
                        <a:cubicBezTo>
                          <a:pt x="6211260" y="-26354"/>
                          <a:pt x="6286793" y="584"/>
                          <a:pt x="6510190" y="0"/>
                        </a:cubicBezTo>
                        <a:cubicBezTo>
                          <a:pt x="6510731" y="12097"/>
                          <a:pt x="6511051" y="29008"/>
                          <a:pt x="6510190" y="36576"/>
                        </a:cubicBezTo>
                        <a:cubicBezTo>
                          <a:pt x="6162526" y="22753"/>
                          <a:pt x="6109599" y="46968"/>
                          <a:pt x="5794069" y="36576"/>
                        </a:cubicBezTo>
                        <a:cubicBezTo>
                          <a:pt x="5478539" y="26184"/>
                          <a:pt x="5341679" y="23264"/>
                          <a:pt x="5012846" y="36576"/>
                        </a:cubicBezTo>
                        <a:cubicBezTo>
                          <a:pt x="4684013" y="49888"/>
                          <a:pt x="4420613" y="37104"/>
                          <a:pt x="4231623" y="36576"/>
                        </a:cubicBezTo>
                        <a:cubicBezTo>
                          <a:pt x="4042633" y="36048"/>
                          <a:pt x="3824332" y="16640"/>
                          <a:pt x="3710808" y="36576"/>
                        </a:cubicBezTo>
                        <a:cubicBezTo>
                          <a:pt x="3597284" y="56512"/>
                          <a:pt x="3353238" y="61001"/>
                          <a:pt x="3059789" y="36576"/>
                        </a:cubicBezTo>
                        <a:cubicBezTo>
                          <a:pt x="2766340" y="12151"/>
                          <a:pt x="2599388" y="45085"/>
                          <a:pt x="2278567" y="36576"/>
                        </a:cubicBezTo>
                        <a:cubicBezTo>
                          <a:pt x="1957746" y="28067"/>
                          <a:pt x="1913835" y="47318"/>
                          <a:pt x="1627548" y="36576"/>
                        </a:cubicBezTo>
                        <a:cubicBezTo>
                          <a:pt x="1341261" y="25834"/>
                          <a:pt x="1364107" y="52564"/>
                          <a:pt x="1171834" y="36576"/>
                        </a:cubicBezTo>
                        <a:cubicBezTo>
                          <a:pt x="979561" y="20588"/>
                          <a:pt x="844677" y="45277"/>
                          <a:pt x="651019" y="36576"/>
                        </a:cubicBezTo>
                        <a:cubicBezTo>
                          <a:pt x="457362" y="27875"/>
                          <a:pt x="244555" y="31711"/>
                          <a:pt x="0" y="36576"/>
                        </a:cubicBezTo>
                        <a:cubicBezTo>
                          <a:pt x="-1549" y="24953"/>
                          <a:pt x="-1602" y="881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3790E952-A706-4A81-CEF7-F83B3D5D3A66}"/>
              </a:ext>
            </a:extLst>
          </p:cNvPr>
          <p:cNvSpPr>
            <a:spLocks noGrp="1"/>
          </p:cNvSpPr>
          <p:nvPr>
            <p:ph type="body" sz="half" idx="2"/>
          </p:nvPr>
        </p:nvSpPr>
        <p:spPr>
          <a:xfrm>
            <a:off x="1261872" y="5614416"/>
            <a:ext cx="6858000" cy="6821424"/>
          </a:xfrm>
        </p:spPr>
        <p:txBody>
          <a:bodyPr vert="horz" lIns="91440" tIns="45720" rIns="91440" bIns="45720" rtlCol="0" anchor="t">
            <a:normAutofit/>
          </a:bodyPr>
          <a:lstStyle/>
          <a:p>
            <a:pPr marL="457200" indent="-228600" defTabSz="914400">
              <a:buFont typeface="Arial" panose="020B0604020202020204" pitchFamily="34" charset="0"/>
              <a:buChar char="•"/>
            </a:pPr>
            <a:r>
              <a:rPr lang="en-US" sz="3100" dirty="0"/>
              <a:t>A relationship between two numbers (aka </a:t>
            </a:r>
            <a:r>
              <a:rPr lang="en-US" sz="3100" i="1" dirty="0"/>
              <a:t>a fraction</a:t>
            </a:r>
            <a:r>
              <a:rPr lang="en-US" sz="3100" dirty="0"/>
              <a:t>)</a:t>
            </a:r>
          </a:p>
          <a:p>
            <a:pPr marL="457200" indent="-228600" defTabSz="914400">
              <a:buFont typeface="Arial" panose="020B0604020202020204" pitchFamily="34" charset="0"/>
              <a:buChar char="•"/>
            </a:pPr>
            <a:r>
              <a:rPr lang="en-US" sz="3100" dirty="0"/>
              <a:t>For every amount of one thing, how much is there of another thing.</a:t>
            </a:r>
          </a:p>
          <a:p>
            <a:pPr marL="457200" indent="-228600" defTabSz="914400">
              <a:buFont typeface="Arial" panose="020B0604020202020204" pitchFamily="34" charset="0"/>
              <a:buChar char="•"/>
            </a:pPr>
            <a:r>
              <a:rPr lang="en-US" sz="3500" dirty="0"/>
              <a:t>For example, someone has 7 cats and 2 dogs</a:t>
            </a:r>
          </a:p>
          <a:p>
            <a:pPr marL="1371600" lvl="1" indent="-228600" defTabSz="914400">
              <a:buFont typeface="Arial" panose="020B0604020202020204" pitchFamily="34" charset="0"/>
              <a:buChar char="•"/>
            </a:pPr>
            <a:r>
              <a:rPr lang="en-US" sz="3100" dirty="0"/>
              <a:t>The ratio of cats to dogs is 7:2.</a:t>
            </a:r>
          </a:p>
          <a:p>
            <a:pPr marL="1371600" lvl="1" indent="-228600" defTabSz="914400">
              <a:buFont typeface="Arial" panose="020B0604020202020204" pitchFamily="34" charset="0"/>
              <a:buChar char="•"/>
            </a:pPr>
            <a:r>
              <a:rPr lang="en-US" sz="3100" dirty="0"/>
              <a:t>The ratio of dogs to cats is 2:7.</a:t>
            </a:r>
          </a:p>
          <a:p>
            <a:pPr marL="1371600" lvl="1" indent="-228600" defTabSz="914400">
              <a:buFont typeface="Arial" panose="020B0604020202020204" pitchFamily="34" charset="0"/>
              <a:buChar char="•"/>
            </a:pPr>
            <a:r>
              <a:rPr lang="en-US" sz="3100" dirty="0"/>
              <a:t>You could expand this and say the ratio of dogs to cats is 14:4 or 21:6. In all those situations, the ratio of cats to dogs is still 7:2.</a:t>
            </a:r>
          </a:p>
        </p:txBody>
      </p:sp>
      <p:pic>
        <p:nvPicPr>
          <p:cNvPr id="5" name="Image" descr="Image">
            <a:extLst>
              <a:ext uri="{FF2B5EF4-FFF2-40B4-BE49-F238E27FC236}">
                <a16:creationId xmlns:a16="http://schemas.microsoft.com/office/drawing/2014/main" id="{53A9FE5B-0D6B-669C-A980-9DB5220059FB}"/>
              </a:ext>
            </a:extLst>
          </p:cNvPr>
          <p:cNvPicPr>
            <a:picLocks noGrp="1" noChangeAspect="1"/>
          </p:cNvPicPr>
          <p:nvPr>
            <p:ph idx="1"/>
          </p:nvPr>
        </p:nvPicPr>
        <p:blipFill>
          <a:blip r:embed="rId2"/>
          <a:stretch>
            <a:fillRect/>
          </a:stretch>
        </p:blipFill>
        <p:spPr>
          <a:xfrm>
            <a:off x="12028933" y="1280160"/>
            <a:ext cx="8366758" cy="11155680"/>
          </a:xfrm>
          <a:prstGeom prst="rect">
            <a:avLst/>
          </a:prstGeom>
        </p:spPr>
      </p:pic>
    </p:spTree>
    <p:extLst>
      <p:ext uri="{BB962C8B-B14F-4D97-AF65-F5344CB8AC3E}">
        <p14:creationId xmlns:p14="http://schemas.microsoft.com/office/powerpoint/2010/main" val="188257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4" name="Rectangle 33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7" name="Ratios in credit unions"/>
          <p:cNvSpPr txBox="1">
            <a:spLocks noGrp="1"/>
          </p:cNvSpPr>
          <p:nvPr>
            <p:ph type="title"/>
          </p:nvPr>
        </p:nvSpPr>
        <p:spPr>
          <a:xfrm>
            <a:off x="1280160" y="650738"/>
            <a:ext cx="8737204" cy="3913682"/>
          </a:xfrm>
          <a:prstGeom prst="rect">
            <a:avLst/>
          </a:prstGeom>
        </p:spPr>
        <p:txBody>
          <a:bodyPr vert="horz" lIns="91440" tIns="45720" rIns="91440" bIns="45720" rtlCol="0" anchor="b">
            <a:normAutofit/>
          </a:bodyPr>
          <a:lstStyle/>
          <a:p>
            <a:pPr defTabSz="914400"/>
            <a:r>
              <a:rPr lang="en-US" sz="10800"/>
              <a:t>Ratios in credit unions</a:t>
            </a:r>
          </a:p>
        </p:txBody>
      </p:sp>
      <p:sp>
        <p:nvSpPr>
          <p:cNvPr id="33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8" name="In credit unions (and financial statements in general), we don’t express ratios like that, because it would get unwieldy.…"/>
          <p:cNvSpPr txBox="1">
            <a:spLocks noGrp="1"/>
          </p:cNvSpPr>
          <p:nvPr>
            <p:ph type="body" idx="1"/>
          </p:nvPr>
        </p:nvSpPr>
        <p:spPr>
          <a:xfrm>
            <a:off x="1280160" y="5745798"/>
            <a:ext cx="8487178" cy="6641336"/>
          </a:xfrm>
          <a:prstGeom prst="rect">
            <a:avLst/>
          </a:prstGeom>
        </p:spPr>
        <p:txBody>
          <a:bodyPr vert="horz" lIns="91440" tIns="45720" rIns="91440" bIns="45720" rtlCol="0">
            <a:normAutofit/>
          </a:bodyPr>
          <a:lstStyle/>
          <a:p>
            <a:pPr indent="-228600" defTabSz="914400"/>
            <a:r>
              <a:rPr lang="en-US" sz="3100"/>
              <a:t>In credit unions (and financial statements in general), we don’t express ratios like that, because it would get unwieldy.</a:t>
            </a:r>
          </a:p>
          <a:p>
            <a:pPr lvl="2" indent="-228600" defTabSz="914400">
              <a:spcBef>
                <a:spcPts val="1000"/>
              </a:spcBef>
            </a:pPr>
            <a:r>
              <a:rPr lang="en-US" sz="3100"/>
              <a:t>The ratio of equity to assets is $2,638,102.62 : $25,738,101.45. </a:t>
            </a:r>
          </a:p>
          <a:p>
            <a:pPr lvl="2" indent="-228600" defTabSz="914400">
              <a:spcBef>
                <a:spcPts val="1000"/>
              </a:spcBef>
            </a:pPr>
            <a:r>
              <a:rPr lang="en-US" sz="3100"/>
              <a:t>The loan to share ratio is $4,567,278,119.16 : $4,897,398,528.55.</a:t>
            </a:r>
          </a:p>
          <a:p>
            <a:pPr indent="-228600" defTabSz="914400"/>
            <a:r>
              <a:rPr lang="en-US" sz="3100"/>
              <a:t>Instead,  we go ahead and do the math, to create a percentage.</a:t>
            </a:r>
          </a:p>
          <a:p>
            <a:pPr indent="-228600" defTabSz="914400"/>
            <a:r>
              <a:rPr lang="en-US" sz="3100"/>
              <a:t>Create a percentage by first creating a fraction, then converting it to a decimal, then to a percentage.</a:t>
            </a:r>
          </a:p>
        </p:txBody>
      </p:sp>
      <p:pic>
        <p:nvPicPr>
          <p:cNvPr id="330" name="Picture 329" descr="Graph on document with pen">
            <a:extLst>
              <a:ext uri="{FF2B5EF4-FFF2-40B4-BE49-F238E27FC236}">
                <a16:creationId xmlns:a16="http://schemas.microsoft.com/office/drawing/2014/main" id="{20570F4C-BBFA-EA1E-E86B-0E825E84F594}"/>
              </a:ext>
            </a:extLst>
          </p:cNvPr>
          <p:cNvPicPr>
            <a:picLocks noChangeAspect="1"/>
          </p:cNvPicPr>
          <p:nvPr/>
        </p:nvPicPr>
        <p:blipFill rotWithShape="1">
          <a:blip r:embed="rId2"/>
          <a:srcRect l="23384" r="9664"/>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2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28">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328">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32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2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1" build="p"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Making a ratio into a percentage"/>
          <p:cNvSpPr txBox="1">
            <a:spLocks noGrp="1"/>
          </p:cNvSpPr>
          <p:nvPr>
            <p:ph type="title"/>
          </p:nvPr>
        </p:nvSpPr>
        <p:spPr>
          <a:prstGeom prst="rect">
            <a:avLst/>
          </a:prstGeom>
        </p:spPr>
        <p:txBody>
          <a:bodyPr/>
          <a:lstStyle/>
          <a:p>
            <a:r>
              <a:t>Making a ratio into a percentage</a:t>
            </a:r>
          </a:p>
        </p:txBody>
      </p:sp>
      <p:sp>
        <p:nvSpPr>
          <p:cNvPr id="331" name="The neighbor of the crazy-yet-lovable cat lady has 1 cat and 2 dogs.…"/>
          <p:cNvSpPr txBox="1">
            <a:spLocks noGrp="1"/>
          </p:cNvSpPr>
          <p:nvPr>
            <p:ph type="body" idx="1"/>
          </p:nvPr>
        </p:nvSpPr>
        <p:spPr>
          <a:xfrm>
            <a:off x="1428750" y="3839357"/>
            <a:ext cx="12758416" cy="7028643"/>
          </a:xfrm>
          <a:prstGeom prst="rect">
            <a:avLst/>
          </a:prstGeom>
        </p:spPr>
        <p:txBody>
          <a:bodyPr anchor="t"/>
          <a:lstStyle/>
          <a:p>
            <a:r>
              <a:t>The neighbor of the crazy-yet-lovable cat lady has 1 cat and 2 dogs.</a:t>
            </a:r>
          </a:p>
          <a:p>
            <a:pPr lvl="2"/>
            <a:r>
              <a:t>The cat-to-dog ratio is 1:2</a:t>
            </a:r>
          </a:p>
          <a:p>
            <a:pPr lvl="2"/>
            <a:r>
              <a:t>The dog-to-cat ratio is 2:1</a:t>
            </a:r>
          </a:p>
          <a:p>
            <a:r>
              <a:t>What is the cat-to-dog percentage?</a:t>
            </a:r>
          </a:p>
        </p:txBody>
      </p:sp>
      <p:sp>
        <p:nvSpPr>
          <p:cNvPr id="337" name="What about the dog-to-cat percentage?"/>
          <p:cNvSpPr txBox="1"/>
          <p:nvPr/>
        </p:nvSpPr>
        <p:spPr>
          <a:xfrm>
            <a:off x="1428750" y="11391182"/>
            <a:ext cx="21526500" cy="30998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546100" indent="-546100" algn="l">
              <a:spcBef>
                <a:spcPts val="5900"/>
              </a:spcBef>
              <a:buSzPct val="75000"/>
              <a:buChar char="•"/>
              <a:defRPr sz="4600"/>
            </a:lvl1pPr>
          </a:lstStyle>
          <a:p>
            <a:r>
              <a:t>What about the dog-to-cat percentage?</a:t>
            </a:r>
          </a:p>
        </p:txBody>
      </p:sp>
      <p:pic>
        <p:nvPicPr>
          <p:cNvPr id="343" name="Image" descr="Image"/>
          <p:cNvPicPr>
            <a:picLocks noChangeAspect="1"/>
          </p:cNvPicPr>
          <p:nvPr/>
        </p:nvPicPr>
        <p:blipFill>
          <a:blip r:embed="rId2"/>
          <a:stretch>
            <a:fillRect/>
          </a:stretch>
        </p:blipFill>
        <p:spPr>
          <a:xfrm>
            <a:off x="15116947" y="3276951"/>
            <a:ext cx="6217748" cy="3980736"/>
          </a:xfrm>
          <a:prstGeom prst="rect">
            <a:avLst/>
          </a:prstGeom>
          <a:ln w="12700">
            <a:miter lim="400000"/>
          </a:ln>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5300C38-2CFF-5918-D278-CB6E7149FA4B}"/>
                  </a:ext>
                </a:extLst>
              </p:cNvPr>
              <p:cNvSpPr txBox="1"/>
              <p:nvPr/>
            </p:nvSpPr>
            <p:spPr>
              <a:xfrm>
                <a:off x="2567936" y="8536669"/>
                <a:ext cx="5154103" cy="17286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6000" i="1" smtClean="0">
                              <a:latin typeface="Cambria Math" panose="02040503050406030204" pitchFamily="18" charset="0"/>
                            </a:rPr>
                          </m:ctrlPr>
                        </m:fPr>
                        <m:num>
                          <m:r>
                            <a:rPr lang="en-US" sz="6000" b="0" i="1" smtClean="0">
                              <a:latin typeface="Cambria Math" panose="02040503050406030204" pitchFamily="18" charset="0"/>
                            </a:rPr>
                            <m:t>1</m:t>
                          </m:r>
                        </m:num>
                        <m:den>
                          <m:r>
                            <a:rPr lang="en-US" sz="6000" b="0" i="1" smtClean="0">
                              <a:latin typeface="Cambria Math" panose="02040503050406030204" pitchFamily="18" charset="0"/>
                            </a:rPr>
                            <m:t>2</m:t>
                          </m:r>
                        </m:den>
                      </m:f>
                      <m:r>
                        <a:rPr lang="en-US" sz="6000" b="0" i="1" smtClean="0">
                          <a:latin typeface="Cambria Math" panose="02040503050406030204" pitchFamily="18" charset="0"/>
                        </a:rPr>
                        <m:t>=0.5=50%</m:t>
                      </m:r>
                    </m:oMath>
                  </m:oMathPara>
                </a14:m>
                <a:endParaRPr lang="en-US" sz="6000" dirty="0"/>
              </a:p>
            </p:txBody>
          </p:sp>
        </mc:Choice>
        <mc:Fallback xmlns="">
          <p:sp>
            <p:nvSpPr>
              <p:cNvPr id="2" name="TextBox 1">
                <a:extLst>
                  <a:ext uri="{FF2B5EF4-FFF2-40B4-BE49-F238E27FC236}">
                    <a16:creationId xmlns:a16="http://schemas.microsoft.com/office/drawing/2014/main" id="{35300C38-2CFF-5918-D278-CB6E7149FA4B}"/>
                  </a:ext>
                </a:extLst>
              </p:cNvPr>
              <p:cNvSpPr txBox="1">
                <a:spLocks noRot="1" noChangeAspect="1" noMove="1" noResize="1" noEditPoints="1" noAdjustHandles="1" noChangeArrowheads="1" noChangeShapeType="1" noTextEdit="1"/>
              </p:cNvSpPr>
              <p:nvPr/>
            </p:nvSpPr>
            <p:spPr>
              <a:xfrm>
                <a:off x="2567936" y="8536669"/>
                <a:ext cx="5154103" cy="1728615"/>
              </a:xfrm>
              <a:prstGeom prst="rect">
                <a:avLst/>
              </a:prstGeom>
              <a:blipFill>
                <a:blip r:embed="rId3"/>
                <a:stretch>
                  <a:fillRect l="-2948" t="-730" r="-3440" b="-1459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43D03EC-DCA4-6161-C440-0AAC55CB7891}"/>
                  </a:ext>
                </a:extLst>
              </p:cNvPr>
              <p:cNvSpPr txBox="1"/>
              <p:nvPr/>
            </p:nvSpPr>
            <p:spPr>
              <a:xfrm>
                <a:off x="12192000" y="10868000"/>
                <a:ext cx="4997009" cy="17286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6000" i="1" smtClean="0">
                              <a:latin typeface="Cambria Math" panose="02040503050406030204" pitchFamily="18" charset="0"/>
                            </a:rPr>
                          </m:ctrlPr>
                        </m:fPr>
                        <m:num>
                          <m:r>
                            <a:rPr lang="en-US" sz="6000" b="0" i="1" smtClean="0">
                              <a:latin typeface="Cambria Math" panose="02040503050406030204" pitchFamily="18" charset="0"/>
                            </a:rPr>
                            <m:t>2</m:t>
                          </m:r>
                        </m:num>
                        <m:den>
                          <m:r>
                            <a:rPr lang="en-US" sz="6000" b="0" i="1" smtClean="0">
                              <a:latin typeface="Cambria Math" panose="02040503050406030204" pitchFamily="18" charset="0"/>
                            </a:rPr>
                            <m:t>1</m:t>
                          </m:r>
                        </m:den>
                      </m:f>
                      <m:r>
                        <a:rPr lang="en-US" sz="6000" b="0" i="1" smtClean="0">
                          <a:latin typeface="Cambria Math" panose="02040503050406030204" pitchFamily="18" charset="0"/>
                        </a:rPr>
                        <m:t>=2=200%</m:t>
                      </m:r>
                    </m:oMath>
                  </m:oMathPara>
                </a14:m>
                <a:endParaRPr lang="en-US" sz="6000" dirty="0"/>
              </a:p>
            </p:txBody>
          </p:sp>
        </mc:Choice>
        <mc:Fallback xmlns="">
          <p:sp>
            <p:nvSpPr>
              <p:cNvPr id="3" name="TextBox 2">
                <a:extLst>
                  <a:ext uri="{FF2B5EF4-FFF2-40B4-BE49-F238E27FC236}">
                    <a16:creationId xmlns:a16="http://schemas.microsoft.com/office/drawing/2014/main" id="{443D03EC-DCA4-6161-C440-0AAC55CB7891}"/>
                  </a:ext>
                </a:extLst>
              </p:cNvPr>
              <p:cNvSpPr txBox="1">
                <a:spLocks noRot="1" noChangeAspect="1" noMove="1" noResize="1" noEditPoints="1" noAdjustHandles="1" noChangeArrowheads="1" noChangeShapeType="1" noTextEdit="1"/>
              </p:cNvSpPr>
              <p:nvPr/>
            </p:nvSpPr>
            <p:spPr>
              <a:xfrm>
                <a:off x="12192000" y="10868000"/>
                <a:ext cx="4997009" cy="1728615"/>
              </a:xfrm>
              <a:prstGeom prst="rect">
                <a:avLst/>
              </a:prstGeom>
              <a:blipFill>
                <a:blip r:embed="rId4"/>
                <a:stretch>
                  <a:fillRect l="-3046" t="-730" r="-3299" b="-14599"/>
                </a:stretch>
              </a:blipFill>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3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31">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331">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331">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2" nodeType="afterEffect">
                                  <p:stCondLst>
                                    <p:cond delay="0"/>
                                  </p:stCondLst>
                                  <p:iterate>
                                    <p:tmAbs val="0"/>
                                  </p:iterate>
                                  <p:childTnLst>
                                    <p:set>
                                      <p:cBhvr>
                                        <p:cTn id="15" fill="hold"/>
                                        <p:tgtEl>
                                          <p:spTgt spid="34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331">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4" nodeType="clickEffect">
                                  <p:stCondLst>
                                    <p:cond delay="0"/>
                                  </p:stCondLst>
                                  <p:iterate>
                                    <p:tmAbs val="0"/>
                                  </p:iterate>
                                  <p:childTnLst>
                                    <p:set>
                                      <p:cBhvr>
                                        <p:cTn id="27" fill="hold"/>
                                        <p:tgtEl>
                                          <p:spTgt spid="33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 grpId="1" build="p" animBg="1" advAuto="0"/>
      <p:bldP spid="337" grpId="4" animBg="1" advAuto="0"/>
      <p:bldP spid="343" grpId="2" animBg="1" advAuto="0"/>
      <p:bldP spid="2" grpId="0"/>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Modifying the ratio"/>
          <p:cNvSpPr txBox="1">
            <a:spLocks noGrp="1"/>
          </p:cNvSpPr>
          <p:nvPr>
            <p:ph type="title"/>
          </p:nvPr>
        </p:nvSpPr>
        <p:spPr>
          <a:prstGeom prst="rect">
            <a:avLst/>
          </a:prstGeom>
        </p:spPr>
        <p:txBody>
          <a:bodyPr/>
          <a:lstStyle/>
          <a:p>
            <a:r>
              <a:t>Modifying the ratio</a:t>
            </a:r>
          </a:p>
        </p:txBody>
      </p:sp>
      <p:sp>
        <p:nvSpPr>
          <p:cNvPr id="346" name="If you don’t like a ratio, or you think it’s a bad value, how do you get a different ratio?…"/>
          <p:cNvSpPr txBox="1">
            <a:spLocks noGrp="1"/>
          </p:cNvSpPr>
          <p:nvPr>
            <p:ph type="body" idx="1"/>
          </p:nvPr>
        </p:nvSpPr>
        <p:spPr>
          <a:xfrm>
            <a:off x="1428750" y="3898900"/>
            <a:ext cx="15645101" cy="9468777"/>
          </a:xfrm>
          <a:prstGeom prst="rect">
            <a:avLst/>
          </a:prstGeom>
        </p:spPr>
        <p:txBody>
          <a:bodyPr anchor="t"/>
          <a:lstStyle/>
          <a:p>
            <a:r>
              <a:t>If you don’t like a ratio, or you think it’s a bad value, how do you get a different ratio?</a:t>
            </a:r>
          </a:p>
          <a:p>
            <a:r>
              <a:t>You change the numbers.</a:t>
            </a:r>
          </a:p>
          <a:p>
            <a:r>
              <a:t>For example:</a:t>
            </a:r>
          </a:p>
          <a:p>
            <a:pPr lvl="2"/>
            <a:r>
              <a:t>The lovable-but-crazy cat lady thinks the neighbor’s cat-to-dog ratio (at 50%) is too low. She thinks a more acceptable ratio would be 100%.</a:t>
            </a:r>
          </a:p>
          <a:p>
            <a:pPr lvl="2"/>
            <a:r>
              <a:t>How do we get to 100%?</a:t>
            </a:r>
          </a:p>
        </p:txBody>
      </p:sp>
      <p:pic>
        <p:nvPicPr>
          <p:cNvPr id="347" name="Image" descr="Image"/>
          <p:cNvPicPr>
            <a:picLocks noChangeAspect="1"/>
          </p:cNvPicPr>
          <p:nvPr/>
        </p:nvPicPr>
        <p:blipFill>
          <a:blip r:embed="rId2"/>
          <a:stretch>
            <a:fillRect/>
          </a:stretch>
        </p:blipFill>
        <p:spPr>
          <a:xfrm>
            <a:off x="17443592" y="8178194"/>
            <a:ext cx="6388101" cy="42545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4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4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4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46">
                                            <p:txEl>
                                              <p:pRg st="2" end="2"/>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346">
                                            <p:txEl>
                                              <p:pRg st="3" end="3"/>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346">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2" nodeType="afterEffect">
                                  <p:stCondLst>
                                    <p:cond delay="0"/>
                                  </p:stCondLst>
                                  <p:iterate>
                                    <p:tmAbs val="0"/>
                                  </p:iterate>
                                  <p:childTnLst>
                                    <p:set>
                                      <p:cBhvr>
                                        <p:cTn id="23" fill="hold"/>
                                        <p:tgtEl>
                                          <p:spTgt spid="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1" build="p" animBg="1" advAuto="0"/>
      <p:bldP spid="347" grpId="2"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Modifying a ratio continued"/>
          <p:cNvSpPr txBox="1">
            <a:spLocks noGrp="1"/>
          </p:cNvSpPr>
          <p:nvPr>
            <p:ph type="title"/>
          </p:nvPr>
        </p:nvSpPr>
        <p:spPr>
          <a:prstGeom prst="rect">
            <a:avLst/>
          </a:prstGeom>
        </p:spPr>
        <p:txBody>
          <a:bodyPr/>
          <a:lstStyle/>
          <a:p>
            <a:r>
              <a:t>Modifying a ratio continued</a:t>
            </a:r>
          </a:p>
        </p:txBody>
      </p:sp>
      <p:sp>
        <p:nvSpPr>
          <p:cNvPr id="350" name="Since the ratio has two parts, we can modify either part to bring it in line with the desired ratio.…"/>
          <p:cNvSpPr txBox="1">
            <a:spLocks noGrp="1"/>
          </p:cNvSpPr>
          <p:nvPr>
            <p:ph type="body" idx="1"/>
          </p:nvPr>
        </p:nvSpPr>
        <p:spPr>
          <a:xfrm>
            <a:off x="1422400" y="3898900"/>
            <a:ext cx="21526500" cy="6844435"/>
          </a:xfrm>
          <a:prstGeom prst="rect">
            <a:avLst/>
          </a:prstGeom>
        </p:spPr>
        <p:txBody>
          <a:bodyPr anchor="t"/>
          <a:lstStyle/>
          <a:p>
            <a:r>
              <a:rPr dirty="0"/>
              <a:t>Since the ratio has two parts, we can modify either part to bring it in line with the desired ratio.</a:t>
            </a:r>
          </a:p>
          <a:p>
            <a:r>
              <a:rPr dirty="0"/>
              <a:t>So, we can either change the number of cats, or we can change the number of dogs.</a:t>
            </a:r>
          </a:p>
          <a:p>
            <a:r>
              <a:rPr dirty="0"/>
              <a:t>Let’s change the cats to 2. </a:t>
            </a:r>
            <a:br>
              <a:rPr dirty="0"/>
            </a:br>
            <a:r>
              <a:rPr dirty="0"/>
              <a:t>Now the ratio is 2:2, or:</a:t>
            </a:r>
          </a:p>
        </p:txBody>
      </p:sp>
      <p:sp>
        <p:nvSpPr>
          <p:cNvPr id="361" name="If instead we get rid of one dog, the ratio would be 1:1, or:"/>
          <p:cNvSpPr txBox="1"/>
          <p:nvPr/>
        </p:nvSpPr>
        <p:spPr>
          <a:xfrm>
            <a:off x="1565047" y="10971231"/>
            <a:ext cx="9221852" cy="15070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marL="546100" indent="-546100" algn="l">
              <a:spcBef>
                <a:spcPts val="5900"/>
              </a:spcBef>
              <a:buSzPct val="75000"/>
              <a:buChar char="•"/>
              <a:defRPr sz="4600"/>
            </a:pPr>
            <a:r>
              <a:t>If instead we get rid of one dog,</a:t>
            </a:r>
            <a:br/>
            <a:r>
              <a:t>the ratio would be 1:1, or:</a:t>
            </a:r>
          </a:p>
        </p:txBody>
      </p:sp>
      <p:pic>
        <p:nvPicPr>
          <p:cNvPr id="362" name="Image" descr="Image"/>
          <p:cNvPicPr>
            <a:picLocks noChangeAspect="1"/>
          </p:cNvPicPr>
          <p:nvPr/>
        </p:nvPicPr>
        <p:blipFill>
          <a:blip r:embed="rId2"/>
          <a:srcRect l="1996" t="2958" r="22773"/>
          <a:stretch>
            <a:fillRect/>
          </a:stretch>
        </p:blipFill>
        <p:spPr>
          <a:xfrm>
            <a:off x="18445924" y="7126053"/>
            <a:ext cx="5246071" cy="3136386"/>
          </a:xfrm>
          <a:prstGeom prst="rect">
            <a:avLst/>
          </a:prstGeom>
          <a:ln w="12700">
            <a:miter lim="400000"/>
          </a:ln>
        </p:spPr>
      </p:pic>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9852B24F-8938-D06E-AA76-93B77F32C350}"/>
                  </a:ext>
                </a:extLst>
              </p:cNvPr>
              <p:cNvSpPr txBox="1"/>
              <p:nvPr/>
            </p:nvSpPr>
            <p:spPr>
              <a:xfrm>
                <a:off x="9861177" y="7889384"/>
                <a:ext cx="7431586" cy="23047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8000" i="1" smtClean="0">
                              <a:latin typeface="Cambria Math" panose="02040503050406030204" pitchFamily="18" charset="0"/>
                            </a:rPr>
                          </m:ctrlPr>
                        </m:fPr>
                        <m:num>
                          <m:r>
                            <a:rPr lang="en-US" sz="8000" b="0" i="1" smtClean="0">
                              <a:latin typeface="Cambria Math" panose="02040503050406030204" pitchFamily="18" charset="0"/>
                            </a:rPr>
                            <m:t>2</m:t>
                          </m:r>
                        </m:num>
                        <m:den>
                          <m:r>
                            <a:rPr lang="en-US" sz="8000" b="0" i="1" smtClean="0">
                              <a:latin typeface="Cambria Math" panose="02040503050406030204" pitchFamily="18" charset="0"/>
                            </a:rPr>
                            <m:t>2</m:t>
                          </m:r>
                        </m:den>
                      </m:f>
                      <m:r>
                        <a:rPr lang="en-US" sz="8000" b="0" i="1" smtClean="0">
                          <a:latin typeface="Cambria Math" panose="02040503050406030204" pitchFamily="18" charset="0"/>
                        </a:rPr>
                        <m:t>=1.0=100%</m:t>
                      </m:r>
                    </m:oMath>
                  </m:oMathPara>
                </a14:m>
                <a:endParaRPr lang="en-US" sz="8000" dirty="0"/>
              </a:p>
            </p:txBody>
          </p:sp>
        </mc:Choice>
        <mc:Fallback xmlns="">
          <p:sp>
            <p:nvSpPr>
              <p:cNvPr id="2" name="TextBox 1">
                <a:extLst>
                  <a:ext uri="{FF2B5EF4-FFF2-40B4-BE49-F238E27FC236}">
                    <a16:creationId xmlns:a16="http://schemas.microsoft.com/office/drawing/2014/main" id="{9852B24F-8938-D06E-AA76-93B77F32C350}"/>
                  </a:ext>
                </a:extLst>
              </p:cNvPr>
              <p:cNvSpPr txBox="1">
                <a:spLocks noRot="1" noChangeAspect="1" noMove="1" noResize="1" noEditPoints="1" noAdjustHandles="1" noChangeArrowheads="1" noChangeShapeType="1" noTextEdit="1"/>
              </p:cNvSpPr>
              <p:nvPr/>
            </p:nvSpPr>
            <p:spPr>
              <a:xfrm>
                <a:off x="9861177" y="7889384"/>
                <a:ext cx="7431586" cy="2304798"/>
              </a:xfrm>
              <a:prstGeom prst="rect">
                <a:avLst/>
              </a:prstGeom>
              <a:blipFill>
                <a:blip r:embed="rId3"/>
                <a:stretch>
                  <a:fillRect l="-2560" t="-1648" r="-3072" b="-137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576C4F0-70A0-220A-1C7F-C1BDD443963D}"/>
                  </a:ext>
                </a:extLst>
              </p:cNvPr>
              <p:cNvSpPr txBox="1"/>
              <p:nvPr/>
            </p:nvSpPr>
            <p:spPr>
              <a:xfrm>
                <a:off x="10685885" y="10971231"/>
                <a:ext cx="7431586" cy="23047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8000" i="1" smtClean="0">
                              <a:latin typeface="Cambria Math" panose="02040503050406030204" pitchFamily="18" charset="0"/>
                            </a:rPr>
                          </m:ctrlPr>
                        </m:fPr>
                        <m:num>
                          <m:r>
                            <a:rPr lang="en-US" sz="8000" b="0" i="1" smtClean="0">
                              <a:latin typeface="Cambria Math" panose="02040503050406030204" pitchFamily="18" charset="0"/>
                            </a:rPr>
                            <m:t>1</m:t>
                          </m:r>
                        </m:num>
                        <m:den>
                          <m:r>
                            <a:rPr lang="en-US" sz="8000" b="0" i="1" smtClean="0">
                              <a:latin typeface="Cambria Math" panose="02040503050406030204" pitchFamily="18" charset="0"/>
                            </a:rPr>
                            <m:t>1</m:t>
                          </m:r>
                        </m:den>
                      </m:f>
                      <m:r>
                        <a:rPr lang="en-US" sz="8000" b="0" i="1" smtClean="0">
                          <a:latin typeface="Cambria Math" panose="02040503050406030204" pitchFamily="18" charset="0"/>
                        </a:rPr>
                        <m:t>=1.0=100%</m:t>
                      </m:r>
                    </m:oMath>
                  </m:oMathPara>
                </a14:m>
                <a:endParaRPr lang="en-US" sz="8000" dirty="0"/>
              </a:p>
            </p:txBody>
          </p:sp>
        </mc:Choice>
        <mc:Fallback xmlns="">
          <p:sp>
            <p:nvSpPr>
              <p:cNvPr id="3" name="TextBox 2">
                <a:extLst>
                  <a:ext uri="{FF2B5EF4-FFF2-40B4-BE49-F238E27FC236}">
                    <a16:creationId xmlns:a16="http://schemas.microsoft.com/office/drawing/2014/main" id="{5576C4F0-70A0-220A-1C7F-C1BDD443963D}"/>
                  </a:ext>
                </a:extLst>
              </p:cNvPr>
              <p:cNvSpPr txBox="1">
                <a:spLocks noRot="1" noChangeAspect="1" noMove="1" noResize="1" noEditPoints="1" noAdjustHandles="1" noChangeArrowheads="1" noChangeShapeType="1" noTextEdit="1"/>
              </p:cNvSpPr>
              <p:nvPr/>
            </p:nvSpPr>
            <p:spPr>
              <a:xfrm>
                <a:off x="10685885" y="10971231"/>
                <a:ext cx="7431586" cy="2304798"/>
              </a:xfrm>
              <a:prstGeom prst="rect">
                <a:avLst/>
              </a:prstGeom>
              <a:blipFill>
                <a:blip r:embed="rId4"/>
                <a:stretch>
                  <a:fillRect l="-2560" t="-1648" r="-2901" b="-13187"/>
                </a:stretch>
              </a:blipFill>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5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5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50">
                                            <p:txEl>
                                              <p:pRg st="2" end="2"/>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3" nodeType="afterEffect">
                                  <p:stCondLst>
                                    <p:cond delay="0"/>
                                  </p:stCondLst>
                                  <p:iterate>
                                    <p:tmAbs val="0"/>
                                  </p:iterate>
                                  <p:childTnLst>
                                    <p:set>
                                      <p:cBhvr>
                                        <p:cTn id="19" fill="hold"/>
                                        <p:tgtEl>
                                          <p:spTgt spid="36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4" nodeType="clickEffect">
                                  <p:stCondLst>
                                    <p:cond delay="0"/>
                                  </p:stCondLst>
                                  <p:iterate>
                                    <p:tmAbs val="0"/>
                                  </p:iterate>
                                  <p:childTnLst>
                                    <p:set>
                                      <p:cBhvr>
                                        <p:cTn id="27" fill="hold"/>
                                        <p:tgtEl>
                                          <p:spTgt spid="36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1" build="p" animBg="1" advAuto="0"/>
      <p:bldP spid="361" grpId="4" animBg="1" advAuto="0"/>
      <p:bldP spid="362" grpId="3" animBg="1" advAuto="0"/>
      <p:bldP spid="2" grpId="0"/>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26BFDA-07CB-18FD-657B-EA20BCA390D9}"/>
              </a:ext>
            </a:extLst>
          </p:cNvPr>
          <p:cNvSpPr>
            <a:spLocks noGrp="1"/>
          </p:cNvSpPr>
          <p:nvPr>
            <p:ph type="title"/>
          </p:nvPr>
        </p:nvSpPr>
        <p:spPr>
          <a:xfrm>
            <a:off x="1280160" y="650738"/>
            <a:ext cx="8737204" cy="3913682"/>
          </a:xfrm>
        </p:spPr>
        <p:txBody>
          <a:bodyPr vert="horz" lIns="91440" tIns="45720" rIns="91440" bIns="45720" rtlCol="0" anchor="b">
            <a:normAutofit/>
          </a:bodyPr>
          <a:lstStyle/>
          <a:p>
            <a:pPr defTabSz="914400"/>
            <a:r>
              <a:rPr lang="en-US" sz="10800"/>
              <a:t>So . . . ratios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D33F6F12-4B6A-E724-194E-674CD7195224}"/>
              </a:ext>
            </a:extLst>
          </p:cNvPr>
          <p:cNvSpPr>
            <a:spLocks noGrp="1"/>
          </p:cNvSpPr>
          <p:nvPr>
            <p:ph type="body" sz="half" idx="2"/>
          </p:nvPr>
        </p:nvSpPr>
        <p:spPr>
          <a:xfrm>
            <a:off x="1280160" y="5745798"/>
            <a:ext cx="8487178" cy="6641336"/>
          </a:xfrm>
        </p:spPr>
        <p:txBody>
          <a:bodyPr vert="horz" lIns="91440" tIns="45720" rIns="91440" bIns="45720" rtlCol="0">
            <a:normAutofit/>
          </a:bodyPr>
          <a:lstStyle/>
          <a:p>
            <a:pPr indent="-228600" defTabSz="914400">
              <a:buFont typeface="Arial" panose="020B0604020202020204" pitchFamily="34" charset="0"/>
              <a:buChar char="•"/>
            </a:pPr>
            <a:r>
              <a:rPr lang="en-US" sz="4400" dirty="0"/>
              <a:t>A relationship between two numbers.</a:t>
            </a:r>
          </a:p>
          <a:p>
            <a:pPr indent="-228600" defTabSz="914400">
              <a:buFont typeface="Arial" panose="020B0604020202020204" pitchFamily="34" charset="0"/>
              <a:buChar char="•"/>
            </a:pPr>
            <a:r>
              <a:rPr lang="en-US" sz="4400" dirty="0"/>
              <a:t>Expressed as a %.</a:t>
            </a:r>
          </a:p>
          <a:p>
            <a:pPr indent="-228600" defTabSz="914400">
              <a:buFont typeface="Arial" panose="020B0604020202020204" pitchFamily="34" charset="0"/>
              <a:buChar char="•"/>
            </a:pPr>
            <a:r>
              <a:rPr lang="en-US" sz="4400" dirty="0"/>
              <a:t>If you want to change the %, you can change either figure in the ratio.</a:t>
            </a:r>
          </a:p>
        </p:txBody>
      </p:sp>
      <p:pic>
        <p:nvPicPr>
          <p:cNvPr id="6" name="Picture 5" descr="Graph">
            <a:extLst>
              <a:ext uri="{FF2B5EF4-FFF2-40B4-BE49-F238E27FC236}">
                <a16:creationId xmlns:a16="http://schemas.microsoft.com/office/drawing/2014/main" id="{89A4C3D7-D9B7-3915-FDA6-750367731CC2}"/>
              </a:ext>
            </a:extLst>
          </p:cNvPr>
          <p:cNvPicPr>
            <a:picLocks noChangeAspect="1"/>
          </p:cNvPicPr>
          <p:nvPr/>
        </p:nvPicPr>
        <p:blipFill rotWithShape="1">
          <a:blip r:embed="rId2"/>
          <a:srcRect l="13022" r="24288"/>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340229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5" name="Rectangle 37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Net-worth-to-assets (capital) ratio"/>
          <p:cNvSpPr txBox="1">
            <a:spLocks noGrp="1"/>
          </p:cNvSpPr>
          <p:nvPr>
            <p:ph type="title"/>
          </p:nvPr>
        </p:nvSpPr>
        <p:spPr>
          <a:xfrm>
            <a:off x="1280160" y="650738"/>
            <a:ext cx="8737204" cy="3913682"/>
          </a:xfrm>
          <a:prstGeom prst="rect">
            <a:avLst/>
          </a:prstGeom>
        </p:spPr>
        <p:txBody>
          <a:bodyPr vert="horz" lIns="91440" tIns="45720" rIns="91440" bIns="45720" rtlCol="0" anchor="b">
            <a:normAutofit/>
          </a:bodyPr>
          <a:lstStyle/>
          <a:p>
            <a:pPr defTabSz="914400"/>
            <a:r>
              <a:rPr lang="en-US" sz="9200"/>
              <a:t>Net-worth-to-assets (capital) ratio</a:t>
            </a:r>
          </a:p>
        </p:txBody>
      </p:sp>
      <p:sp>
        <p:nvSpPr>
          <p:cNvPr id="37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In one fell swoop, this ratio attempts to illustrate the overall financial strength of the credit union.…"/>
          <p:cNvSpPr txBox="1">
            <a:spLocks noGrp="1"/>
          </p:cNvSpPr>
          <p:nvPr>
            <p:ph type="body" idx="1"/>
          </p:nvPr>
        </p:nvSpPr>
        <p:spPr>
          <a:xfrm>
            <a:off x="1280160" y="5745798"/>
            <a:ext cx="8487178" cy="6641336"/>
          </a:xfrm>
          <a:prstGeom prst="rect">
            <a:avLst/>
          </a:prstGeom>
        </p:spPr>
        <p:txBody>
          <a:bodyPr vert="horz" lIns="91440" tIns="45720" rIns="91440" bIns="45720" rtlCol="0">
            <a:normAutofit/>
          </a:bodyPr>
          <a:lstStyle/>
          <a:p>
            <a:pPr indent="-228600" defTabSz="914400"/>
            <a:r>
              <a:rPr lang="en-US" sz="4400"/>
              <a:t>In one fell swoop, this ratio attempts to illustrate the overall financial strength of the credit union.</a:t>
            </a:r>
          </a:p>
          <a:p>
            <a:pPr indent="-228600" defTabSz="914400"/>
            <a:r>
              <a:rPr lang="en-US" sz="4400"/>
              <a:t>“Net worth”, “equity”, and “capital” are often used interchangeably in credit unions.</a:t>
            </a:r>
          </a:p>
          <a:p>
            <a:pPr indent="-228600" defTabSz="914400"/>
            <a:r>
              <a:rPr lang="en-US" sz="4400"/>
              <a:t>The ratio is “equity-to-assets”, or equity divided by assets.</a:t>
            </a:r>
          </a:p>
        </p:txBody>
      </p:sp>
      <p:pic>
        <p:nvPicPr>
          <p:cNvPr id="371" name="Picture 370" descr="Stock exchange numbers">
            <a:extLst>
              <a:ext uri="{FF2B5EF4-FFF2-40B4-BE49-F238E27FC236}">
                <a16:creationId xmlns:a16="http://schemas.microsoft.com/office/drawing/2014/main" id="{CEC3C71C-247A-7E96-13E4-6119743B68D8}"/>
              </a:ext>
            </a:extLst>
          </p:cNvPr>
          <p:cNvPicPr>
            <a:picLocks noChangeAspect="1"/>
          </p:cNvPicPr>
          <p:nvPr/>
        </p:nvPicPr>
        <p:blipFill rotWithShape="1">
          <a:blip r:embed="rId2"/>
          <a:srcRect l="17264" r="15784"/>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1" name="Table 1-1-1"/>
          <p:cNvGraphicFramePr/>
          <p:nvPr>
            <p:extLst>
              <p:ext uri="{D42A27DB-BD31-4B8C-83A1-F6EECF244321}">
                <p14:modId xmlns:p14="http://schemas.microsoft.com/office/powerpoint/2010/main" val="3457131549"/>
              </p:ext>
            </p:extLst>
          </p:nvPr>
        </p:nvGraphicFramePr>
        <p:xfrm>
          <a:off x="1003525" y="3534085"/>
          <a:ext cx="22376949" cy="9686925"/>
        </p:xfrm>
        <a:graphic>
          <a:graphicData uri="http://schemas.openxmlformats.org/drawingml/2006/table">
            <a:tbl>
              <a:tblPr>
                <a:tableStyleId>{4C3C2611-4C71-4FC5-86AE-919BDF0F9419}</a:tableStyleId>
              </a:tblPr>
              <a:tblGrid>
                <a:gridCol w="5626100">
                  <a:extLst>
                    <a:ext uri="{9D8B030D-6E8A-4147-A177-3AD203B41FA5}">
                      <a16:colId xmlns:a16="http://schemas.microsoft.com/office/drawing/2014/main" val="20000"/>
                    </a:ext>
                  </a:extLst>
                </a:gridCol>
                <a:gridCol w="2387600">
                  <a:extLst>
                    <a:ext uri="{9D8B030D-6E8A-4147-A177-3AD203B41FA5}">
                      <a16:colId xmlns:a16="http://schemas.microsoft.com/office/drawing/2014/main" val="20001"/>
                    </a:ext>
                  </a:extLst>
                </a:gridCol>
                <a:gridCol w="1993900">
                  <a:extLst>
                    <a:ext uri="{9D8B030D-6E8A-4147-A177-3AD203B41FA5}">
                      <a16:colId xmlns:a16="http://schemas.microsoft.com/office/drawing/2014/main" val="20002"/>
                    </a:ext>
                  </a:extLst>
                </a:gridCol>
                <a:gridCol w="825500">
                  <a:extLst>
                    <a:ext uri="{9D8B030D-6E8A-4147-A177-3AD203B41FA5}">
                      <a16:colId xmlns:a16="http://schemas.microsoft.com/office/drawing/2014/main" val="20003"/>
                    </a:ext>
                  </a:extLst>
                </a:gridCol>
                <a:gridCol w="6781349">
                  <a:extLst>
                    <a:ext uri="{9D8B030D-6E8A-4147-A177-3AD203B41FA5}">
                      <a16:colId xmlns:a16="http://schemas.microsoft.com/office/drawing/2014/main" val="20004"/>
                    </a:ext>
                  </a:extLst>
                </a:gridCol>
                <a:gridCol w="2387600">
                  <a:extLst>
                    <a:ext uri="{9D8B030D-6E8A-4147-A177-3AD203B41FA5}">
                      <a16:colId xmlns:a16="http://schemas.microsoft.com/office/drawing/2014/main" val="20005"/>
                    </a:ext>
                  </a:extLst>
                </a:gridCol>
                <a:gridCol w="2374900">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$2,103,000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$3,103,000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(Allowance for Loan &amp; Lease Losses)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$8,000,000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$25,738,000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$1,888,000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$2,638,000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chemeClr val="accent5"/>
                          </a:solidFill>
                          <a:effectLst>
                            <a:outerShdw blurRad="25400" dist="25400" dir="5400000" rotWithShape="0">
                              <a:srgbClr val="000000">
                                <a:alpha val="30000"/>
                              </a:srgbClr>
                            </a:outerShdw>
                          </a:effectLst>
                          <a:latin typeface="Calibri"/>
                          <a:ea typeface="Calibri"/>
                          <a:cs typeface="Calibri"/>
                          <a:sym typeface="Calibri"/>
                        </a:rPr>
                        <a:t>$25,738,000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accent5"/>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372" name="Remember the balance sheet from last time? Let’s use it."/>
          <p:cNvSpPr txBox="1"/>
          <p:nvPr/>
        </p:nvSpPr>
        <p:spPr>
          <a:xfrm>
            <a:off x="1428750" y="57984"/>
            <a:ext cx="21526500" cy="356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t>Remember the balance sheet from last time? Let’s use it.</a:t>
            </a:r>
          </a:p>
        </p:txBody>
      </p:sp>
      <p:sp>
        <p:nvSpPr>
          <p:cNvPr id="373" name="Rounded Rectangle"/>
          <p:cNvSpPr/>
          <p:nvPr/>
        </p:nvSpPr>
        <p:spPr>
          <a:xfrm>
            <a:off x="4039206" y="10471409"/>
            <a:ext cx="5216059" cy="856447"/>
          </a:xfrm>
          <a:prstGeom prst="roundRect">
            <a:avLst>
              <a:gd name="adj" fmla="val 50000"/>
            </a:avLst>
          </a:prstGeom>
          <a:ln w="165100">
            <a:solidFill>
              <a:srgbClr val="FF2600"/>
            </a:solidFill>
            <a:miter lim="400000"/>
          </a:ln>
          <a:effectLst>
            <a:outerShdw blurRad="50800" dist="25400" dir="5400000" rotWithShape="0">
              <a:srgbClr val="000000">
                <a:alpha val="50000"/>
              </a:srgbClr>
            </a:outerShdw>
          </a:effectLst>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374" name="Rounded Rectangle"/>
          <p:cNvSpPr/>
          <p:nvPr/>
        </p:nvSpPr>
        <p:spPr>
          <a:xfrm>
            <a:off x="16037676" y="11476898"/>
            <a:ext cx="7638952" cy="856447"/>
          </a:xfrm>
          <a:prstGeom prst="roundRect">
            <a:avLst>
              <a:gd name="adj" fmla="val 50000"/>
            </a:avLst>
          </a:prstGeom>
          <a:ln w="165100">
            <a:solidFill>
              <a:srgbClr val="FF2600"/>
            </a:solidFill>
            <a:miter lim="400000"/>
          </a:ln>
          <a:effectLst>
            <a:outerShdw blurRad="50800" dist="25400" dir="5400000" rotWithShape="0">
              <a:srgbClr val="000000">
                <a:alpha val="50000"/>
              </a:srgbClr>
            </a:outerShdw>
          </a:effectLst>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37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3" nodeType="clickEffect">
                                  <p:stCondLst>
                                    <p:cond delay="0"/>
                                  </p:stCondLst>
                                  <p:iterate>
                                    <p:tmAbs val="0"/>
                                  </p:iterate>
                                  <p:childTnLst>
                                    <p:set>
                                      <p:cBhvr>
                                        <p:cTn id="10" fill="hold"/>
                                        <p:tgtEl>
                                          <p:spTgt spid="3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4" nodeType="clickEffect">
                                  <p:stCondLst>
                                    <p:cond delay="0"/>
                                  </p:stCondLst>
                                  <p:iterate>
                                    <p:tmAbs val="0"/>
                                  </p:iterate>
                                  <p:childTnLst>
                                    <p:set>
                                      <p:cBhvr>
                                        <p:cTn id="14" fill="hold"/>
                                        <p:tgtEl>
                                          <p:spTgt spid="3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1" animBg="1" advAuto="0"/>
      <p:bldP spid="373" grpId="3" animBg="1" advAuto="0"/>
      <p:bldP spid="374" grpId="4"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Pop Quiz"/>
          <p:cNvSpPr txBox="1">
            <a:spLocks noGrp="1"/>
          </p:cNvSpPr>
          <p:nvPr>
            <p:ph type="title"/>
          </p:nvPr>
        </p:nvSpPr>
        <p:spPr>
          <a:xfrm>
            <a:off x="11737114" y="2276072"/>
            <a:ext cx="10888764" cy="2804940"/>
          </a:xfrm>
          <a:prstGeom prst="rect">
            <a:avLst/>
          </a:prstGeom>
        </p:spPr>
        <p:txBody>
          <a:bodyPr vert="horz" lIns="91440" tIns="45720" rIns="91440" bIns="45720" rtlCol="0" anchor="t">
            <a:normAutofit/>
          </a:bodyPr>
          <a:lstStyle/>
          <a:p>
            <a:pPr defTabSz="914400"/>
            <a:r>
              <a:rPr lang="en-US" sz="6400"/>
              <a:t>Pop Quiz</a:t>
            </a:r>
          </a:p>
        </p:txBody>
      </p:sp>
      <p:pic>
        <p:nvPicPr>
          <p:cNvPr id="140" name="Picture 139" descr="Calculator, pen, compass, money and a paper with graphs printed on it">
            <a:extLst>
              <a:ext uri="{FF2B5EF4-FFF2-40B4-BE49-F238E27FC236}">
                <a16:creationId xmlns:a16="http://schemas.microsoft.com/office/drawing/2014/main" id="{DC699176-25B9-8124-6930-D8AA8C1BC2DA}"/>
              </a:ext>
            </a:extLst>
          </p:cNvPr>
          <p:cNvPicPr>
            <a:picLocks noChangeAspect="1"/>
          </p:cNvPicPr>
          <p:nvPr/>
        </p:nvPicPr>
        <p:blipFill rotWithShape="1">
          <a:blip r:embed="rId2"/>
          <a:srcRect l="29483" r="25262"/>
          <a:stretch/>
        </p:blipFill>
        <p:spPr>
          <a:xfrm>
            <a:off x="-2" y="10"/>
            <a:ext cx="10302358" cy="13715990"/>
          </a:xfrm>
          <a:prstGeom prst="rect">
            <a:avLst/>
          </a:prstGeom>
        </p:spPr>
      </p:pic>
      <p:cxnSp>
        <p:nvCxnSpPr>
          <p:cNvPr id="144" name="Straight Connector 143">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43394" y="1742292"/>
            <a:ext cx="147387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8528029-6370-DF56-2513-7C56FBB8A61E}"/>
              </a:ext>
            </a:extLst>
          </p:cNvPr>
          <p:cNvSpPr txBox="1"/>
          <p:nvPr/>
        </p:nvSpPr>
        <p:spPr>
          <a:xfrm>
            <a:off x="11833412" y="4069976"/>
            <a:ext cx="10302359" cy="6863417"/>
          </a:xfrm>
          <a:prstGeom prst="rect">
            <a:avLst/>
          </a:prstGeom>
          <a:noFill/>
        </p:spPr>
        <p:txBody>
          <a:bodyPr wrap="square" rtlCol="0">
            <a:spAutoFit/>
          </a:bodyPr>
          <a:lstStyle/>
          <a:p>
            <a:pPr marL="571500" indent="-571500">
              <a:buFont typeface="Arial" panose="020B0604020202020204" pitchFamily="34" charset="0"/>
              <a:buChar char="•"/>
            </a:pPr>
            <a:r>
              <a:rPr lang="en-US" sz="4000" dirty="0"/>
              <a:t>Are loans an asset, liability, or equity?</a:t>
            </a:r>
          </a:p>
          <a:p>
            <a:pPr marL="1028700" lvl="1" indent="-571500">
              <a:buFont typeface="Arial" panose="020B0604020202020204" pitchFamily="34" charset="0"/>
              <a:buChar char="•"/>
            </a:pPr>
            <a:r>
              <a:rPr lang="en-US" sz="4000" dirty="0"/>
              <a:t>I’m glad you all said that they’re an asset. </a:t>
            </a:r>
          </a:p>
          <a:p>
            <a:pPr marL="571500" indent="-571500">
              <a:buFont typeface="Arial" panose="020B0604020202020204" pitchFamily="34" charset="0"/>
              <a:buChar char="•"/>
            </a:pPr>
            <a:r>
              <a:rPr lang="en-US" sz="4000" dirty="0"/>
              <a:t>Why are loans an asset? </a:t>
            </a:r>
          </a:p>
          <a:p>
            <a:pPr marL="1028700" lvl="1" indent="-571500">
              <a:buFont typeface="Arial" panose="020B0604020202020204" pitchFamily="34" charset="0"/>
              <a:buChar char="•"/>
            </a:pPr>
            <a:r>
              <a:rPr lang="en-US" sz="4000" dirty="0"/>
              <a:t>You could sell them. </a:t>
            </a:r>
          </a:p>
          <a:p>
            <a:pPr marL="1028700" lvl="1" indent="-571500">
              <a:buFont typeface="Arial" panose="020B0604020202020204" pitchFamily="34" charset="0"/>
              <a:buChar char="•"/>
            </a:pPr>
            <a:r>
              <a:rPr lang="en-US" sz="4000" dirty="0"/>
              <a:t>(They’re a liability to the borrower.)</a:t>
            </a:r>
            <a:br>
              <a:rPr lang="en-US" sz="4000" dirty="0"/>
            </a:br>
            <a:endParaRPr lang="en-US" sz="4000" dirty="0"/>
          </a:p>
          <a:p>
            <a:pPr marL="571500" indent="-571500">
              <a:buFont typeface="Arial" panose="020B0604020202020204" pitchFamily="34" charset="0"/>
              <a:buChar char="•"/>
            </a:pPr>
            <a:r>
              <a:rPr lang="en-US" sz="4000" dirty="0"/>
              <a:t>Are member deposits an asset, liability, or equity?</a:t>
            </a:r>
          </a:p>
          <a:p>
            <a:pPr marL="1028700" lvl="1" indent="-571500">
              <a:buFont typeface="Arial" panose="020B0604020202020204" pitchFamily="34" charset="0"/>
              <a:buChar char="•"/>
            </a:pPr>
            <a:r>
              <a:rPr lang="en-US" sz="4000" dirty="0"/>
              <a:t>I’m glad you all said that they’re a liability. </a:t>
            </a:r>
          </a:p>
          <a:p>
            <a:pPr marL="1028700" lvl="1" indent="-571500">
              <a:buFont typeface="Arial" panose="020B0604020202020204" pitchFamily="34" charset="0"/>
              <a:buChar char="•"/>
            </a:pPr>
            <a:r>
              <a:rPr lang="en-US" sz="4000" dirty="0"/>
              <a:t>You owe your depositors that money. </a:t>
            </a:r>
          </a:p>
          <a:p>
            <a:pPr marL="1028700" lvl="1" indent="-571500">
              <a:buFont typeface="Arial" panose="020B0604020202020204" pitchFamily="34" charset="0"/>
              <a:buChar char="•"/>
            </a:pPr>
            <a:r>
              <a:rPr lang="en-US" sz="4000" dirty="0"/>
              <a:t>(They’re an asset to the member.)</a:t>
            </a: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2"/>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Capital ratio"/>
          <p:cNvSpPr txBox="1">
            <a:spLocks noGrp="1"/>
          </p:cNvSpPr>
          <p:nvPr>
            <p:ph type="title"/>
          </p:nvPr>
        </p:nvSpPr>
        <p:spPr>
          <a:prstGeom prst="rect">
            <a:avLst/>
          </a:prstGeom>
        </p:spPr>
        <p:txBody>
          <a:bodyPr/>
          <a:lstStyle/>
          <a:p>
            <a:r>
              <a:t>Capital ratio</a:t>
            </a:r>
          </a:p>
        </p:txBody>
      </p:sp>
      <p:sp>
        <p:nvSpPr>
          <p:cNvPr id="378" name="The ratio is $2,638,000 : $25,738,000, or:"/>
          <p:cNvSpPr txBox="1">
            <a:spLocks noGrp="1"/>
          </p:cNvSpPr>
          <p:nvPr>
            <p:ph type="body" idx="1"/>
          </p:nvPr>
        </p:nvSpPr>
        <p:spPr>
          <a:xfrm>
            <a:off x="1422400" y="3898900"/>
            <a:ext cx="21526500" cy="1378387"/>
          </a:xfrm>
          <a:prstGeom prst="rect">
            <a:avLst/>
          </a:prstGeom>
        </p:spPr>
        <p:txBody>
          <a:bodyPr anchor="t"/>
          <a:lstStyle/>
          <a:p>
            <a:r>
              <a:t>The ratio is $2,638,000 : $25,738,000, or:</a:t>
            </a:r>
          </a:p>
        </p:txBody>
      </p:sp>
      <p:sp>
        <p:nvSpPr>
          <p:cNvPr id="384" name="Now we’re starting to get somewhere, but how do we know if 10.25% is good or bad?…"/>
          <p:cNvSpPr txBox="1"/>
          <p:nvPr/>
        </p:nvSpPr>
        <p:spPr>
          <a:xfrm>
            <a:off x="1428750" y="8699525"/>
            <a:ext cx="21526500" cy="414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46100" indent="-546100" algn="l">
              <a:spcBef>
                <a:spcPts val="5900"/>
              </a:spcBef>
              <a:buSzPct val="75000"/>
              <a:buChar char="•"/>
              <a:defRPr sz="4600"/>
            </a:pPr>
            <a:r>
              <a:rPr dirty="0"/>
              <a:t>Now we’re starting to get somewhere, but how do we know if 10.25% is good or bad?</a:t>
            </a:r>
          </a:p>
          <a:p>
            <a:pPr marL="546100" indent="-546100" algn="l">
              <a:spcBef>
                <a:spcPts val="5900"/>
              </a:spcBef>
              <a:buSzPct val="75000"/>
              <a:buChar char="•"/>
              <a:defRPr sz="4600"/>
            </a:pPr>
            <a:r>
              <a:rPr dirty="0"/>
              <a:t>Remember, we compare it to </a:t>
            </a:r>
            <a:r>
              <a:rPr dirty="0">
                <a:solidFill>
                  <a:schemeClr val="accent5"/>
                </a:solidFill>
              </a:rPr>
              <a:t>other credit unions</a:t>
            </a:r>
            <a:r>
              <a:rPr dirty="0"/>
              <a:t>, </a:t>
            </a:r>
            <a:r>
              <a:rPr dirty="0">
                <a:solidFill>
                  <a:schemeClr val="accent6"/>
                </a:solidFill>
              </a:rPr>
              <a:t>past periods</a:t>
            </a:r>
            <a:r>
              <a:rPr dirty="0"/>
              <a:t>, or </a:t>
            </a:r>
            <a:r>
              <a:rPr dirty="0">
                <a:solidFill>
                  <a:schemeClr val="accent2"/>
                </a:solidFill>
              </a:rPr>
              <a:t>industry standards</a:t>
            </a:r>
            <a:r>
              <a:rPr dirty="0"/>
              <a:t>.</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FFE58C0C-0FA4-22DB-DA0A-B7FE494A3AF3}"/>
                  </a:ext>
                </a:extLst>
              </p:cNvPr>
              <p:cNvSpPr txBox="1"/>
              <p:nvPr/>
            </p:nvSpPr>
            <p:spPr>
              <a:xfrm>
                <a:off x="2519084" y="5016475"/>
                <a:ext cx="17800194" cy="3020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9600" i="1" smtClean="0">
                              <a:latin typeface="Cambria Math" panose="02040503050406030204" pitchFamily="18" charset="0"/>
                            </a:rPr>
                          </m:ctrlPr>
                        </m:fPr>
                        <m:num>
                          <m:r>
                            <a:rPr lang="en-US" sz="9600" b="0" i="1" smtClean="0">
                              <a:latin typeface="Cambria Math" panose="02040503050406030204" pitchFamily="18" charset="0"/>
                            </a:rPr>
                            <m:t>$2,638,000</m:t>
                          </m:r>
                        </m:num>
                        <m:den>
                          <m:r>
                            <a:rPr lang="en-US" sz="9600" b="0" i="1" smtClean="0">
                              <a:latin typeface="Cambria Math" panose="02040503050406030204" pitchFamily="18" charset="0"/>
                            </a:rPr>
                            <m:t>$25,738,000</m:t>
                          </m:r>
                        </m:den>
                      </m:f>
                      <m:r>
                        <a:rPr lang="en-US" sz="9600" b="0" i="1" smtClean="0">
                          <a:latin typeface="Cambria Math" panose="02040503050406030204" pitchFamily="18" charset="0"/>
                        </a:rPr>
                        <m:t>=0.1025=10.25%</m:t>
                      </m:r>
                    </m:oMath>
                  </m:oMathPara>
                </a14:m>
                <a:endParaRPr lang="en-US" sz="9600" dirty="0"/>
              </a:p>
            </p:txBody>
          </p:sp>
        </mc:Choice>
        <mc:Fallback xmlns="">
          <p:sp>
            <p:nvSpPr>
              <p:cNvPr id="2" name="TextBox 1">
                <a:extLst>
                  <a:ext uri="{FF2B5EF4-FFF2-40B4-BE49-F238E27FC236}">
                    <a16:creationId xmlns:a16="http://schemas.microsoft.com/office/drawing/2014/main" id="{FFE58C0C-0FA4-22DB-DA0A-B7FE494A3AF3}"/>
                  </a:ext>
                </a:extLst>
              </p:cNvPr>
              <p:cNvSpPr txBox="1">
                <a:spLocks noRot="1" noChangeAspect="1" noMove="1" noResize="1" noEditPoints="1" noAdjustHandles="1" noChangeArrowheads="1" noChangeShapeType="1" noTextEdit="1"/>
              </p:cNvSpPr>
              <p:nvPr/>
            </p:nvSpPr>
            <p:spPr>
              <a:xfrm>
                <a:off x="2519084" y="5016475"/>
                <a:ext cx="17800194" cy="3020699"/>
              </a:xfrm>
              <a:prstGeom prst="rect">
                <a:avLst/>
              </a:prstGeom>
              <a:blipFill>
                <a:blip r:embed="rId2"/>
                <a:stretch>
                  <a:fillRect l="-1569" t="-2941" r="-1355" b="-13025"/>
                </a:stretch>
              </a:blipFill>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84">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38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38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 grpId="2" build="p" animBg="1" advAuto="0"/>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3" name="Rectangle 39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Capital ratio"/>
          <p:cNvSpPr txBox="1">
            <a:spLocks noGrp="1"/>
          </p:cNvSpPr>
          <p:nvPr>
            <p:ph type="title"/>
          </p:nvPr>
        </p:nvSpPr>
        <p:spPr>
          <a:xfrm>
            <a:off x="1280160" y="650738"/>
            <a:ext cx="8737204" cy="3913682"/>
          </a:xfrm>
          <a:prstGeom prst="rect">
            <a:avLst/>
          </a:prstGeom>
        </p:spPr>
        <p:txBody>
          <a:bodyPr vert="horz" lIns="91440" tIns="45720" rIns="91440" bIns="45720" rtlCol="0" anchor="b">
            <a:normAutofit/>
          </a:bodyPr>
          <a:lstStyle/>
          <a:p>
            <a:pPr defTabSz="914400"/>
            <a:r>
              <a:rPr lang="en-US" sz="10800"/>
              <a:t>Capital ratio</a:t>
            </a:r>
          </a:p>
        </p:txBody>
      </p:sp>
      <p:sp>
        <p:nvSpPr>
          <p:cNvPr id="39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The law requires credit unions to be adequately capitalized at 6%.…"/>
          <p:cNvSpPr txBox="1">
            <a:spLocks noGrp="1"/>
          </p:cNvSpPr>
          <p:nvPr>
            <p:ph type="body" idx="1"/>
          </p:nvPr>
        </p:nvSpPr>
        <p:spPr>
          <a:xfrm>
            <a:off x="1280160" y="5745798"/>
            <a:ext cx="8487178" cy="6641336"/>
          </a:xfrm>
          <a:prstGeom prst="rect">
            <a:avLst/>
          </a:prstGeom>
        </p:spPr>
        <p:txBody>
          <a:bodyPr vert="horz" lIns="91440" tIns="45720" rIns="91440" bIns="45720" rtlCol="0">
            <a:normAutofit/>
          </a:bodyPr>
          <a:lstStyle/>
          <a:p>
            <a:pPr indent="-228600" defTabSz="914400"/>
            <a:r>
              <a:rPr lang="en-US" sz="3100" dirty="0"/>
              <a:t>The law requires credit unions to be adequately capitalized at 6%.</a:t>
            </a:r>
          </a:p>
          <a:p>
            <a:pPr indent="-228600" defTabSz="914400"/>
            <a:r>
              <a:rPr lang="en-US" sz="3100" dirty="0"/>
              <a:t>The law prefers that credit unions be well-capitalized, at at least 7%.</a:t>
            </a:r>
          </a:p>
          <a:p>
            <a:pPr indent="-228600" defTabSz="914400"/>
            <a:r>
              <a:rPr lang="en-US" sz="3100" dirty="0"/>
              <a:t>If you drop below 2% capital, it’s game over. NCUA gets rid of you.</a:t>
            </a:r>
          </a:p>
          <a:p>
            <a:pPr indent="-228600" defTabSz="914400"/>
            <a:r>
              <a:rPr lang="en-US" sz="3100" dirty="0"/>
              <a:t>So, is $2,638,000 in equity good or bad? </a:t>
            </a:r>
          </a:p>
          <a:p>
            <a:pPr indent="-228600" defTabSz="914400"/>
            <a:r>
              <a:rPr lang="en-US" sz="3100" dirty="0"/>
              <a:t>For this credit union, it’s good in comparison to the statutory standard: it’s over 7% (it’s 10.25%).</a:t>
            </a:r>
          </a:p>
          <a:p>
            <a:pPr indent="-228600" defTabSz="914400"/>
            <a:r>
              <a:rPr lang="en-US" sz="3100" dirty="0"/>
              <a:t>What if the credit union had assets of $50 million (instead of $25 million)?</a:t>
            </a:r>
          </a:p>
        </p:txBody>
      </p:sp>
      <p:pic>
        <p:nvPicPr>
          <p:cNvPr id="389" name="Picture 388" descr="Stock numbers on a digital display">
            <a:extLst>
              <a:ext uri="{FF2B5EF4-FFF2-40B4-BE49-F238E27FC236}">
                <a16:creationId xmlns:a16="http://schemas.microsoft.com/office/drawing/2014/main" id="{77E3E612-4EA5-B0ED-9E39-B1773883B8CF}"/>
              </a:ext>
            </a:extLst>
          </p:cNvPr>
          <p:cNvPicPr>
            <a:picLocks noChangeAspect="1"/>
          </p:cNvPicPr>
          <p:nvPr/>
        </p:nvPicPr>
        <p:blipFill rotWithShape="1">
          <a:blip r:embed="rId2"/>
          <a:srcRect l="32562" r="9012"/>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8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8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8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8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87">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387">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38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7" grpId="1" build="p" bldLvl="5" animBg="1" advAuto="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Capital ratio"/>
          <p:cNvSpPr txBox="1">
            <a:spLocks noGrp="1"/>
          </p:cNvSpPr>
          <p:nvPr>
            <p:ph type="title"/>
          </p:nvPr>
        </p:nvSpPr>
        <p:spPr>
          <a:xfrm>
            <a:off x="1422400" y="342900"/>
            <a:ext cx="10578473" cy="3581400"/>
          </a:xfrm>
          <a:prstGeom prst="rect">
            <a:avLst/>
          </a:prstGeom>
        </p:spPr>
        <p:txBody>
          <a:bodyPr/>
          <a:lstStyle/>
          <a:p>
            <a:r>
              <a:t>Capital ratio</a:t>
            </a:r>
          </a:p>
        </p:txBody>
      </p:sp>
      <p:sp>
        <p:nvSpPr>
          <p:cNvPr id="390" name="The ratio is $2,638,000 : $50,000,000, or:"/>
          <p:cNvSpPr txBox="1">
            <a:spLocks noGrp="1"/>
          </p:cNvSpPr>
          <p:nvPr>
            <p:ph type="body" idx="1"/>
          </p:nvPr>
        </p:nvSpPr>
        <p:spPr>
          <a:xfrm>
            <a:off x="1237623" y="4015441"/>
            <a:ext cx="21526500" cy="1378387"/>
          </a:xfrm>
          <a:prstGeom prst="rect">
            <a:avLst/>
          </a:prstGeom>
        </p:spPr>
        <p:txBody>
          <a:bodyPr anchor="t"/>
          <a:lstStyle/>
          <a:p>
            <a:r>
              <a:t>The ratio is $2,638,000 : $50,000,000, or:</a:t>
            </a:r>
          </a:p>
        </p:txBody>
      </p:sp>
      <p:sp>
        <p:nvSpPr>
          <p:cNvPr id="395" name="5.28% is below the statutory requirement of 6%. That’s bad.…"/>
          <p:cNvSpPr txBox="1"/>
          <p:nvPr/>
        </p:nvSpPr>
        <p:spPr>
          <a:xfrm>
            <a:off x="1428750" y="8699525"/>
            <a:ext cx="21526500" cy="41418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46100" indent="-546100" algn="l">
              <a:spcBef>
                <a:spcPts val="5900"/>
              </a:spcBef>
              <a:buSzPct val="75000"/>
              <a:buChar char="•"/>
              <a:defRPr sz="4600"/>
            </a:pPr>
            <a:r>
              <a:rPr dirty="0"/>
              <a:t>5.28% is below the statutory requirement of 6%. That’s </a:t>
            </a:r>
            <a:r>
              <a:rPr i="1" dirty="0"/>
              <a:t>bad</a:t>
            </a:r>
            <a:r>
              <a:rPr dirty="0"/>
              <a:t>.</a:t>
            </a:r>
          </a:p>
          <a:p>
            <a:pPr marL="546100" indent="-546100" algn="l">
              <a:spcBef>
                <a:spcPts val="5900"/>
              </a:spcBef>
              <a:buSzPct val="75000"/>
              <a:buChar char="•"/>
              <a:defRPr sz="4600"/>
            </a:pPr>
            <a:r>
              <a:rPr dirty="0"/>
              <a:t>So how could this credit union improve its ratio? </a:t>
            </a:r>
          </a:p>
          <a:p>
            <a:pPr marL="546100" indent="-546100" algn="l">
              <a:spcBef>
                <a:spcPts val="5900"/>
              </a:spcBef>
              <a:buSzPct val="75000"/>
              <a:buChar char="•"/>
              <a:defRPr sz="4600"/>
            </a:pPr>
            <a:r>
              <a:rPr dirty="0"/>
              <a:t>Remember, it can </a:t>
            </a:r>
            <a:r>
              <a:rPr lang="en-US" dirty="0"/>
              <a:t>work to change</a:t>
            </a:r>
            <a:r>
              <a:rPr dirty="0"/>
              <a:t> either number in the equation.</a:t>
            </a:r>
          </a:p>
        </p:txBody>
      </p:sp>
      <p:sp>
        <p:nvSpPr>
          <p:cNvPr id="401" name="Reference Ratio"/>
          <p:cNvSpPr txBox="1"/>
          <p:nvPr/>
        </p:nvSpPr>
        <p:spPr>
          <a:xfrm>
            <a:off x="14909082" y="1350787"/>
            <a:ext cx="4205447"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9300"/>
                </a:solidFill>
              </a:defRPr>
            </a:lvl1pPr>
          </a:lstStyle>
          <a:p>
            <a:r>
              <a:rPr dirty="0">
                <a:solidFill>
                  <a:schemeClr val="accent2"/>
                </a:solidFill>
              </a:rPr>
              <a:t>Reference Ratio</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8AC5241-B87A-EE6A-D3DD-048F3440CEC4}"/>
                  </a:ext>
                </a:extLst>
              </p:cNvPr>
              <p:cNvSpPr txBox="1"/>
              <p:nvPr/>
            </p:nvSpPr>
            <p:spPr>
              <a:xfrm>
                <a:off x="2465296" y="5071237"/>
                <a:ext cx="17118917" cy="3020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9600" i="1" smtClean="0">
                              <a:latin typeface="Cambria Math" panose="02040503050406030204" pitchFamily="18" charset="0"/>
                            </a:rPr>
                          </m:ctrlPr>
                        </m:fPr>
                        <m:num>
                          <m:r>
                            <a:rPr lang="en-US" sz="9600" b="0" i="1" smtClean="0">
                              <a:latin typeface="Cambria Math" panose="02040503050406030204" pitchFamily="18" charset="0"/>
                            </a:rPr>
                            <m:t>$2,638,000</m:t>
                          </m:r>
                        </m:num>
                        <m:den>
                          <m:r>
                            <a:rPr lang="en-US" sz="9600" b="0" i="1" smtClean="0">
                              <a:latin typeface="Cambria Math" panose="02040503050406030204" pitchFamily="18" charset="0"/>
                            </a:rPr>
                            <m:t>$50,000,000</m:t>
                          </m:r>
                        </m:den>
                      </m:f>
                      <m:r>
                        <a:rPr lang="en-US" sz="9600" b="0" i="1" smtClean="0">
                          <a:latin typeface="Cambria Math" panose="02040503050406030204" pitchFamily="18" charset="0"/>
                        </a:rPr>
                        <m:t>=0.0528=5.28%</m:t>
                      </m:r>
                    </m:oMath>
                  </m:oMathPara>
                </a14:m>
                <a:endParaRPr lang="en-US" sz="9600" dirty="0"/>
              </a:p>
            </p:txBody>
          </p:sp>
        </mc:Choice>
        <mc:Fallback xmlns="">
          <p:sp>
            <p:nvSpPr>
              <p:cNvPr id="3" name="TextBox 2">
                <a:extLst>
                  <a:ext uri="{FF2B5EF4-FFF2-40B4-BE49-F238E27FC236}">
                    <a16:creationId xmlns:a16="http://schemas.microsoft.com/office/drawing/2014/main" id="{58AC5241-B87A-EE6A-D3DD-048F3440CEC4}"/>
                  </a:ext>
                </a:extLst>
              </p:cNvPr>
              <p:cNvSpPr txBox="1">
                <a:spLocks noRot="1" noChangeAspect="1" noMove="1" noResize="1" noEditPoints="1" noAdjustHandles="1" noChangeArrowheads="1" noChangeShapeType="1" noTextEdit="1"/>
              </p:cNvSpPr>
              <p:nvPr/>
            </p:nvSpPr>
            <p:spPr>
              <a:xfrm>
                <a:off x="2465296" y="5071237"/>
                <a:ext cx="17118917" cy="3020699"/>
              </a:xfrm>
              <a:prstGeom prst="rect">
                <a:avLst/>
              </a:prstGeom>
              <a:blipFill>
                <a:blip r:embed="rId2"/>
                <a:stretch>
                  <a:fillRect l="-1630" t="-2941" r="-1259" b="-134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3C54BBE-CF97-92D7-23CF-CD428A81DE6E}"/>
                  </a:ext>
                </a:extLst>
              </p:cNvPr>
              <p:cNvSpPr txBox="1"/>
              <p:nvPr/>
            </p:nvSpPr>
            <p:spPr>
              <a:xfrm>
                <a:off x="15669161" y="2306886"/>
                <a:ext cx="5944704" cy="10069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accent2"/>
                              </a:solidFill>
                              <a:latin typeface="Cambria Math" panose="02040503050406030204" pitchFamily="18" charset="0"/>
                            </a:rPr>
                          </m:ctrlPr>
                        </m:fPr>
                        <m:num>
                          <m:r>
                            <a:rPr lang="en-US" sz="3200" b="0" i="1" smtClean="0">
                              <a:solidFill>
                                <a:schemeClr val="accent2"/>
                              </a:solidFill>
                              <a:latin typeface="Cambria Math" panose="02040503050406030204" pitchFamily="18" charset="0"/>
                            </a:rPr>
                            <m:t>$2,638,000</m:t>
                          </m:r>
                        </m:num>
                        <m:den>
                          <m:r>
                            <a:rPr lang="en-US" sz="3200" b="0" i="1" smtClean="0">
                              <a:solidFill>
                                <a:schemeClr val="accent2"/>
                              </a:solidFill>
                              <a:latin typeface="Cambria Math" panose="02040503050406030204" pitchFamily="18" charset="0"/>
                            </a:rPr>
                            <m:t>$25,738,000</m:t>
                          </m:r>
                        </m:den>
                      </m:f>
                      <m:r>
                        <a:rPr lang="en-US" sz="3200" b="0" i="1" smtClean="0">
                          <a:solidFill>
                            <a:schemeClr val="accent2"/>
                          </a:solidFill>
                          <a:latin typeface="Cambria Math" panose="02040503050406030204" pitchFamily="18" charset="0"/>
                        </a:rPr>
                        <m:t>=0.1025=10.25%</m:t>
                      </m:r>
                    </m:oMath>
                  </m:oMathPara>
                </a14:m>
                <a:endParaRPr lang="en-US" sz="3200" dirty="0">
                  <a:solidFill>
                    <a:schemeClr val="accent2"/>
                  </a:solidFill>
                </a:endParaRPr>
              </a:p>
            </p:txBody>
          </p:sp>
        </mc:Choice>
        <mc:Fallback xmlns="">
          <p:sp>
            <p:nvSpPr>
              <p:cNvPr id="4" name="TextBox 3">
                <a:extLst>
                  <a:ext uri="{FF2B5EF4-FFF2-40B4-BE49-F238E27FC236}">
                    <a16:creationId xmlns:a16="http://schemas.microsoft.com/office/drawing/2014/main" id="{93C54BBE-CF97-92D7-23CF-CD428A81DE6E}"/>
                  </a:ext>
                </a:extLst>
              </p:cNvPr>
              <p:cNvSpPr txBox="1">
                <a:spLocks noRot="1" noChangeAspect="1" noMove="1" noResize="1" noEditPoints="1" noAdjustHandles="1" noChangeArrowheads="1" noChangeShapeType="1" noTextEdit="1"/>
              </p:cNvSpPr>
              <p:nvPr/>
            </p:nvSpPr>
            <p:spPr>
              <a:xfrm>
                <a:off x="15669161" y="2306886"/>
                <a:ext cx="5944704" cy="1006942"/>
              </a:xfrm>
              <a:prstGeom prst="rect">
                <a:avLst/>
              </a:prstGeom>
              <a:blipFill>
                <a:blip r:embed="rId3"/>
                <a:stretch>
                  <a:fillRect l="-1489" t="-2469" r="-1277" b="-12346"/>
                </a:stretch>
              </a:blipFill>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395">
                                            <p:bg/>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39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39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3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5" grpId="1" build="p" animBg="1" advAuto="0"/>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Fixing the ratio"/>
          <p:cNvSpPr txBox="1">
            <a:spLocks noGrp="1"/>
          </p:cNvSpPr>
          <p:nvPr>
            <p:ph type="title"/>
          </p:nvPr>
        </p:nvSpPr>
        <p:spPr>
          <a:xfrm>
            <a:off x="1675959" y="342900"/>
            <a:ext cx="11389392" cy="3581400"/>
          </a:xfrm>
          <a:prstGeom prst="rect">
            <a:avLst/>
          </a:prstGeom>
        </p:spPr>
        <p:txBody>
          <a:bodyPr/>
          <a:lstStyle/>
          <a:p>
            <a:r>
              <a:t>Fixing the ratio</a:t>
            </a:r>
          </a:p>
        </p:txBody>
      </p:sp>
      <p:sp>
        <p:nvSpPr>
          <p:cNvPr id="404" name="Increase capital with a net income…"/>
          <p:cNvSpPr txBox="1">
            <a:spLocks noGrp="1"/>
          </p:cNvSpPr>
          <p:nvPr>
            <p:ph type="body" idx="1"/>
          </p:nvPr>
        </p:nvSpPr>
        <p:spPr>
          <a:prstGeom prst="rect">
            <a:avLst/>
          </a:prstGeom>
        </p:spPr>
        <p:txBody>
          <a:bodyPr anchor="t"/>
          <a:lstStyle/>
          <a:p>
            <a:r>
              <a:rPr dirty="0"/>
              <a:t>Increase capital </a:t>
            </a:r>
            <a:r>
              <a:rPr lang="en-US" dirty="0"/>
              <a:t>via </a:t>
            </a:r>
            <a:r>
              <a:rPr dirty="0"/>
              <a:t>net income</a:t>
            </a:r>
          </a:p>
          <a:p>
            <a:pPr lvl="2"/>
            <a:r>
              <a:rPr dirty="0"/>
              <a:t>Let’s say the credit union somehow had </a:t>
            </a:r>
            <a:r>
              <a:t>$400,00</a:t>
            </a:r>
            <a:r>
              <a:rPr lang="en-US"/>
              <a:t>0</a:t>
            </a:r>
            <a:r>
              <a:t> </a:t>
            </a:r>
            <a:r>
              <a:rPr dirty="0"/>
              <a:t>in net income. Remember, that goes straight to equity. Then the equation is:</a:t>
            </a:r>
          </a:p>
        </p:txBody>
      </p:sp>
      <p:sp>
        <p:nvSpPr>
          <p:cNvPr id="410" name="That’s better! Still not at 7%, but at least adequately capitalized."/>
          <p:cNvSpPr txBox="1"/>
          <p:nvPr/>
        </p:nvSpPr>
        <p:spPr>
          <a:xfrm>
            <a:off x="1435100" y="10473642"/>
            <a:ext cx="21526500" cy="10438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546100" indent="-546100" algn="l">
              <a:spcBef>
                <a:spcPts val="5900"/>
              </a:spcBef>
              <a:buSzPct val="75000"/>
              <a:buChar char="•"/>
              <a:defRPr sz="4600"/>
            </a:lvl1pPr>
          </a:lstStyle>
          <a:p>
            <a:r>
              <a:rPr dirty="0"/>
              <a:t>That’s better! Still not at 7%, but at least </a:t>
            </a:r>
            <a:r>
              <a:rPr lang="en-US" dirty="0"/>
              <a:t>"</a:t>
            </a:r>
            <a:r>
              <a:rPr dirty="0"/>
              <a:t>adequately capitalized</a:t>
            </a:r>
            <a:r>
              <a:rPr lang="en-US" dirty="0"/>
              <a:t>"</a:t>
            </a:r>
            <a:r>
              <a:rPr dirty="0"/>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5C00293-F550-4AE7-70D1-48E99436B5F7}"/>
                  </a:ext>
                </a:extLst>
              </p:cNvPr>
              <p:cNvSpPr txBox="1"/>
              <p:nvPr/>
            </p:nvSpPr>
            <p:spPr>
              <a:xfrm>
                <a:off x="15669161" y="2306886"/>
                <a:ext cx="5944704" cy="10069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accent2"/>
                              </a:solidFill>
                              <a:latin typeface="Cambria Math" panose="02040503050406030204" pitchFamily="18" charset="0"/>
                            </a:rPr>
                          </m:ctrlPr>
                        </m:fPr>
                        <m:num>
                          <m:r>
                            <a:rPr lang="en-US" sz="3200" b="0" i="1" smtClean="0">
                              <a:solidFill>
                                <a:schemeClr val="accent2"/>
                              </a:solidFill>
                              <a:latin typeface="Cambria Math" panose="02040503050406030204" pitchFamily="18" charset="0"/>
                            </a:rPr>
                            <m:t>$2,638,000</m:t>
                          </m:r>
                        </m:num>
                        <m:den>
                          <m:r>
                            <a:rPr lang="en-US" sz="3200" b="0" i="1" smtClean="0">
                              <a:solidFill>
                                <a:schemeClr val="accent2"/>
                              </a:solidFill>
                              <a:latin typeface="Cambria Math" panose="02040503050406030204" pitchFamily="18" charset="0"/>
                            </a:rPr>
                            <m:t>$25,738,000</m:t>
                          </m:r>
                        </m:den>
                      </m:f>
                      <m:r>
                        <a:rPr lang="en-US" sz="3200" b="0" i="1" smtClean="0">
                          <a:solidFill>
                            <a:schemeClr val="accent2"/>
                          </a:solidFill>
                          <a:latin typeface="Cambria Math" panose="02040503050406030204" pitchFamily="18" charset="0"/>
                        </a:rPr>
                        <m:t>=0.1025=10.25%</m:t>
                      </m:r>
                    </m:oMath>
                  </m:oMathPara>
                </a14:m>
                <a:endParaRPr lang="en-US" sz="3200" dirty="0">
                  <a:solidFill>
                    <a:schemeClr val="accent2"/>
                  </a:solidFill>
                </a:endParaRPr>
              </a:p>
            </p:txBody>
          </p:sp>
        </mc:Choice>
        <mc:Fallback xmlns="">
          <p:sp>
            <p:nvSpPr>
              <p:cNvPr id="9" name="TextBox 8">
                <a:extLst>
                  <a:ext uri="{FF2B5EF4-FFF2-40B4-BE49-F238E27FC236}">
                    <a16:creationId xmlns:a16="http://schemas.microsoft.com/office/drawing/2014/main" id="{15C00293-F550-4AE7-70D1-48E99436B5F7}"/>
                  </a:ext>
                </a:extLst>
              </p:cNvPr>
              <p:cNvSpPr txBox="1">
                <a:spLocks noRot="1" noChangeAspect="1" noMove="1" noResize="1" noEditPoints="1" noAdjustHandles="1" noChangeArrowheads="1" noChangeShapeType="1" noTextEdit="1"/>
              </p:cNvSpPr>
              <p:nvPr/>
            </p:nvSpPr>
            <p:spPr>
              <a:xfrm>
                <a:off x="15669161" y="2306886"/>
                <a:ext cx="5944704" cy="1006942"/>
              </a:xfrm>
              <a:prstGeom prst="rect">
                <a:avLst/>
              </a:prstGeom>
              <a:blipFill>
                <a:blip r:embed="rId2"/>
                <a:stretch>
                  <a:fillRect l="-1489" t="-2469" r="-1277" b="-12346"/>
                </a:stretch>
              </a:blipFill>
            </p:spPr>
            <p:txBody>
              <a:bodyPr/>
              <a:lstStyle/>
              <a:p>
                <a:r>
                  <a:rPr lang="en-US">
                    <a:noFill/>
                  </a:rPr>
                  <a:t> </a:t>
                </a:r>
              </a:p>
            </p:txBody>
          </p:sp>
        </mc:Fallback>
      </mc:AlternateContent>
      <p:sp>
        <p:nvSpPr>
          <p:cNvPr id="10" name="Reference Ratio">
            <a:extLst>
              <a:ext uri="{FF2B5EF4-FFF2-40B4-BE49-F238E27FC236}">
                <a16:creationId xmlns:a16="http://schemas.microsoft.com/office/drawing/2014/main" id="{DEA0CDC9-DE77-40D3-64B6-97543D8C9C50}"/>
              </a:ext>
            </a:extLst>
          </p:cNvPr>
          <p:cNvSpPr txBox="1"/>
          <p:nvPr/>
        </p:nvSpPr>
        <p:spPr>
          <a:xfrm>
            <a:off x="14909082" y="1350787"/>
            <a:ext cx="4205447"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9300"/>
                </a:solidFill>
              </a:defRPr>
            </a:lvl1pPr>
          </a:lstStyle>
          <a:p>
            <a:r>
              <a:rPr dirty="0">
                <a:solidFill>
                  <a:schemeClr val="accent2"/>
                </a:solidFill>
              </a:rPr>
              <a:t>Reference Ratio</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F7F685D6-92E3-039B-82A4-93842F033F3D}"/>
                  </a:ext>
                </a:extLst>
              </p:cNvPr>
              <p:cNvSpPr txBox="1"/>
              <p:nvPr/>
            </p:nvSpPr>
            <p:spPr>
              <a:xfrm>
                <a:off x="2599766" y="6517572"/>
                <a:ext cx="17118917" cy="3020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9600" i="1" smtClean="0">
                              <a:latin typeface="Cambria Math" panose="02040503050406030204" pitchFamily="18" charset="0"/>
                            </a:rPr>
                          </m:ctrlPr>
                        </m:fPr>
                        <m:num>
                          <m:r>
                            <a:rPr lang="en-US" sz="9600" b="0" i="1" smtClean="0">
                              <a:latin typeface="Cambria Math" panose="02040503050406030204" pitchFamily="18" charset="0"/>
                            </a:rPr>
                            <m:t>$3,038,000</m:t>
                          </m:r>
                        </m:num>
                        <m:den>
                          <m:r>
                            <a:rPr lang="en-US" sz="9600" b="0" i="1" smtClean="0">
                              <a:latin typeface="Cambria Math" panose="02040503050406030204" pitchFamily="18" charset="0"/>
                            </a:rPr>
                            <m:t>$50,000,000</m:t>
                          </m:r>
                        </m:den>
                      </m:f>
                      <m:r>
                        <a:rPr lang="en-US" sz="9600" b="0" i="1" smtClean="0">
                          <a:latin typeface="Cambria Math" panose="02040503050406030204" pitchFamily="18" charset="0"/>
                        </a:rPr>
                        <m:t>=0.0608=6.08%</m:t>
                      </m:r>
                    </m:oMath>
                  </m:oMathPara>
                </a14:m>
                <a:endParaRPr lang="en-US" sz="9600" dirty="0"/>
              </a:p>
            </p:txBody>
          </p:sp>
        </mc:Choice>
        <mc:Fallback xmlns="">
          <p:sp>
            <p:nvSpPr>
              <p:cNvPr id="11" name="TextBox 10">
                <a:extLst>
                  <a:ext uri="{FF2B5EF4-FFF2-40B4-BE49-F238E27FC236}">
                    <a16:creationId xmlns:a16="http://schemas.microsoft.com/office/drawing/2014/main" id="{F7F685D6-92E3-039B-82A4-93842F033F3D}"/>
                  </a:ext>
                </a:extLst>
              </p:cNvPr>
              <p:cNvSpPr txBox="1">
                <a:spLocks noRot="1" noChangeAspect="1" noMove="1" noResize="1" noEditPoints="1" noAdjustHandles="1" noChangeArrowheads="1" noChangeShapeType="1" noTextEdit="1"/>
              </p:cNvSpPr>
              <p:nvPr/>
            </p:nvSpPr>
            <p:spPr>
              <a:xfrm>
                <a:off x="2599766" y="6517572"/>
                <a:ext cx="17118917" cy="3020699"/>
              </a:xfrm>
              <a:prstGeom prst="rect">
                <a:avLst/>
              </a:prstGeom>
              <a:blipFill>
                <a:blip r:embed="rId3"/>
                <a:stretch>
                  <a:fillRect l="-1631" t="-2929" r="-1334" b="-12552"/>
                </a:stretch>
              </a:blipFill>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 grpId="2" animBg="1" advAuto="0"/>
      <p:bldP spid="1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Fixing the ratio"/>
          <p:cNvSpPr txBox="1">
            <a:spLocks noGrp="1"/>
          </p:cNvSpPr>
          <p:nvPr>
            <p:ph type="title"/>
          </p:nvPr>
        </p:nvSpPr>
        <p:spPr>
          <a:xfrm>
            <a:off x="1422400" y="342900"/>
            <a:ext cx="13175150" cy="3581400"/>
          </a:xfrm>
          <a:prstGeom prst="rect">
            <a:avLst/>
          </a:prstGeom>
        </p:spPr>
        <p:txBody>
          <a:bodyPr/>
          <a:lstStyle/>
          <a:p>
            <a:r>
              <a:rPr dirty="0"/>
              <a:t>Fixing the ratio</a:t>
            </a:r>
          </a:p>
        </p:txBody>
      </p:sp>
      <p:sp>
        <p:nvSpPr>
          <p:cNvPr id="418" name="Decrease assets…"/>
          <p:cNvSpPr txBox="1">
            <a:spLocks noGrp="1"/>
          </p:cNvSpPr>
          <p:nvPr>
            <p:ph type="body" idx="1"/>
          </p:nvPr>
        </p:nvSpPr>
        <p:spPr>
          <a:prstGeom prst="rect">
            <a:avLst/>
          </a:prstGeom>
        </p:spPr>
        <p:txBody>
          <a:bodyPr anchor="t"/>
          <a:lstStyle/>
          <a:p>
            <a:r>
              <a:rPr dirty="0"/>
              <a:t>Decrease assets</a:t>
            </a:r>
          </a:p>
          <a:p>
            <a:pPr lvl="2"/>
            <a:r>
              <a:rPr dirty="0"/>
              <a:t>Let’s say a bunch of members </a:t>
            </a:r>
            <a:r>
              <a:rPr lang="en-US" dirty="0"/>
              <a:t>withdrew </a:t>
            </a:r>
            <a:r>
              <a:rPr dirty="0"/>
              <a:t>deposits, totaling $6 million. That reduces the shares by $6 million, and cash by $6 million, meaning assets are smaller.</a:t>
            </a:r>
          </a:p>
        </p:txBody>
      </p:sp>
      <p:sp>
        <p:nvSpPr>
          <p:cNvPr id="424" name="Whew! We squeaked by!"/>
          <p:cNvSpPr txBox="1"/>
          <p:nvPr/>
        </p:nvSpPr>
        <p:spPr>
          <a:xfrm>
            <a:off x="1435100" y="10656182"/>
            <a:ext cx="21526500" cy="1043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546100" indent="-546100" algn="l">
              <a:spcBef>
                <a:spcPts val="5900"/>
              </a:spcBef>
              <a:buSzPct val="75000"/>
              <a:buChar char="•"/>
              <a:defRPr sz="4600"/>
            </a:lvl1pPr>
          </a:lstStyle>
          <a:p>
            <a:r>
              <a:rPr dirty="0"/>
              <a:t>Whew! We squeaked by!</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0EBAB76-5B19-D665-4F33-5B4030F17492}"/>
                  </a:ext>
                </a:extLst>
              </p:cNvPr>
              <p:cNvSpPr txBox="1"/>
              <p:nvPr/>
            </p:nvSpPr>
            <p:spPr>
              <a:xfrm>
                <a:off x="15669161" y="2179199"/>
                <a:ext cx="5717078" cy="10069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accent2"/>
                              </a:solidFill>
                              <a:latin typeface="Cambria Math" panose="02040503050406030204" pitchFamily="18" charset="0"/>
                            </a:rPr>
                          </m:ctrlPr>
                        </m:fPr>
                        <m:num>
                          <m:r>
                            <a:rPr lang="en-US" sz="3200" b="0" i="1" smtClean="0">
                              <a:solidFill>
                                <a:schemeClr val="accent2"/>
                              </a:solidFill>
                              <a:latin typeface="Cambria Math" panose="02040503050406030204" pitchFamily="18" charset="0"/>
                            </a:rPr>
                            <m:t>$2,638,000</m:t>
                          </m:r>
                        </m:num>
                        <m:den>
                          <m:r>
                            <a:rPr lang="en-US" sz="3200" b="0" i="1" smtClean="0">
                              <a:solidFill>
                                <a:schemeClr val="accent2"/>
                              </a:solidFill>
                              <a:latin typeface="Cambria Math" panose="02040503050406030204" pitchFamily="18" charset="0"/>
                            </a:rPr>
                            <m:t>$50,000,000</m:t>
                          </m:r>
                        </m:den>
                      </m:f>
                      <m:r>
                        <a:rPr lang="en-US" sz="3200" b="0" i="1" smtClean="0">
                          <a:solidFill>
                            <a:schemeClr val="accent2"/>
                          </a:solidFill>
                          <a:latin typeface="Cambria Math" panose="02040503050406030204" pitchFamily="18" charset="0"/>
                        </a:rPr>
                        <m:t>=0.0528=5.28%</m:t>
                      </m:r>
                    </m:oMath>
                  </m:oMathPara>
                </a14:m>
                <a:endParaRPr lang="en-US" sz="3200" dirty="0">
                  <a:solidFill>
                    <a:schemeClr val="accent2"/>
                  </a:solidFill>
                </a:endParaRPr>
              </a:p>
            </p:txBody>
          </p:sp>
        </mc:Choice>
        <mc:Fallback xmlns="">
          <p:sp>
            <p:nvSpPr>
              <p:cNvPr id="11" name="TextBox 10">
                <a:extLst>
                  <a:ext uri="{FF2B5EF4-FFF2-40B4-BE49-F238E27FC236}">
                    <a16:creationId xmlns:a16="http://schemas.microsoft.com/office/drawing/2014/main" id="{90EBAB76-5B19-D665-4F33-5B4030F17492}"/>
                  </a:ext>
                </a:extLst>
              </p:cNvPr>
              <p:cNvSpPr txBox="1">
                <a:spLocks noRot="1" noChangeAspect="1" noMove="1" noResize="1" noEditPoints="1" noAdjustHandles="1" noChangeArrowheads="1" noChangeShapeType="1" noTextEdit="1"/>
              </p:cNvSpPr>
              <p:nvPr/>
            </p:nvSpPr>
            <p:spPr>
              <a:xfrm>
                <a:off x="15669161" y="2179199"/>
                <a:ext cx="5717078" cy="1006942"/>
              </a:xfrm>
              <a:prstGeom prst="rect">
                <a:avLst/>
              </a:prstGeom>
              <a:blipFill>
                <a:blip r:embed="rId2"/>
                <a:stretch>
                  <a:fillRect l="-1552" t="-2469" r="-1552" b="-12346"/>
                </a:stretch>
              </a:blipFill>
            </p:spPr>
            <p:txBody>
              <a:bodyPr/>
              <a:lstStyle/>
              <a:p>
                <a:r>
                  <a:rPr lang="en-US">
                    <a:noFill/>
                  </a:rPr>
                  <a:t> </a:t>
                </a:r>
              </a:p>
            </p:txBody>
          </p:sp>
        </mc:Fallback>
      </mc:AlternateContent>
      <p:sp>
        <p:nvSpPr>
          <p:cNvPr id="12" name="Reference Ratio">
            <a:extLst>
              <a:ext uri="{FF2B5EF4-FFF2-40B4-BE49-F238E27FC236}">
                <a16:creationId xmlns:a16="http://schemas.microsoft.com/office/drawing/2014/main" id="{93489845-F7BD-D374-5645-1626D53A0B71}"/>
              </a:ext>
            </a:extLst>
          </p:cNvPr>
          <p:cNvSpPr txBox="1"/>
          <p:nvPr/>
        </p:nvSpPr>
        <p:spPr>
          <a:xfrm>
            <a:off x="14909082" y="1223100"/>
            <a:ext cx="4205447"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9300"/>
                </a:solidFill>
              </a:defRPr>
            </a:lvl1pPr>
          </a:lstStyle>
          <a:p>
            <a:r>
              <a:rPr dirty="0">
                <a:solidFill>
                  <a:schemeClr val="accent2"/>
                </a:solidFill>
              </a:rPr>
              <a:t>Reference Ratio</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FD18498-B8F1-910F-204E-C45D36795743}"/>
                  </a:ext>
                </a:extLst>
              </p:cNvPr>
              <p:cNvSpPr txBox="1"/>
              <p:nvPr/>
            </p:nvSpPr>
            <p:spPr>
              <a:xfrm>
                <a:off x="3415555" y="6414450"/>
                <a:ext cx="17118917" cy="3020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9600" i="1" smtClean="0">
                              <a:latin typeface="Cambria Math" panose="02040503050406030204" pitchFamily="18" charset="0"/>
                            </a:rPr>
                          </m:ctrlPr>
                        </m:fPr>
                        <m:num>
                          <m:r>
                            <a:rPr lang="en-US" sz="9600" b="0" i="1" smtClean="0">
                              <a:latin typeface="Cambria Math" panose="02040503050406030204" pitchFamily="18" charset="0"/>
                            </a:rPr>
                            <m:t>$2,638,000</m:t>
                          </m:r>
                        </m:num>
                        <m:den>
                          <m:r>
                            <a:rPr lang="en-US" sz="9600" b="0" i="1" smtClean="0">
                              <a:latin typeface="Cambria Math" panose="02040503050406030204" pitchFamily="18" charset="0"/>
                            </a:rPr>
                            <m:t>$44,000,000</m:t>
                          </m:r>
                        </m:den>
                      </m:f>
                      <m:r>
                        <a:rPr lang="en-US" sz="9600" b="0" i="1" smtClean="0">
                          <a:latin typeface="Cambria Math" panose="02040503050406030204" pitchFamily="18" charset="0"/>
                        </a:rPr>
                        <m:t>=0.0600=6.00%</m:t>
                      </m:r>
                    </m:oMath>
                  </m:oMathPara>
                </a14:m>
                <a:endParaRPr lang="en-US" sz="9600" dirty="0"/>
              </a:p>
            </p:txBody>
          </p:sp>
        </mc:Choice>
        <mc:Fallback xmlns="">
          <p:sp>
            <p:nvSpPr>
              <p:cNvPr id="13" name="TextBox 12">
                <a:extLst>
                  <a:ext uri="{FF2B5EF4-FFF2-40B4-BE49-F238E27FC236}">
                    <a16:creationId xmlns:a16="http://schemas.microsoft.com/office/drawing/2014/main" id="{3FD18498-B8F1-910F-204E-C45D36795743}"/>
                  </a:ext>
                </a:extLst>
              </p:cNvPr>
              <p:cNvSpPr txBox="1">
                <a:spLocks noRot="1" noChangeAspect="1" noMove="1" noResize="1" noEditPoints="1" noAdjustHandles="1" noChangeArrowheads="1" noChangeShapeType="1" noTextEdit="1"/>
              </p:cNvSpPr>
              <p:nvPr/>
            </p:nvSpPr>
            <p:spPr>
              <a:xfrm>
                <a:off x="3415555" y="6414450"/>
                <a:ext cx="17118917" cy="3020699"/>
              </a:xfrm>
              <a:prstGeom prst="rect">
                <a:avLst/>
              </a:prstGeom>
              <a:blipFill>
                <a:blip r:embed="rId3"/>
                <a:stretch>
                  <a:fillRect l="-1630" t="-2500" r="-1259" b="-12917"/>
                </a:stretch>
              </a:blipFill>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 grpId="2" animBg="1" advAuto="0"/>
      <p:bldP spid="1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Fixing the ratio"/>
          <p:cNvSpPr txBox="1">
            <a:spLocks noGrp="1"/>
          </p:cNvSpPr>
          <p:nvPr>
            <p:ph type="title"/>
          </p:nvPr>
        </p:nvSpPr>
        <p:spPr>
          <a:xfrm>
            <a:off x="1422400" y="342900"/>
            <a:ext cx="13710471" cy="3581400"/>
          </a:xfrm>
          <a:prstGeom prst="rect">
            <a:avLst/>
          </a:prstGeom>
        </p:spPr>
        <p:txBody>
          <a:bodyPr/>
          <a:lstStyle/>
          <a:p>
            <a:r>
              <a:t>Fixing the ratio</a:t>
            </a:r>
          </a:p>
        </p:txBody>
      </p:sp>
      <p:sp>
        <p:nvSpPr>
          <p:cNvPr id="432" name="What if both happened at once:…"/>
          <p:cNvSpPr txBox="1">
            <a:spLocks noGrp="1"/>
          </p:cNvSpPr>
          <p:nvPr>
            <p:ph type="body" idx="1"/>
          </p:nvPr>
        </p:nvSpPr>
        <p:spPr>
          <a:prstGeom prst="rect">
            <a:avLst/>
          </a:prstGeom>
        </p:spPr>
        <p:txBody>
          <a:bodyPr anchor="t"/>
          <a:lstStyle/>
          <a:p>
            <a:r>
              <a:t>What if both happened at once:</a:t>
            </a:r>
          </a:p>
          <a:p>
            <a:pPr lvl="2"/>
            <a:r>
              <a:t>Shares (and therefore assets) decrease by $6 million</a:t>
            </a:r>
          </a:p>
          <a:p>
            <a:pPr lvl="2"/>
            <a:r>
              <a:t>We have a net income of $400,000</a:t>
            </a:r>
          </a:p>
        </p:txBody>
      </p:sp>
      <p:sp>
        <p:nvSpPr>
          <p:cNvPr id="438" name="Our capital ratio went from 5.28% to 6.90%. Nice!"/>
          <p:cNvSpPr txBox="1"/>
          <p:nvPr/>
        </p:nvSpPr>
        <p:spPr>
          <a:xfrm>
            <a:off x="1435100" y="10302400"/>
            <a:ext cx="21526500" cy="10438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546100" indent="-546100" algn="l">
              <a:spcBef>
                <a:spcPts val="5900"/>
              </a:spcBef>
              <a:buSzPct val="75000"/>
              <a:buChar char="•"/>
              <a:defRPr sz="4600"/>
            </a:lvl1pPr>
          </a:lstStyle>
          <a:p>
            <a:r>
              <a:rPr dirty="0"/>
              <a:t>Our capital ratio went from 5.28% to 6.90%. Nice!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64977F8-F3C5-E820-B4A7-7258ABD22366}"/>
                  </a:ext>
                </a:extLst>
              </p:cNvPr>
              <p:cNvSpPr txBox="1"/>
              <p:nvPr/>
            </p:nvSpPr>
            <p:spPr>
              <a:xfrm>
                <a:off x="15669161" y="2179199"/>
                <a:ext cx="5717078" cy="10069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accent2"/>
                              </a:solidFill>
                              <a:latin typeface="Cambria Math" panose="02040503050406030204" pitchFamily="18" charset="0"/>
                            </a:rPr>
                          </m:ctrlPr>
                        </m:fPr>
                        <m:num>
                          <m:r>
                            <a:rPr lang="en-US" sz="3200" b="0" i="1" smtClean="0">
                              <a:solidFill>
                                <a:schemeClr val="accent2"/>
                              </a:solidFill>
                              <a:latin typeface="Cambria Math" panose="02040503050406030204" pitchFamily="18" charset="0"/>
                            </a:rPr>
                            <m:t>$2,638,000</m:t>
                          </m:r>
                        </m:num>
                        <m:den>
                          <m:r>
                            <a:rPr lang="en-US" sz="3200" b="0" i="1" smtClean="0">
                              <a:solidFill>
                                <a:schemeClr val="accent2"/>
                              </a:solidFill>
                              <a:latin typeface="Cambria Math" panose="02040503050406030204" pitchFamily="18" charset="0"/>
                            </a:rPr>
                            <m:t>$50,000,000</m:t>
                          </m:r>
                        </m:den>
                      </m:f>
                      <m:r>
                        <a:rPr lang="en-US" sz="3200" b="0" i="1" smtClean="0">
                          <a:solidFill>
                            <a:schemeClr val="accent2"/>
                          </a:solidFill>
                          <a:latin typeface="Cambria Math" panose="02040503050406030204" pitchFamily="18" charset="0"/>
                        </a:rPr>
                        <m:t>=0.0528=5.28%</m:t>
                      </m:r>
                    </m:oMath>
                  </m:oMathPara>
                </a14:m>
                <a:endParaRPr lang="en-US" sz="3200" dirty="0">
                  <a:solidFill>
                    <a:schemeClr val="accent2"/>
                  </a:solidFill>
                </a:endParaRPr>
              </a:p>
            </p:txBody>
          </p:sp>
        </mc:Choice>
        <mc:Fallback xmlns="">
          <p:sp>
            <p:nvSpPr>
              <p:cNvPr id="10" name="TextBox 9">
                <a:extLst>
                  <a:ext uri="{FF2B5EF4-FFF2-40B4-BE49-F238E27FC236}">
                    <a16:creationId xmlns:a16="http://schemas.microsoft.com/office/drawing/2014/main" id="{F64977F8-F3C5-E820-B4A7-7258ABD22366}"/>
                  </a:ext>
                </a:extLst>
              </p:cNvPr>
              <p:cNvSpPr txBox="1">
                <a:spLocks noRot="1" noChangeAspect="1" noMove="1" noResize="1" noEditPoints="1" noAdjustHandles="1" noChangeArrowheads="1" noChangeShapeType="1" noTextEdit="1"/>
              </p:cNvSpPr>
              <p:nvPr/>
            </p:nvSpPr>
            <p:spPr>
              <a:xfrm>
                <a:off x="15669161" y="2179199"/>
                <a:ext cx="5717078" cy="1006942"/>
              </a:xfrm>
              <a:prstGeom prst="rect">
                <a:avLst/>
              </a:prstGeom>
              <a:blipFill>
                <a:blip r:embed="rId2"/>
                <a:stretch>
                  <a:fillRect l="-1552" t="-2469" r="-1552" b="-12346"/>
                </a:stretch>
              </a:blipFill>
            </p:spPr>
            <p:txBody>
              <a:bodyPr/>
              <a:lstStyle/>
              <a:p>
                <a:r>
                  <a:rPr lang="en-US">
                    <a:noFill/>
                  </a:rPr>
                  <a:t> </a:t>
                </a:r>
              </a:p>
            </p:txBody>
          </p:sp>
        </mc:Fallback>
      </mc:AlternateContent>
      <p:sp>
        <p:nvSpPr>
          <p:cNvPr id="11" name="Reference Ratio">
            <a:extLst>
              <a:ext uri="{FF2B5EF4-FFF2-40B4-BE49-F238E27FC236}">
                <a16:creationId xmlns:a16="http://schemas.microsoft.com/office/drawing/2014/main" id="{91F8D71A-D325-45DD-C918-45D6B5EF298C}"/>
              </a:ext>
            </a:extLst>
          </p:cNvPr>
          <p:cNvSpPr txBox="1"/>
          <p:nvPr/>
        </p:nvSpPr>
        <p:spPr>
          <a:xfrm>
            <a:off x="14909082" y="1223100"/>
            <a:ext cx="4205447"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9300"/>
                </a:solidFill>
              </a:defRPr>
            </a:lvl1pPr>
          </a:lstStyle>
          <a:p>
            <a:r>
              <a:rPr dirty="0">
                <a:solidFill>
                  <a:schemeClr val="accent2"/>
                </a:solidFill>
              </a:rPr>
              <a:t>Reference Ratio</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768FE755-08A0-94BA-B496-0AE09395DBB3}"/>
                  </a:ext>
                </a:extLst>
              </p:cNvPr>
              <p:cNvSpPr txBox="1"/>
              <p:nvPr/>
            </p:nvSpPr>
            <p:spPr>
              <a:xfrm>
                <a:off x="3173508" y="6427150"/>
                <a:ext cx="17118917" cy="3020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9600" i="1" smtClean="0">
                              <a:latin typeface="Cambria Math" panose="02040503050406030204" pitchFamily="18" charset="0"/>
                            </a:rPr>
                          </m:ctrlPr>
                        </m:fPr>
                        <m:num>
                          <m:r>
                            <a:rPr lang="en-US" sz="9600" b="0" i="1" smtClean="0">
                              <a:latin typeface="Cambria Math" panose="02040503050406030204" pitchFamily="18" charset="0"/>
                            </a:rPr>
                            <m:t>$3,038,000</m:t>
                          </m:r>
                        </m:num>
                        <m:den>
                          <m:r>
                            <a:rPr lang="en-US" sz="9600" b="0" i="1" smtClean="0">
                              <a:latin typeface="Cambria Math" panose="02040503050406030204" pitchFamily="18" charset="0"/>
                            </a:rPr>
                            <m:t>$44,000,000</m:t>
                          </m:r>
                        </m:den>
                      </m:f>
                      <m:r>
                        <a:rPr lang="en-US" sz="9600" b="0" i="1" smtClean="0">
                          <a:latin typeface="Cambria Math" panose="02040503050406030204" pitchFamily="18" charset="0"/>
                        </a:rPr>
                        <m:t>=0.0690=6.90%</m:t>
                      </m:r>
                    </m:oMath>
                  </m:oMathPara>
                </a14:m>
                <a:endParaRPr lang="en-US" sz="9600" dirty="0"/>
              </a:p>
            </p:txBody>
          </p:sp>
        </mc:Choice>
        <mc:Fallback xmlns="">
          <p:sp>
            <p:nvSpPr>
              <p:cNvPr id="12" name="TextBox 11">
                <a:extLst>
                  <a:ext uri="{FF2B5EF4-FFF2-40B4-BE49-F238E27FC236}">
                    <a16:creationId xmlns:a16="http://schemas.microsoft.com/office/drawing/2014/main" id="{768FE755-08A0-94BA-B496-0AE09395DBB3}"/>
                  </a:ext>
                </a:extLst>
              </p:cNvPr>
              <p:cNvSpPr txBox="1">
                <a:spLocks noRot="1" noChangeAspect="1" noMove="1" noResize="1" noEditPoints="1" noAdjustHandles="1" noChangeArrowheads="1" noChangeShapeType="1" noTextEdit="1"/>
              </p:cNvSpPr>
              <p:nvPr/>
            </p:nvSpPr>
            <p:spPr>
              <a:xfrm>
                <a:off x="3173508" y="6427150"/>
                <a:ext cx="17118917" cy="3020699"/>
              </a:xfrm>
              <a:prstGeom prst="rect">
                <a:avLst/>
              </a:prstGeom>
              <a:blipFill>
                <a:blip r:embed="rId3"/>
                <a:stretch>
                  <a:fillRect l="-1706" t="-2510" r="-1335" b="-13389"/>
                </a:stretch>
              </a:blipFill>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2" animBg="1" advAuto="0"/>
      <p:bldP spid="1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Comparing capital ratios"/>
          <p:cNvSpPr txBox="1">
            <a:spLocks noGrp="1"/>
          </p:cNvSpPr>
          <p:nvPr>
            <p:ph type="title"/>
          </p:nvPr>
        </p:nvSpPr>
        <p:spPr>
          <a:prstGeom prst="rect">
            <a:avLst/>
          </a:prstGeom>
        </p:spPr>
        <p:txBody>
          <a:bodyPr/>
          <a:lstStyle/>
          <a:p>
            <a:r>
              <a:t>Comparing capital ratios</a:t>
            </a:r>
          </a:p>
        </p:txBody>
      </p:sp>
      <p:sp>
        <p:nvSpPr>
          <p:cNvPr id="446" name="We can also compare it to previous periods.…"/>
          <p:cNvSpPr txBox="1">
            <a:spLocks noGrp="1"/>
          </p:cNvSpPr>
          <p:nvPr>
            <p:ph type="body" idx="1"/>
          </p:nvPr>
        </p:nvSpPr>
        <p:spPr>
          <a:xfrm>
            <a:off x="1428750" y="3875156"/>
            <a:ext cx="21526500" cy="9309342"/>
          </a:xfrm>
          <a:prstGeom prst="rect">
            <a:avLst/>
          </a:prstGeom>
        </p:spPr>
        <p:txBody>
          <a:bodyPr anchor="t"/>
          <a:lstStyle/>
          <a:p>
            <a:r>
              <a:t>We can also compare it to previous periods.</a:t>
            </a:r>
          </a:p>
          <a:p>
            <a:pPr lvl="2"/>
            <a:r>
              <a:t>Is the capital ratio going up or down?</a:t>
            </a:r>
          </a:p>
          <a:p>
            <a:pPr lvl="2"/>
            <a:r>
              <a:t>Which way do we want it to go?</a:t>
            </a:r>
          </a:p>
          <a:p>
            <a:r>
              <a:t>We can also compare it to our goals.</a:t>
            </a:r>
          </a:p>
          <a:p>
            <a:pPr lvl="2"/>
            <a:r>
              <a:t>Your credit union should have a goal (probably a range) where you want your capital to be.</a:t>
            </a:r>
          </a:p>
          <a:p>
            <a:r>
              <a:t>We can also compare it to others. The industry, or peer groups.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4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46">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446">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44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46">
                                            <p:txEl>
                                              <p:pRg st="3" end="3"/>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44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44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 grpId="1" build="p" animBg="1" advAuto="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562808846"/>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955083918"/>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3A202228-D957-8D4A-1D33-6925F17841B6}"/>
              </a:ext>
            </a:extLst>
          </p:cNvPr>
          <p:cNvSpPr txBox="1"/>
          <p:nvPr/>
        </p:nvSpPr>
        <p:spPr>
          <a:xfrm>
            <a:off x="16746071" y="1631577"/>
            <a:ext cx="6141938" cy="707886"/>
          </a:xfrm>
          <a:prstGeom prst="rect">
            <a:avLst/>
          </a:prstGeom>
          <a:noFill/>
        </p:spPr>
        <p:txBody>
          <a:bodyPr wrap="none" rtlCol="0">
            <a:spAutoFit/>
          </a:bodyPr>
          <a:lstStyle/>
          <a:p>
            <a:r>
              <a:rPr lang="en-US" sz="4000" dirty="0"/>
              <a:t>Correlation coefficient: -0.11</a:t>
            </a:r>
          </a:p>
        </p:txBody>
      </p:sp>
    </p:spTree>
    <p:extLst>
      <p:ext uri="{BB962C8B-B14F-4D97-AF65-F5344CB8AC3E}">
        <p14:creationId xmlns:p14="http://schemas.microsoft.com/office/powerpoint/2010/main" val="8028901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1" name="So, why not just measure equity?"/>
          <p:cNvSpPr txBox="1">
            <a:spLocks noGrp="1"/>
          </p:cNvSpPr>
          <p:nvPr>
            <p:ph type="title"/>
          </p:nvPr>
        </p:nvSpPr>
        <p:spPr>
          <a:xfrm>
            <a:off x="11737114" y="2276072"/>
            <a:ext cx="10888764" cy="2804940"/>
          </a:xfrm>
          <a:prstGeom prst="rect">
            <a:avLst/>
          </a:prstGeom>
        </p:spPr>
        <p:txBody>
          <a:bodyPr vert="horz" lIns="91440" tIns="45720" rIns="91440" bIns="45720" rtlCol="0" anchor="t">
            <a:normAutofit/>
          </a:bodyPr>
          <a:lstStyle/>
          <a:p>
            <a:pPr defTabSz="914400"/>
            <a:r>
              <a:rPr lang="en-US" sz="6400"/>
              <a:t>So, why not just measure equity?</a:t>
            </a:r>
          </a:p>
        </p:txBody>
      </p:sp>
      <p:pic>
        <p:nvPicPr>
          <p:cNvPr id="454" name="Picture 453" descr="Graph on document with pen">
            <a:extLst>
              <a:ext uri="{FF2B5EF4-FFF2-40B4-BE49-F238E27FC236}">
                <a16:creationId xmlns:a16="http://schemas.microsoft.com/office/drawing/2014/main" id="{59C77E84-744D-181C-631A-EB77A033B4F4}"/>
              </a:ext>
            </a:extLst>
          </p:cNvPr>
          <p:cNvPicPr>
            <a:picLocks noChangeAspect="1"/>
          </p:cNvPicPr>
          <p:nvPr/>
        </p:nvPicPr>
        <p:blipFill rotWithShape="1">
          <a:blip r:embed="rId2"/>
          <a:srcRect l="31792" r="18071"/>
          <a:stretch/>
        </p:blipFill>
        <p:spPr>
          <a:xfrm>
            <a:off x="-2" y="10"/>
            <a:ext cx="10302358" cy="13715990"/>
          </a:xfrm>
          <a:prstGeom prst="rect">
            <a:avLst/>
          </a:prstGeom>
        </p:spPr>
      </p:pic>
      <p:cxnSp>
        <p:nvCxnSpPr>
          <p:cNvPr id="458" name="Straight Connector 457">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43394" y="1742292"/>
            <a:ext cx="147387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52" name="Why not just say, we have $3 million this year. We want $3.1 million next year…"/>
          <p:cNvSpPr txBox="1">
            <a:spLocks noGrp="1"/>
          </p:cNvSpPr>
          <p:nvPr>
            <p:ph type="body" idx="1"/>
          </p:nvPr>
        </p:nvSpPr>
        <p:spPr>
          <a:xfrm>
            <a:off x="11737114" y="5102352"/>
            <a:ext cx="10888764" cy="7182414"/>
          </a:xfrm>
          <a:prstGeom prst="rect">
            <a:avLst/>
          </a:prstGeom>
        </p:spPr>
        <p:txBody>
          <a:bodyPr vert="horz" lIns="91440" tIns="45720" rIns="91440" bIns="45720" rtlCol="0">
            <a:normAutofit/>
          </a:bodyPr>
          <a:lstStyle/>
          <a:p>
            <a:pPr indent="-228600" defTabSz="914400"/>
            <a:r>
              <a:rPr lang="en-US" sz="3100" dirty="0"/>
              <a:t>Why not just say, we have $3 million this year. We want $3.1 million next year</a:t>
            </a:r>
          </a:p>
          <a:p>
            <a:pPr indent="-228600" defTabSz="914400"/>
            <a:r>
              <a:rPr lang="en-US" sz="3100" dirty="0"/>
              <a:t>That doesn’t work because equity in a vacuum means nothing.</a:t>
            </a:r>
          </a:p>
          <a:p>
            <a:pPr indent="-228600" defTabSz="914400"/>
            <a:r>
              <a:rPr lang="en-US" sz="3100" dirty="0"/>
              <a:t>Equity is only meaningful in relation to the risk you have, because equity is there to offset some of the risk.</a:t>
            </a:r>
          </a:p>
          <a:p>
            <a:pPr lvl="2" indent="-228600" defTabSz="914400"/>
            <a:r>
              <a:rPr lang="en-US" sz="3100" dirty="0"/>
              <a:t>In a very roundabout way, assets are kind of a measure of risk, because you could lose all those assets (loans, equipment, </a:t>
            </a:r>
            <a:r>
              <a:rPr lang="en-US" sz="3100" dirty="0" err="1"/>
              <a:t>etc</a:t>
            </a:r>
            <a:r>
              <a:rPr lang="en-US" sz="3100" dirty="0"/>
              <a:t>).</a:t>
            </a:r>
          </a:p>
          <a:p>
            <a:pPr lvl="2" indent="-228600" defTabSz="914400"/>
            <a:r>
              <a:rPr lang="en-US" sz="3100" dirty="0"/>
              <a:t>So, the dollar amount in and of itself isn’t that useful. It’s only useful in relation to something else. In this case, risk as represented by assets.</a:t>
            </a:r>
          </a:p>
          <a:p>
            <a:pPr lvl="2" indent="-228600" defTabSz="914400"/>
            <a:r>
              <a:rPr lang="en-US" sz="3100" dirty="0"/>
              <a:t>How do you measure something in relation to something else? A ratio!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5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5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52">
                                            <p:txEl>
                                              <p:pRg st="2" end="2"/>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452">
                                            <p:txEl>
                                              <p:pRg st="3" end="3"/>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452">
                                            <p:txEl>
                                              <p:pRg st="4" end="4"/>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45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2" grpId="1" build="p"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6" name="Rectangle 14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8" name="Rectangle 14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68" y="2820164"/>
            <a:ext cx="13716000" cy="807567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70" y="2840438"/>
            <a:ext cx="13715998" cy="8075678"/>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5846" y="7176170"/>
            <a:ext cx="5003958" cy="807568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6" name="Freeform: Shape 15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474" y="1939436"/>
            <a:ext cx="7800714"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8" name="Rectangle 15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86" y="2799886"/>
            <a:ext cx="13716006" cy="8075670"/>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Assets"/>
          <p:cNvSpPr txBox="1">
            <a:spLocks noGrp="1"/>
          </p:cNvSpPr>
          <p:nvPr>
            <p:ph type="title"/>
          </p:nvPr>
        </p:nvSpPr>
        <p:spPr>
          <a:xfrm>
            <a:off x="933444" y="1173710"/>
            <a:ext cx="6402732" cy="6774994"/>
          </a:xfrm>
          <a:prstGeom prst="rect">
            <a:avLst/>
          </a:prstGeom>
        </p:spPr>
        <p:txBody>
          <a:bodyPr vert="horz" lIns="91440" tIns="45720" rIns="91440" bIns="45720" rtlCol="0" anchor="b">
            <a:normAutofit/>
          </a:bodyPr>
          <a:lstStyle>
            <a:lvl1pPr>
              <a:defRPr>
                <a:solidFill>
                  <a:srgbClr val="FF9300"/>
                </a:solidFill>
              </a:defRPr>
            </a:lvl1pPr>
          </a:lstStyle>
          <a:p>
            <a:pPr algn="r" defTabSz="914400"/>
            <a:r>
              <a:rPr lang="en-US" sz="9600" b="1" kern="1200" dirty="0">
                <a:solidFill>
                  <a:srgbClr val="FFFFFF"/>
                </a:solidFill>
                <a:latin typeface="+mj-lt"/>
                <a:ea typeface="+mj-ea"/>
                <a:cs typeface="+mj-cs"/>
              </a:rPr>
              <a:t>Assets</a:t>
            </a:r>
          </a:p>
        </p:txBody>
      </p:sp>
      <p:sp>
        <p:nvSpPr>
          <p:cNvPr id="141" name="What the credit union owns and could typically be sold for cold, hard cash…"/>
          <p:cNvSpPr txBox="1">
            <a:spLocks noGrp="1"/>
          </p:cNvSpPr>
          <p:nvPr>
            <p:ph type="body" idx="1"/>
          </p:nvPr>
        </p:nvSpPr>
        <p:spPr>
          <a:xfrm>
            <a:off x="9620518" y="1298960"/>
            <a:ext cx="13110694" cy="11092094"/>
          </a:xfrm>
          <a:prstGeom prst="rect">
            <a:avLst/>
          </a:prstGeom>
        </p:spPr>
        <p:txBody>
          <a:bodyPr vert="horz" lIns="91440" tIns="45720" rIns="91440" bIns="45720" rtlCol="0" anchor="ctr">
            <a:noAutofit/>
          </a:bodyPr>
          <a:lstStyle/>
          <a:p>
            <a:pPr indent="-228600" defTabSz="914400"/>
            <a:r>
              <a:rPr lang="en-US" sz="7200" dirty="0"/>
              <a:t>What the credit union owns and could typically be sold for cold, hard cash</a:t>
            </a:r>
          </a:p>
          <a:p>
            <a:pPr lvl="2" indent="-228600" defTabSz="914400"/>
            <a:r>
              <a:rPr lang="en-US" sz="7200" dirty="0"/>
              <a:t>Cash</a:t>
            </a:r>
          </a:p>
          <a:p>
            <a:pPr lvl="2" indent="-228600" defTabSz="914400"/>
            <a:r>
              <a:rPr lang="en-US" sz="7200" dirty="0"/>
              <a:t>Investments</a:t>
            </a:r>
          </a:p>
          <a:p>
            <a:pPr lvl="2" indent="-228600" defTabSz="914400"/>
            <a:r>
              <a:rPr lang="en-US" sz="7200" dirty="0"/>
              <a:t>Loans</a:t>
            </a:r>
          </a:p>
          <a:p>
            <a:pPr lvl="2" indent="-228600" defTabSz="914400"/>
            <a:r>
              <a:rPr lang="en-US" sz="7200" dirty="0"/>
              <a:t>Fixed Assets</a:t>
            </a:r>
          </a:p>
          <a:p>
            <a:pPr lvl="2" indent="-228600" defTabSz="914400"/>
            <a:r>
              <a:rPr lang="en-US" sz="7200" dirty="0"/>
              <a:t>Other assets (includes pre-paid expenses)</a:t>
            </a:r>
          </a:p>
        </p:txBody>
      </p:sp>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4" name="Rectangle 463">
            <a:extLst>
              <a:ext uri="{FF2B5EF4-FFF2-40B4-BE49-F238E27FC236}">
                <a16:creationId xmlns:a16="http://schemas.microsoft.com/office/drawing/2014/main" id="{6742736B-1326-450B-9240-348937388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54" name="Image" descr="Image"/>
          <p:cNvPicPr>
            <a:picLocks noChangeAspect="1"/>
          </p:cNvPicPr>
          <p:nvPr/>
        </p:nvPicPr>
        <p:blipFill rotWithShape="1">
          <a:blip r:embed="rId2"/>
          <a:srcRect l="1621" r="13049"/>
          <a:stretch/>
        </p:blipFill>
        <p:spPr>
          <a:xfrm>
            <a:off x="943888" y="1110434"/>
            <a:ext cx="8537424" cy="6678442"/>
          </a:xfrm>
          <a:prstGeom prst="rect">
            <a:avLst/>
          </a:prstGeom>
        </p:spPr>
      </p:pic>
      <p:pic>
        <p:nvPicPr>
          <p:cNvPr id="456" name="Image" descr="Image"/>
          <p:cNvPicPr>
            <a:picLocks noChangeAspect="1"/>
          </p:cNvPicPr>
          <p:nvPr/>
        </p:nvPicPr>
        <p:blipFill rotWithShape="1">
          <a:blip r:embed="rId3"/>
          <a:srcRect l="18458" r="24049" b="-2"/>
          <a:stretch/>
        </p:blipFill>
        <p:spPr>
          <a:xfrm>
            <a:off x="955014" y="8148038"/>
            <a:ext cx="4096718" cy="4453572"/>
          </a:xfrm>
          <a:prstGeom prst="rect">
            <a:avLst/>
          </a:prstGeom>
        </p:spPr>
      </p:pic>
      <p:pic>
        <p:nvPicPr>
          <p:cNvPr id="457" name="Image" descr="Image"/>
          <p:cNvPicPr>
            <a:picLocks noChangeAspect="1"/>
          </p:cNvPicPr>
          <p:nvPr/>
        </p:nvPicPr>
        <p:blipFill rotWithShape="1">
          <a:blip r:embed="rId4"/>
          <a:srcRect l="15208" r="15674" b="-3"/>
          <a:stretch/>
        </p:blipFill>
        <p:spPr>
          <a:xfrm>
            <a:off x="5373466" y="8144090"/>
            <a:ext cx="4107846" cy="4457522"/>
          </a:xfrm>
          <a:prstGeom prst="rect">
            <a:avLst/>
          </a:prstGeom>
        </p:spPr>
      </p:pic>
      <p:pic>
        <p:nvPicPr>
          <p:cNvPr id="455" name="Image" descr="Image"/>
          <p:cNvPicPr>
            <a:picLocks noChangeAspect="1"/>
          </p:cNvPicPr>
          <p:nvPr/>
        </p:nvPicPr>
        <p:blipFill rotWithShape="1">
          <a:blip r:embed="rId5"/>
          <a:srcRect t="3441" r="-1" b="7679"/>
          <a:stretch/>
        </p:blipFill>
        <p:spPr>
          <a:xfrm>
            <a:off x="9866366" y="1110436"/>
            <a:ext cx="13573746" cy="11491176"/>
          </a:xfrm>
          <a:prstGeom prst="rect">
            <a:avLst/>
          </a:prstGeom>
        </p:spPr>
      </p:pic>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4" grpId="1" animBg="1" advAuto="0"/>
      <p:bldP spid="456" grpId="3" animBg="1" advAuto="0"/>
      <p:bldP spid="457" grpId="4" animBg="1" advAuto="0"/>
      <p:bldP spid="455" grpId="2" animBg="1" advAuto="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 name="Return on Assets (ROA)"/>
          <p:cNvSpPr txBox="1">
            <a:spLocks noGrp="1"/>
          </p:cNvSpPr>
          <p:nvPr>
            <p:ph type="title"/>
          </p:nvPr>
        </p:nvSpPr>
        <p:spPr>
          <a:xfrm>
            <a:off x="11737114" y="2276072"/>
            <a:ext cx="10888764" cy="2804940"/>
          </a:xfrm>
          <a:prstGeom prst="rect">
            <a:avLst/>
          </a:prstGeom>
        </p:spPr>
        <p:txBody>
          <a:bodyPr vert="horz" lIns="91440" tIns="45720" rIns="91440" bIns="45720" rtlCol="0" anchor="t">
            <a:normAutofit/>
          </a:bodyPr>
          <a:lstStyle/>
          <a:p>
            <a:pPr defTabSz="914400"/>
            <a:r>
              <a:rPr lang="en-US" sz="6400"/>
              <a:t>Return on Assets (ROA)</a:t>
            </a:r>
          </a:p>
        </p:txBody>
      </p:sp>
      <p:pic>
        <p:nvPicPr>
          <p:cNvPr id="462" name="Picture 461" descr="Calculator, pen, compass, money and a paper with graphs printed on it">
            <a:extLst>
              <a:ext uri="{FF2B5EF4-FFF2-40B4-BE49-F238E27FC236}">
                <a16:creationId xmlns:a16="http://schemas.microsoft.com/office/drawing/2014/main" id="{29D7C5E1-192F-0BCC-B637-6408A3931F51}"/>
              </a:ext>
            </a:extLst>
          </p:cNvPr>
          <p:cNvPicPr>
            <a:picLocks noChangeAspect="1"/>
          </p:cNvPicPr>
          <p:nvPr/>
        </p:nvPicPr>
        <p:blipFill rotWithShape="1">
          <a:blip r:embed="rId2"/>
          <a:srcRect l="29483" r="25262"/>
          <a:stretch/>
        </p:blipFill>
        <p:spPr>
          <a:xfrm>
            <a:off x="-2" y="10"/>
            <a:ext cx="10302358" cy="13715990"/>
          </a:xfrm>
          <a:prstGeom prst="rect">
            <a:avLst/>
          </a:prstGeom>
        </p:spPr>
      </p:pic>
      <p:cxnSp>
        <p:nvCxnSpPr>
          <p:cNvPr id="466" name="Straight Connector 465">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43394" y="1742292"/>
            <a:ext cx="147387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60" name="Assesses the net earnings performance of the credit union.…"/>
          <p:cNvSpPr txBox="1">
            <a:spLocks noGrp="1"/>
          </p:cNvSpPr>
          <p:nvPr>
            <p:ph type="body" idx="1"/>
          </p:nvPr>
        </p:nvSpPr>
        <p:spPr>
          <a:xfrm>
            <a:off x="11737114" y="5102352"/>
            <a:ext cx="10888764" cy="7182414"/>
          </a:xfrm>
          <a:prstGeom prst="rect">
            <a:avLst/>
          </a:prstGeom>
        </p:spPr>
        <p:txBody>
          <a:bodyPr vert="horz" lIns="91440" tIns="45720" rIns="91440" bIns="45720" rtlCol="0">
            <a:normAutofit/>
          </a:bodyPr>
          <a:lstStyle/>
          <a:p>
            <a:pPr indent="-228600" defTabSz="914400"/>
            <a:r>
              <a:rPr lang="en-US" sz="3700"/>
              <a:t>Assesses the net earnings performance of the credit union.</a:t>
            </a:r>
          </a:p>
          <a:p>
            <a:pPr indent="-228600" defTabSz="914400"/>
            <a:r>
              <a:rPr lang="en-US" sz="3700"/>
              <a:t>It’s a ratio of net earnings to assets.</a:t>
            </a:r>
          </a:p>
          <a:p>
            <a:pPr indent="-228600" defTabSz="914400"/>
            <a:r>
              <a:rPr lang="en-US" sz="3700"/>
              <a:t>Basically, it measures: “Relative to your asset size, how much money did you make?”</a:t>
            </a:r>
          </a:p>
          <a:p>
            <a:pPr indent="-228600" defTabSz="914400"/>
            <a:r>
              <a:rPr lang="en-US" sz="3700"/>
              <a:t>Net earnings is an income statement item. Assets is a balance sheet item.</a:t>
            </a:r>
          </a:p>
          <a:p>
            <a:pPr indent="-228600" defTabSz="914400"/>
            <a:r>
              <a:rPr lang="en-US" sz="3700"/>
              <a:t>This measure is for a period of time, but is typically annualized.</a:t>
            </a:r>
          </a:p>
          <a:p>
            <a:pPr indent="-228600" defTabSz="914400"/>
            <a:r>
              <a:rPr lang="en-US" sz="3700"/>
              <a:t>“Average assets” are often used instead of “assets.”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6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6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6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46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46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46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 grpId="1" build="p" animBg="1" advAuto="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9" name="Rectangle 4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2" name="Average assets"/>
          <p:cNvSpPr txBox="1">
            <a:spLocks noGrp="1"/>
          </p:cNvSpPr>
          <p:nvPr>
            <p:ph type="title"/>
          </p:nvPr>
        </p:nvSpPr>
        <p:spPr>
          <a:xfrm>
            <a:off x="1280160" y="650738"/>
            <a:ext cx="8737204" cy="3913682"/>
          </a:xfrm>
          <a:prstGeom prst="rect">
            <a:avLst/>
          </a:prstGeom>
        </p:spPr>
        <p:txBody>
          <a:bodyPr vert="horz" lIns="91440" tIns="45720" rIns="91440" bIns="45720" rtlCol="0" anchor="b">
            <a:normAutofit/>
          </a:bodyPr>
          <a:lstStyle/>
          <a:p>
            <a:pPr defTabSz="914400"/>
            <a:r>
              <a:rPr lang="en-US" sz="10800"/>
              <a:t>Average assets</a:t>
            </a:r>
          </a:p>
        </p:txBody>
      </p:sp>
      <p:sp>
        <p:nvSpPr>
          <p:cNvPr id="4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3" name="Some ratios involve items from the balance sheet AND from the income statement.…"/>
          <p:cNvSpPr txBox="1">
            <a:spLocks noGrp="1"/>
          </p:cNvSpPr>
          <p:nvPr>
            <p:ph type="body" idx="1"/>
          </p:nvPr>
        </p:nvSpPr>
        <p:spPr>
          <a:xfrm>
            <a:off x="1280160" y="5745798"/>
            <a:ext cx="8487178" cy="6641336"/>
          </a:xfrm>
          <a:prstGeom prst="rect">
            <a:avLst/>
          </a:prstGeom>
        </p:spPr>
        <p:txBody>
          <a:bodyPr vert="horz" lIns="91440" tIns="45720" rIns="91440" bIns="45720" rtlCol="0">
            <a:normAutofit/>
          </a:bodyPr>
          <a:lstStyle/>
          <a:p>
            <a:pPr indent="-228600" defTabSz="914400"/>
            <a:r>
              <a:rPr lang="en-US" sz="3700" dirty="0"/>
              <a:t>Some ratios involve items from the balance sheet AND from the income statement.</a:t>
            </a:r>
          </a:p>
          <a:p>
            <a:pPr indent="-228600" defTabSz="914400"/>
            <a:r>
              <a:rPr lang="en-US" sz="3700" dirty="0"/>
              <a:t>Remember, the balance sheet is for a single moment of time.</a:t>
            </a:r>
          </a:p>
          <a:p>
            <a:pPr indent="-228600" defTabSz="914400"/>
            <a:r>
              <a:rPr lang="en-US" sz="3700" dirty="0"/>
              <a:t>The income statement is for a period.</a:t>
            </a:r>
          </a:p>
          <a:p>
            <a:pPr indent="-228600" defTabSz="914400"/>
            <a:r>
              <a:rPr lang="en-US" sz="3700" dirty="0"/>
              <a:t>So, “average assets” are used to estimate what the assets were during the period of the income statement.</a:t>
            </a:r>
          </a:p>
        </p:txBody>
      </p:sp>
      <p:pic>
        <p:nvPicPr>
          <p:cNvPr id="465" name="Picture 464" descr="Graph on document with pen">
            <a:extLst>
              <a:ext uri="{FF2B5EF4-FFF2-40B4-BE49-F238E27FC236}">
                <a16:creationId xmlns:a16="http://schemas.microsoft.com/office/drawing/2014/main" id="{BAA68072-CD00-4E33-6EB4-4A87BFA3055A}"/>
              </a:ext>
            </a:extLst>
          </p:cNvPr>
          <p:cNvPicPr>
            <a:picLocks noChangeAspect="1"/>
          </p:cNvPicPr>
          <p:nvPr/>
        </p:nvPicPr>
        <p:blipFill rotWithShape="1">
          <a:blip r:embed="rId2"/>
          <a:srcRect l="23384" r="9664"/>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6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6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6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46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 grpId="1" build="p" animBg="1" advAuto="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 name="Average assets calculation"/>
          <p:cNvSpPr txBox="1">
            <a:spLocks noGrp="1"/>
          </p:cNvSpPr>
          <p:nvPr>
            <p:ph type="title"/>
          </p:nvPr>
        </p:nvSpPr>
        <p:spPr>
          <a:xfrm>
            <a:off x="1428750" y="342900"/>
            <a:ext cx="21526500" cy="3581400"/>
          </a:xfrm>
          <a:prstGeom prst="rect">
            <a:avLst/>
          </a:prstGeom>
        </p:spPr>
        <p:txBody>
          <a:bodyPr/>
          <a:lstStyle/>
          <a:p>
            <a:r>
              <a:rPr dirty="0"/>
              <a:t>Average assets calculation</a:t>
            </a:r>
          </a:p>
        </p:txBody>
      </p:sp>
      <p:sp>
        <p:nvSpPr>
          <p:cNvPr id="466" name="Assets at the end of one year: $50,000,000…"/>
          <p:cNvSpPr txBox="1">
            <a:spLocks noGrp="1"/>
          </p:cNvSpPr>
          <p:nvPr>
            <p:ph type="body" idx="1"/>
          </p:nvPr>
        </p:nvSpPr>
        <p:spPr>
          <a:xfrm>
            <a:off x="1428750" y="6025006"/>
            <a:ext cx="21526500" cy="2783094"/>
          </a:xfrm>
          <a:prstGeom prst="rect">
            <a:avLst/>
          </a:prstGeom>
        </p:spPr>
        <p:txBody>
          <a:bodyPr/>
          <a:lstStyle/>
          <a:p>
            <a:r>
              <a:rPr dirty="0"/>
              <a:t>Assets at the end of one year: $50,000,000</a:t>
            </a:r>
          </a:p>
          <a:p>
            <a:r>
              <a:rPr dirty="0"/>
              <a:t>Assets at the end of the next year: $55,000,000</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FDA0B56-1D41-5B99-6AFA-BEE0A57351D6}"/>
                  </a:ext>
                </a:extLst>
              </p:cNvPr>
              <p:cNvSpPr txBox="1"/>
              <p:nvPr/>
            </p:nvSpPr>
            <p:spPr>
              <a:xfrm>
                <a:off x="1178858" y="8899598"/>
                <a:ext cx="17548412" cy="178420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6000" i="1" smtClean="0">
                              <a:latin typeface="Cambria Math" panose="02040503050406030204" pitchFamily="18" charset="0"/>
                            </a:rPr>
                          </m:ctrlPr>
                        </m:fPr>
                        <m:num>
                          <m:r>
                            <a:rPr lang="en-US" sz="6000" b="0" i="1" smtClean="0">
                              <a:latin typeface="Cambria Math" panose="02040503050406030204" pitchFamily="18" charset="0"/>
                            </a:rPr>
                            <m:t>$50,000,000+$55,000,000</m:t>
                          </m:r>
                        </m:num>
                        <m:den>
                          <m:r>
                            <a:rPr lang="en-US" sz="6000" b="0" i="1" smtClean="0">
                              <a:latin typeface="Cambria Math" panose="02040503050406030204" pitchFamily="18" charset="0"/>
                            </a:rPr>
                            <m:t>2</m:t>
                          </m:r>
                        </m:den>
                      </m:f>
                      <m:r>
                        <a:rPr lang="en-US" sz="6000" b="0" i="1" smtClean="0">
                          <a:latin typeface="Cambria Math" panose="02040503050406030204" pitchFamily="18" charset="0"/>
                        </a:rPr>
                        <m:t> </m:t>
                      </m:r>
                      <m:r>
                        <a:rPr lang="en-US" sz="6000" b="0" i="1" smtClean="0">
                          <a:latin typeface="Cambria Math" panose="02040503050406030204" pitchFamily="18" charset="0"/>
                          <a:ea typeface="Cambria Math" panose="02040503050406030204" pitchFamily="18" charset="0"/>
                        </a:rPr>
                        <m:t>=$52,500,000</m:t>
                      </m:r>
                    </m:oMath>
                  </m:oMathPara>
                </a14:m>
                <a:endParaRPr lang="en-US" sz="6000" dirty="0"/>
              </a:p>
            </p:txBody>
          </p:sp>
        </mc:Choice>
        <mc:Fallback xmlns="">
          <p:sp>
            <p:nvSpPr>
              <p:cNvPr id="2" name="TextBox 1">
                <a:extLst>
                  <a:ext uri="{FF2B5EF4-FFF2-40B4-BE49-F238E27FC236}">
                    <a16:creationId xmlns:a16="http://schemas.microsoft.com/office/drawing/2014/main" id="{DFDA0B56-1D41-5B99-6AFA-BEE0A57351D6}"/>
                  </a:ext>
                </a:extLst>
              </p:cNvPr>
              <p:cNvSpPr txBox="1">
                <a:spLocks noRot="1" noChangeAspect="1" noMove="1" noResize="1" noEditPoints="1" noAdjustHandles="1" noChangeArrowheads="1" noChangeShapeType="1" noTextEdit="1"/>
              </p:cNvSpPr>
              <p:nvPr/>
            </p:nvSpPr>
            <p:spPr>
              <a:xfrm>
                <a:off x="1178858" y="8899598"/>
                <a:ext cx="17548412" cy="1784206"/>
              </a:xfrm>
              <a:prstGeom prst="rect">
                <a:avLst/>
              </a:prstGeom>
              <a:blipFill>
                <a:blip r:embed="rId2"/>
                <a:stretch>
                  <a:fillRect t="-2113" b="-133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4EAA640D-1F46-1EAD-9D78-D9028D474F0F}"/>
                  </a:ext>
                </a:extLst>
              </p:cNvPr>
              <p:cNvSpPr txBox="1"/>
              <p:nvPr/>
            </p:nvSpPr>
            <p:spPr>
              <a:xfrm>
                <a:off x="1518061" y="3530239"/>
                <a:ext cx="23672761" cy="174926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6000" i="1" smtClean="0">
                              <a:latin typeface="Cambria Math" panose="02040503050406030204" pitchFamily="18" charset="0"/>
                            </a:rPr>
                          </m:ctrlPr>
                        </m:fPr>
                        <m:num>
                          <m:r>
                            <a:rPr lang="en-US" sz="6000" b="0" i="1" smtClean="0">
                              <a:latin typeface="Cambria Math" panose="02040503050406030204" pitchFamily="18" charset="0"/>
                            </a:rPr>
                            <m:t>𝐴𝑠𝑠𝑒𝑡𝑠</m:t>
                          </m:r>
                          <m:r>
                            <a:rPr lang="en-US" sz="6000" b="0" i="1" smtClean="0">
                              <a:latin typeface="Cambria Math" panose="02040503050406030204" pitchFamily="18" charset="0"/>
                            </a:rPr>
                            <m:t> </m:t>
                          </m:r>
                          <m:r>
                            <a:rPr lang="en-US" sz="6000" b="0" i="1" smtClean="0">
                              <a:latin typeface="Cambria Math" panose="02040503050406030204" pitchFamily="18" charset="0"/>
                            </a:rPr>
                            <m:t>𝑜𝑓</m:t>
                          </m:r>
                          <m:r>
                            <a:rPr lang="en-US" sz="6000" b="0" i="1" smtClean="0">
                              <a:latin typeface="Cambria Math" panose="02040503050406030204" pitchFamily="18" charset="0"/>
                            </a:rPr>
                            <m:t> </m:t>
                          </m:r>
                          <m:r>
                            <a:rPr lang="en-US" sz="6000" b="0" i="1" smtClean="0">
                              <a:latin typeface="Cambria Math" panose="02040503050406030204" pitchFamily="18" charset="0"/>
                            </a:rPr>
                            <m:t>𝑚𝑜𝑚𝑒𝑛𝑡</m:t>
                          </m:r>
                          <m:r>
                            <a:rPr lang="en-US" sz="6000" b="0" i="1" smtClean="0">
                              <a:latin typeface="Cambria Math" panose="02040503050406030204" pitchFamily="18" charset="0"/>
                            </a:rPr>
                            <m:t> 1+</m:t>
                          </m:r>
                          <m:r>
                            <a:rPr lang="en-US" sz="6000" b="0" i="1" smtClean="0">
                              <a:latin typeface="Cambria Math" panose="02040503050406030204" pitchFamily="18" charset="0"/>
                            </a:rPr>
                            <m:t>𝐴𝑠𝑠𝑒𝑡𝑠</m:t>
                          </m:r>
                          <m:r>
                            <a:rPr lang="en-US" sz="6000" b="0" i="1" smtClean="0">
                              <a:latin typeface="Cambria Math" panose="02040503050406030204" pitchFamily="18" charset="0"/>
                            </a:rPr>
                            <m:t> </m:t>
                          </m:r>
                          <m:r>
                            <a:rPr lang="en-US" sz="6000" b="0" i="1" smtClean="0">
                              <a:latin typeface="Cambria Math" panose="02040503050406030204" pitchFamily="18" charset="0"/>
                            </a:rPr>
                            <m:t>𝑜𝑓</m:t>
                          </m:r>
                          <m:r>
                            <a:rPr lang="en-US" sz="6000" b="0" i="1" smtClean="0">
                              <a:latin typeface="Cambria Math" panose="02040503050406030204" pitchFamily="18" charset="0"/>
                            </a:rPr>
                            <m:t> </m:t>
                          </m:r>
                          <m:r>
                            <a:rPr lang="en-US" sz="6000" b="0" i="1" smtClean="0">
                              <a:latin typeface="Cambria Math" panose="02040503050406030204" pitchFamily="18" charset="0"/>
                            </a:rPr>
                            <m:t>𝑚𝑜𝑚𝑒𝑛𝑡</m:t>
                          </m:r>
                          <m:r>
                            <a:rPr lang="en-US" sz="6000" b="0" i="1" smtClean="0">
                              <a:latin typeface="Cambria Math" panose="02040503050406030204" pitchFamily="18" charset="0"/>
                            </a:rPr>
                            <m:t> 2</m:t>
                          </m:r>
                        </m:num>
                        <m:den>
                          <m:r>
                            <a:rPr lang="en-US" sz="6000" b="0" i="1" smtClean="0">
                              <a:latin typeface="Cambria Math" panose="02040503050406030204" pitchFamily="18" charset="0"/>
                            </a:rPr>
                            <m:t>2</m:t>
                          </m:r>
                        </m:den>
                      </m:f>
                      <m:r>
                        <a:rPr lang="en-US" sz="6000" b="0" i="1" smtClean="0">
                          <a:latin typeface="Cambria Math" panose="02040503050406030204" pitchFamily="18" charset="0"/>
                        </a:rPr>
                        <m:t> </m:t>
                      </m:r>
                      <m:r>
                        <a:rPr lang="en-US" sz="6000" b="0" i="1" smtClean="0">
                          <a:latin typeface="Cambria Math" panose="02040503050406030204" pitchFamily="18" charset="0"/>
                          <a:ea typeface="Cambria Math" panose="02040503050406030204" pitchFamily="18" charset="0"/>
                        </a:rPr>
                        <m:t>=</m:t>
                      </m:r>
                      <m:r>
                        <a:rPr lang="en-US" sz="6000" b="0" i="1" smtClean="0">
                          <a:latin typeface="Cambria Math" panose="02040503050406030204" pitchFamily="18" charset="0"/>
                          <a:ea typeface="Cambria Math" panose="02040503050406030204" pitchFamily="18" charset="0"/>
                        </a:rPr>
                        <m:t>𝐴𝑣𝑒𝑟𝑎𝑔𝑒</m:t>
                      </m:r>
                      <m:r>
                        <a:rPr lang="en-US" sz="6000" b="0" i="1" smtClean="0">
                          <a:latin typeface="Cambria Math" panose="02040503050406030204" pitchFamily="18" charset="0"/>
                          <a:ea typeface="Cambria Math" panose="02040503050406030204" pitchFamily="18" charset="0"/>
                        </a:rPr>
                        <m:t> </m:t>
                      </m:r>
                      <m:r>
                        <a:rPr lang="en-US" sz="6000" b="0" i="1" smtClean="0">
                          <a:latin typeface="Cambria Math" panose="02040503050406030204" pitchFamily="18" charset="0"/>
                          <a:ea typeface="Cambria Math" panose="02040503050406030204" pitchFamily="18" charset="0"/>
                        </a:rPr>
                        <m:t>𝑎𝑠𝑠𝑒𝑡𝑠</m:t>
                      </m:r>
                    </m:oMath>
                  </m:oMathPara>
                </a14:m>
                <a:endParaRPr lang="en-US" sz="6000" dirty="0"/>
              </a:p>
            </p:txBody>
          </p:sp>
        </mc:Choice>
        <mc:Fallback xmlns="">
          <p:sp>
            <p:nvSpPr>
              <p:cNvPr id="3" name="TextBox 2">
                <a:extLst>
                  <a:ext uri="{FF2B5EF4-FFF2-40B4-BE49-F238E27FC236}">
                    <a16:creationId xmlns:a16="http://schemas.microsoft.com/office/drawing/2014/main" id="{4EAA640D-1F46-1EAD-9D78-D9028D474F0F}"/>
                  </a:ext>
                </a:extLst>
              </p:cNvPr>
              <p:cNvSpPr txBox="1">
                <a:spLocks noRot="1" noChangeAspect="1" noMove="1" noResize="1" noEditPoints="1" noAdjustHandles="1" noChangeArrowheads="1" noChangeShapeType="1" noTextEdit="1"/>
              </p:cNvSpPr>
              <p:nvPr/>
            </p:nvSpPr>
            <p:spPr>
              <a:xfrm>
                <a:off x="1518061" y="3530239"/>
                <a:ext cx="23672761" cy="1749261"/>
              </a:xfrm>
              <a:prstGeom prst="rect">
                <a:avLst/>
              </a:prstGeom>
              <a:blipFill>
                <a:blip r:embed="rId3"/>
                <a:stretch>
                  <a:fillRect t="-7914" b="-13669"/>
                </a:stretch>
              </a:blipFill>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iterate>
                                    <p:tmAbs val="0"/>
                                  </p:iterate>
                                  <p:childTnLst>
                                    <p:set>
                                      <p:cBhvr>
                                        <p:cTn id="10" fill="hold"/>
                                        <p:tgtEl>
                                          <p:spTgt spid="466">
                                            <p:bg/>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46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6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6" grpId="1" build="p" animBg="1" advAuto="0"/>
      <p:bldP spid="2" grpId="0"/>
      <p:bldP spid="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o . . . Return on Assets (ROA)"/>
          <p:cNvSpPr txBox="1">
            <a:spLocks noGrp="1"/>
          </p:cNvSpPr>
          <p:nvPr>
            <p:ph type="title"/>
          </p:nvPr>
        </p:nvSpPr>
        <p:spPr>
          <a:xfrm>
            <a:off x="1428750" y="342900"/>
            <a:ext cx="21526500" cy="3581400"/>
          </a:xfrm>
          <a:prstGeom prst="rect">
            <a:avLst/>
          </a:prstGeom>
        </p:spPr>
        <p:txBody>
          <a:bodyPr/>
          <a:lstStyle/>
          <a:p>
            <a:r>
              <a:t>So . . . Return on Assets (ROA)</a:t>
            </a:r>
          </a:p>
        </p:txBody>
      </p:sp>
      <p:sp>
        <p:nvSpPr>
          <p:cNvPr id="479" name="Assesses the net earnings performance of the credit union.…"/>
          <p:cNvSpPr txBox="1">
            <a:spLocks noGrp="1"/>
          </p:cNvSpPr>
          <p:nvPr>
            <p:ph type="body" idx="1"/>
          </p:nvPr>
        </p:nvSpPr>
        <p:spPr>
          <a:xfrm>
            <a:off x="1428750" y="3898900"/>
            <a:ext cx="21526500" cy="9477490"/>
          </a:xfrm>
          <a:prstGeom prst="rect">
            <a:avLst/>
          </a:prstGeom>
        </p:spPr>
        <p:txBody>
          <a:bodyPr anchor="t"/>
          <a:lstStyle/>
          <a:p>
            <a:r>
              <a:t>Assesses the net earnings performance of the credit union.</a:t>
            </a:r>
          </a:p>
          <a:p>
            <a:r>
              <a:t>It’s a ratio of net earnings to assets.</a:t>
            </a:r>
          </a:p>
          <a:p>
            <a:r>
              <a:t>Basically, it measures: “Relative to your asset size, how much money did you make?”</a:t>
            </a:r>
          </a:p>
          <a:p>
            <a:r>
              <a:t>Net earnings is an income statement item. Assets is a balance sheet item.</a:t>
            </a:r>
          </a:p>
          <a:p>
            <a:r>
              <a:t>This measure is for a period of time, but is typically annualized.</a:t>
            </a:r>
          </a:p>
          <a:p>
            <a:r>
              <a:t>“Average assets” are often used instead of “assets.”</a:t>
            </a:r>
          </a:p>
        </p:txBody>
      </p:sp>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4" name="Table 1"/>
          <p:cNvGraphicFramePr/>
          <p:nvPr>
            <p:extLst>
              <p:ext uri="{D42A27DB-BD31-4B8C-83A1-F6EECF244321}">
                <p14:modId xmlns:p14="http://schemas.microsoft.com/office/powerpoint/2010/main" val="2612279822"/>
              </p:ext>
            </p:extLst>
          </p:nvPr>
        </p:nvGraphicFramePr>
        <p:xfrm>
          <a:off x="3263153" y="4002181"/>
          <a:ext cx="17427388" cy="4787900"/>
        </p:xfrm>
        <a:graphic>
          <a:graphicData uri="http://schemas.openxmlformats.org/drawingml/2006/table">
            <a:tbl>
              <a:tblPr>
                <a:tableStyleId>{4C3C2611-4C71-4FC5-86AE-919BDF0F9419}</a:tableStyleId>
              </a:tblPr>
              <a:tblGrid>
                <a:gridCol w="12882282">
                  <a:extLst>
                    <a:ext uri="{9D8B030D-6E8A-4147-A177-3AD203B41FA5}">
                      <a16:colId xmlns:a16="http://schemas.microsoft.com/office/drawing/2014/main" val="20000"/>
                    </a:ext>
                  </a:extLst>
                </a:gridCol>
                <a:gridCol w="4545106">
                  <a:extLst>
                    <a:ext uri="{9D8B030D-6E8A-4147-A177-3AD203B41FA5}">
                      <a16:colId xmlns:a16="http://schemas.microsoft.com/office/drawing/2014/main" val="20001"/>
                    </a:ext>
                  </a:extLst>
                </a:gridCol>
              </a:tblGrid>
              <a:tr h="1196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Total Income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$725,000</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0"/>
                  </a:ext>
                </a:extLst>
              </a:tr>
              <a:tr h="1196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Expenses and provision for loan loss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$5</a:t>
                      </a:r>
                      <a:r>
                        <a:rPr lang="en-US"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2</a:t>
                      </a:r>
                      <a:r>
                        <a:rPr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0,000</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1"/>
                  </a:ext>
                </a:extLst>
              </a:tr>
              <a:tr h="1196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a:solidFill>
                            <a:srgbClr val="FF2600"/>
                          </a:solidFill>
                          <a:effectLst>
                            <a:outerShdw blurRad="25400" dist="25400" dir="5400000" rotWithShape="0">
                              <a:srgbClr val="000000">
                                <a:alpha val="30000"/>
                              </a:srgbClr>
                            </a:outerShdw>
                          </a:effectLst>
                          <a:latin typeface="Calibri"/>
                          <a:ea typeface="Calibri"/>
                          <a:cs typeface="Calibri"/>
                          <a:sym typeface="Calibri"/>
                        </a:rPr>
                        <a:t>Total cost of funds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a:solidFill>
                            <a:srgbClr val="FF2600"/>
                          </a:solidFill>
                          <a:effectLst>
                            <a:outerShdw blurRad="25400" dist="25400" dir="5400000" rotWithShape="0">
                              <a:srgbClr val="000000">
                                <a:alpha val="30000"/>
                              </a:srgbClr>
                            </a:outerShdw>
                          </a:effectLst>
                          <a:latin typeface="Calibri"/>
                          <a:ea typeface="Calibri"/>
                          <a:cs typeface="Calibri"/>
                          <a:sym typeface="Calibri"/>
                        </a:rPr>
                        <a:t>$105,000</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2"/>
                  </a:ext>
                </a:extLst>
              </a:tr>
              <a:tr h="1196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Net Income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3"/>
                  </a:ext>
                </a:extLst>
              </a:tr>
            </a:tbl>
          </a:graphicData>
        </a:graphic>
      </p:graphicFrame>
      <p:sp>
        <p:nvSpPr>
          <p:cNvPr id="485" name="Rounded Rectangle"/>
          <p:cNvSpPr/>
          <p:nvPr/>
        </p:nvSpPr>
        <p:spPr>
          <a:xfrm>
            <a:off x="16871577" y="7748555"/>
            <a:ext cx="4428651" cy="1270001"/>
          </a:xfrm>
          <a:prstGeom prst="roundRect">
            <a:avLst>
              <a:gd name="adj" fmla="val 50000"/>
            </a:avLst>
          </a:prstGeom>
          <a:ln w="165100">
            <a:solidFill>
              <a:srgbClr val="FF2600"/>
            </a:solidFill>
            <a:miter lim="400000"/>
          </a:ln>
          <a:effectLst>
            <a:outerShdw blurRad="50800" dist="25400" dir="5400000" rotWithShape="0">
              <a:srgbClr val="000000">
                <a:alpha val="50000"/>
              </a:srgbClr>
            </a:outerShdw>
          </a:effectLst>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 name="ROA"/>
          <p:cNvSpPr txBox="1">
            <a:spLocks noGrp="1"/>
          </p:cNvSpPr>
          <p:nvPr>
            <p:ph type="title"/>
          </p:nvPr>
        </p:nvSpPr>
        <p:spPr>
          <a:xfrm>
            <a:off x="1428750" y="342900"/>
            <a:ext cx="21526500" cy="3581400"/>
          </a:xfrm>
          <a:prstGeom prst="rect">
            <a:avLst/>
          </a:prstGeom>
        </p:spPr>
        <p:txBody>
          <a:bodyPr/>
          <a:lstStyle/>
          <a:p>
            <a:r>
              <a:t>ROA</a:t>
            </a:r>
          </a:p>
        </p:txBody>
      </p:sp>
      <p:sp>
        <p:nvSpPr>
          <p:cNvPr id="488" name="Net earnings to average assets…"/>
          <p:cNvSpPr txBox="1">
            <a:spLocks noGrp="1"/>
          </p:cNvSpPr>
          <p:nvPr>
            <p:ph type="body" idx="1"/>
          </p:nvPr>
        </p:nvSpPr>
        <p:spPr>
          <a:xfrm>
            <a:off x="1428750" y="3898900"/>
            <a:ext cx="21526500" cy="4375524"/>
          </a:xfrm>
          <a:prstGeom prst="rect">
            <a:avLst/>
          </a:prstGeom>
        </p:spPr>
        <p:txBody>
          <a:bodyPr anchor="t"/>
          <a:lstStyle/>
          <a:p>
            <a:r>
              <a:rPr dirty="0"/>
              <a:t>Net earnings to average assets</a:t>
            </a:r>
          </a:p>
          <a:p>
            <a:r>
              <a:rPr dirty="0"/>
              <a:t>Net earnings: $100,000</a:t>
            </a:r>
          </a:p>
          <a:p>
            <a:r>
              <a:rPr dirty="0"/>
              <a:t>Average assets: $25,000,000</a:t>
            </a:r>
          </a:p>
        </p:txBody>
      </p:sp>
      <p:sp>
        <p:nvSpPr>
          <p:cNvPr id="494" name="ROA : 0.40%"/>
          <p:cNvSpPr txBox="1"/>
          <p:nvPr/>
        </p:nvSpPr>
        <p:spPr>
          <a:xfrm>
            <a:off x="1428750" y="10796950"/>
            <a:ext cx="21526500" cy="1232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546100" indent="-546100" algn="l">
              <a:spcBef>
                <a:spcPts val="5900"/>
              </a:spcBef>
              <a:buSzPct val="75000"/>
              <a:buChar char="•"/>
              <a:defRPr sz="4600"/>
            </a:lvl1pPr>
          </a:lstStyle>
          <a:p>
            <a:r>
              <a:rPr sz="5600" dirty="0"/>
              <a:t>ROA : 0.40%</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0BADC1D-9D68-B6DB-6CFC-5B903825A37E}"/>
                  </a:ext>
                </a:extLst>
              </p:cNvPr>
              <p:cNvSpPr txBox="1"/>
              <p:nvPr/>
            </p:nvSpPr>
            <p:spPr>
              <a:xfrm>
                <a:off x="2187388" y="7386917"/>
                <a:ext cx="13688106" cy="25171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8000" i="1" smtClean="0">
                              <a:latin typeface="Cambria Math" panose="02040503050406030204" pitchFamily="18" charset="0"/>
                            </a:rPr>
                          </m:ctrlPr>
                        </m:fPr>
                        <m:num>
                          <m:r>
                            <a:rPr lang="en-US" sz="8000" b="0" i="1" smtClean="0">
                              <a:latin typeface="Cambria Math" panose="02040503050406030204" pitchFamily="18" charset="0"/>
                            </a:rPr>
                            <m:t>$100,000</m:t>
                          </m:r>
                        </m:num>
                        <m:den>
                          <m:r>
                            <a:rPr lang="en-US" sz="8000" b="0" i="1" smtClean="0">
                              <a:latin typeface="Cambria Math" panose="02040503050406030204" pitchFamily="18" charset="0"/>
                            </a:rPr>
                            <m:t>$25,000,000</m:t>
                          </m:r>
                        </m:den>
                      </m:f>
                      <m:r>
                        <a:rPr lang="en-US" sz="8000" b="0" i="1" smtClean="0">
                          <a:latin typeface="Cambria Math" panose="02040503050406030204" pitchFamily="18" charset="0"/>
                        </a:rPr>
                        <m:t>=0.004=0.40%</m:t>
                      </m:r>
                    </m:oMath>
                  </m:oMathPara>
                </a14:m>
                <a:endParaRPr lang="en-US" sz="8000" dirty="0"/>
              </a:p>
            </p:txBody>
          </p:sp>
        </mc:Choice>
        <mc:Fallback xmlns="">
          <p:sp>
            <p:nvSpPr>
              <p:cNvPr id="2" name="TextBox 1">
                <a:extLst>
                  <a:ext uri="{FF2B5EF4-FFF2-40B4-BE49-F238E27FC236}">
                    <a16:creationId xmlns:a16="http://schemas.microsoft.com/office/drawing/2014/main" id="{A0BADC1D-9D68-B6DB-6CFC-5B903825A37E}"/>
                  </a:ext>
                </a:extLst>
              </p:cNvPr>
              <p:cNvSpPr txBox="1">
                <a:spLocks noRot="1" noChangeAspect="1" noMove="1" noResize="1" noEditPoints="1" noAdjustHandles="1" noChangeArrowheads="1" noChangeShapeType="1" noTextEdit="1"/>
              </p:cNvSpPr>
              <p:nvPr/>
            </p:nvSpPr>
            <p:spPr>
              <a:xfrm>
                <a:off x="2187388" y="7386917"/>
                <a:ext cx="13688106" cy="2517164"/>
              </a:xfrm>
              <a:prstGeom prst="rect">
                <a:avLst/>
              </a:prstGeom>
              <a:blipFill>
                <a:blip r:embed="rId2"/>
                <a:stretch>
                  <a:fillRect l="-1763" t="-2513" r="-1391" b="-14070"/>
                </a:stretch>
              </a:blipFill>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 grpId="2" animBg="1" advAuto="0"/>
      <p:bldP spid="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o what if we don’t like that ROA?"/>
          <p:cNvSpPr txBox="1">
            <a:spLocks noGrp="1"/>
          </p:cNvSpPr>
          <p:nvPr>
            <p:ph type="title"/>
          </p:nvPr>
        </p:nvSpPr>
        <p:spPr>
          <a:xfrm>
            <a:off x="1428750" y="342900"/>
            <a:ext cx="21526500" cy="3581400"/>
          </a:xfrm>
          <a:prstGeom prst="rect">
            <a:avLst/>
          </a:prstGeom>
        </p:spPr>
        <p:txBody>
          <a:bodyPr/>
          <a:lstStyle/>
          <a:p>
            <a:r>
              <a:t>So what if we don’t like that ROA?</a:t>
            </a:r>
          </a:p>
        </p:txBody>
      </p:sp>
      <p:sp>
        <p:nvSpPr>
          <p:cNvPr id="497" name="Change either the net earnings or the average assets.…"/>
          <p:cNvSpPr txBox="1">
            <a:spLocks noGrp="1"/>
          </p:cNvSpPr>
          <p:nvPr>
            <p:ph type="body" idx="1"/>
          </p:nvPr>
        </p:nvSpPr>
        <p:spPr>
          <a:xfrm>
            <a:off x="1428750" y="3898900"/>
            <a:ext cx="21526500" cy="8051800"/>
          </a:xfrm>
          <a:prstGeom prst="rect">
            <a:avLst/>
          </a:prstGeom>
        </p:spPr>
        <p:txBody>
          <a:bodyPr anchor="t"/>
          <a:lstStyle/>
          <a:p>
            <a:r>
              <a:rPr dirty="0"/>
              <a:t>Change either the net earnings or the average assets.</a:t>
            </a:r>
          </a:p>
          <a:p>
            <a:r>
              <a:rPr dirty="0"/>
              <a:t>Change net earnings to: $200,000</a:t>
            </a:r>
          </a:p>
          <a:p>
            <a:r>
              <a:rPr dirty="0"/>
              <a:t>Average assets: $25,000,000</a:t>
            </a:r>
          </a:p>
        </p:txBody>
      </p:sp>
      <p:sp>
        <p:nvSpPr>
          <p:cNvPr id="503" name="ROA : 0.80%"/>
          <p:cNvSpPr txBox="1"/>
          <p:nvPr/>
        </p:nvSpPr>
        <p:spPr>
          <a:xfrm>
            <a:off x="1428750" y="11334230"/>
            <a:ext cx="21526500" cy="1232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546100" indent="-546100" algn="l">
              <a:spcBef>
                <a:spcPts val="5900"/>
              </a:spcBef>
              <a:buSzPct val="75000"/>
              <a:buChar char="•"/>
              <a:defRPr sz="4600"/>
            </a:lvl1pPr>
          </a:lstStyle>
          <a:p>
            <a:r>
              <a:rPr sz="5600" dirty="0"/>
              <a:t>ROA : 0.80%</a:t>
            </a:r>
          </a:p>
        </p:txBody>
      </p:sp>
      <p:sp>
        <p:nvSpPr>
          <p:cNvPr id="509" name="Reference Ratio"/>
          <p:cNvSpPr txBox="1"/>
          <p:nvPr/>
        </p:nvSpPr>
        <p:spPr>
          <a:xfrm>
            <a:off x="17633114" y="812849"/>
            <a:ext cx="4205447" cy="872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FF9300"/>
                </a:solidFill>
              </a:defRPr>
            </a:lvl1pPr>
          </a:lstStyle>
          <a:p>
            <a:r>
              <a:rPr dirty="0">
                <a:solidFill>
                  <a:schemeClr val="accent2"/>
                </a:solidFill>
              </a:rPr>
              <a:t>Reference Ratio</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2423BA6-BA9D-97DA-08FB-D8EC86A63012}"/>
                  </a:ext>
                </a:extLst>
              </p:cNvPr>
              <p:cNvSpPr txBox="1"/>
              <p:nvPr/>
            </p:nvSpPr>
            <p:spPr>
              <a:xfrm>
                <a:off x="18189388" y="1866874"/>
                <a:ext cx="5489451" cy="10069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accent2"/>
                              </a:solidFill>
                              <a:latin typeface="Cambria Math" panose="02040503050406030204" pitchFamily="18" charset="0"/>
                            </a:rPr>
                          </m:ctrlPr>
                        </m:fPr>
                        <m:num>
                          <m:r>
                            <a:rPr lang="en-US" sz="3200" b="0" i="1" smtClean="0">
                              <a:solidFill>
                                <a:schemeClr val="accent2"/>
                              </a:solidFill>
                              <a:latin typeface="Cambria Math" panose="02040503050406030204" pitchFamily="18" charset="0"/>
                            </a:rPr>
                            <m:t>$100,000</m:t>
                          </m:r>
                        </m:num>
                        <m:den>
                          <m:r>
                            <a:rPr lang="en-US" sz="3200" b="0" i="1" smtClean="0">
                              <a:solidFill>
                                <a:schemeClr val="accent2"/>
                              </a:solidFill>
                              <a:latin typeface="Cambria Math" panose="02040503050406030204" pitchFamily="18" charset="0"/>
                            </a:rPr>
                            <m:t>$25,000,000</m:t>
                          </m:r>
                        </m:den>
                      </m:f>
                      <m:r>
                        <a:rPr lang="en-US" sz="3200" b="0" i="1" smtClean="0">
                          <a:solidFill>
                            <a:schemeClr val="accent2"/>
                          </a:solidFill>
                          <a:latin typeface="Cambria Math" panose="02040503050406030204" pitchFamily="18" charset="0"/>
                        </a:rPr>
                        <m:t>=0.004=0.40%</m:t>
                      </m:r>
                    </m:oMath>
                  </m:oMathPara>
                </a14:m>
                <a:endParaRPr lang="en-US" sz="3200" dirty="0">
                  <a:solidFill>
                    <a:schemeClr val="accent2"/>
                  </a:solidFill>
                </a:endParaRPr>
              </a:p>
            </p:txBody>
          </p:sp>
        </mc:Choice>
        <mc:Fallback xmlns="">
          <p:sp>
            <p:nvSpPr>
              <p:cNvPr id="2" name="TextBox 1">
                <a:extLst>
                  <a:ext uri="{FF2B5EF4-FFF2-40B4-BE49-F238E27FC236}">
                    <a16:creationId xmlns:a16="http://schemas.microsoft.com/office/drawing/2014/main" id="{82423BA6-BA9D-97DA-08FB-D8EC86A63012}"/>
                  </a:ext>
                </a:extLst>
              </p:cNvPr>
              <p:cNvSpPr txBox="1">
                <a:spLocks noRot="1" noChangeAspect="1" noMove="1" noResize="1" noEditPoints="1" noAdjustHandles="1" noChangeArrowheads="1" noChangeShapeType="1" noTextEdit="1"/>
              </p:cNvSpPr>
              <p:nvPr/>
            </p:nvSpPr>
            <p:spPr>
              <a:xfrm>
                <a:off x="18189388" y="1866874"/>
                <a:ext cx="5489451" cy="1006942"/>
              </a:xfrm>
              <a:prstGeom prst="rect">
                <a:avLst/>
              </a:prstGeom>
              <a:blipFill>
                <a:blip r:embed="rId2"/>
                <a:stretch>
                  <a:fillRect l="-1848" t="-2469" r="-1617" b="-123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B092074-2053-B761-B778-0A11C3E89000}"/>
                  </a:ext>
                </a:extLst>
              </p:cNvPr>
              <p:cNvSpPr txBox="1"/>
              <p:nvPr/>
            </p:nvSpPr>
            <p:spPr>
              <a:xfrm>
                <a:off x="2259105" y="7449485"/>
                <a:ext cx="16437641" cy="3020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9600" i="1" smtClean="0">
                              <a:latin typeface="Cambria Math" panose="02040503050406030204" pitchFamily="18" charset="0"/>
                            </a:rPr>
                          </m:ctrlPr>
                        </m:fPr>
                        <m:num>
                          <m:r>
                            <a:rPr lang="en-US" sz="9600" b="0" i="1" smtClean="0">
                              <a:latin typeface="Cambria Math" panose="02040503050406030204" pitchFamily="18" charset="0"/>
                            </a:rPr>
                            <m:t>$200,000</m:t>
                          </m:r>
                        </m:num>
                        <m:den>
                          <m:r>
                            <a:rPr lang="en-US" sz="9600" b="0" i="1" smtClean="0">
                              <a:latin typeface="Cambria Math" panose="02040503050406030204" pitchFamily="18" charset="0"/>
                            </a:rPr>
                            <m:t>$25,000,000</m:t>
                          </m:r>
                        </m:den>
                      </m:f>
                      <m:r>
                        <a:rPr lang="en-US" sz="9600" b="0" i="1" smtClean="0">
                          <a:latin typeface="Cambria Math" panose="02040503050406030204" pitchFamily="18" charset="0"/>
                        </a:rPr>
                        <m:t>=0.008=0.80%</m:t>
                      </m:r>
                    </m:oMath>
                  </m:oMathPara>
                </a14:m>
                <a:endParaRPr lang="en-US" sz="9600" dirty="0"/>
              </a:p>
            </p:txBody>
          </p:sp>
        </mc:Choice>
        <mc:Fallback xmlns="">
          <p:sp>
            <p:nvSpPr>
              <p:cNvPr id="3" name="TextBox 2">
                <a:extLst>
                  <a:ext uri="{FF2B5EF4-FFF2-40B4-BE49-F238E27FC236}">
                    <a16:creationId xmlns:a16="http://schemas.microsoft.com/office/drawing/2014/main" id="{5B092074-2053-B761-B778-0A11C3E89000}"/>
                  </a:ext>
                </a:extLst>
              </p:cNvPr>
              <p:cNvSpPr txBox="1">
                <a:spLocks noRot="1" noChangeAspect="1" noMove="1" noResize="1" noEditPoints="1" noAdjustHandles="1" noChangeArrowheads="1" noChangeShapeType="1" noTextEdit="1"/>
              </p:cNvSpPr>
              <p:nvPr/>
            </p:nvSpPr>
            <p:spPr>
              <a:xfrm>
                <a:off x="2259105" y="7449485"/>
                <a:ext cx="16437641" cy="3020699"/>
              </a:xfrm>
              <a:prstGeom prst="rect">
                <a:avLst/>
              </a:prstGeom>
              <a:blipFill>
                <a:blip r:embed="rId3"/>
                <a:stretch>
                  <a:fillRect l="-1776" t="-2929" r="-1390" b="-12971"/>
                </a:stretch>
              </a:blipFill>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9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9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9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9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4" nodeType="clickEffect">
                                  <p:stCondLst>
                                    <p:cond delay="0"/>
                                  </p:stCondLst>
                                  <p:iterate>
                                    <p:tmAbs val="0"/>
                                  </p:iterate>
                                  <p:childTnLst>
                                    <p:set>
                                      <p:cBhvr>
                                        <p:cTn id="24" fill="hold"/>
                                        <p:tgtEl>
                                          <p:spTgt spid="5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 grpId="1" build="p" bldLvl="5" animBg="1" advAuto="0"/>
      <p:bldP spid="503" grpId="4" animBg="1" advAuto="0"/>
      <p:bldP spid="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So what if we don’t like that ROA?"/>
          <p:cNvSpPr txBox="1">
            <a:spLocks noGrp="1"/>
          </p:cNvSpPr>
          <p:nvPr>
            <p:ph type="title"/>
          </p:nvPr>
        </p:nvSpPr>
        <p:spPr>
          <a:xfrm>
            <a:off x="1428750" y="342900"/>
            <a:ext cx="21526500" cy="3581400"/>
          </a:xfrm>
          <a:prstGeom prst="rect">
            <a:avLst/>
          </a:prstGeom>
        </p:spPr>
        <p:txBody>
          <a:bodyPr/>
          <a:lstStyle/>
          <a:p>
            <a:r>
              <a:t>So what if we don’t like that ROA?</a:t>
            </a:r>
          </a:p>
        </p:txBody>
      </p:sp>
      <p:sp>
        <p:nvSpPr>
          <p:cNvPr id="513" name="Change either the net earnings or the average assets.…"/>
          <p:cNvSpPr txBox="1">
            <a:spLocks noGrp="1"/>
          </p:cNvSpPr>
          <p:nvPr>
            <p:ph type="body" idx="1"/>
          </p:nvPr>
        </p:nvSpPr>
        <p:spPr>
          <a:xfrm>
            <a:off x="1428750" y="3898900"/>
            <a:ext cx="21526500" cy="8051800"/>
          </a:xfrm>
          <a:prstGeom prst="rect">
            <a:avLst/>
          </a:prstGeom>
        </p:spPr>
        <p:txBody>
          <a:bodyPr anchor="t"/>
          <a:lstStyle/>
          <a:p>
            <a:r>
              <a:t>Change either the net earnings or the average assets.</a:t>
            </a:r>
          </a:p>
          <a:p>
            <a:r>
              <a:t>Net earnings: $100,000</a:t>
            </a:r>
          </a:p>
          <a:p>
            <a:r>
              <a:t>Change average assets: $20,000,000</a:t>
            </a:r>
          </a:p>
        </p:txBody>
      </p:sp>
      <p:sp>
        <p:nvSpPr>
          <p:cNvPr id="519" name="ROA : 0.50%"/>
          <p:cNvSpPr txBox="1"/>
          <p:nvPr/>
        </p:nvSpPr>
        <p:spPr>
          <a:xfrm>
            <a:off x="1428750" y="11232656"/>
            <a:ext cx="21526500" cy="1232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546100" indent="-546100" algn="l">
              <a:spcBef>
                <a:spcPts val="5900"/>
              </a:spcBef>
              <a:buSzPct val="75000"/>
              <a:buChar char="•"/>
              <a:defRPr sz="4600"/>
            </a:lvl1pPr>
          </a:lstStyle>
          <a:p>
            <a:r>
              <a:rPr sz="5600" dirty="0"/>
              <a:t>ROA : 0.50%</a:t>
            </a:r>
          </a:p>
        </p:txBody>
      </p:sp>
      <p:sp>
        <p:nvSpPr>
          <p:cNvPr id="2" name="Reference Ratio">
            <a:extLst>
              <a:ext uri="{FF2B5EF4-FFF2-40B4-BE49-F238E27FC236}">
                <a16:creationId xmlns:a16="http://schemas.microsoft.com/office/drawing/2014/main" id="{B40AC047-426A-A0F7-75C2-A4BD37B57598}"/>
              </a:ext>
            </a:extLst>
          </p:cNvPr>
          <p:cNvSpPr txBox="1"/>
          <p:nvPr/>
        </p:nvSpPr>
        <p:spPr>
          <a:xfrm>
            <a:off x="17633114" y="812849"/>
            <a:ext cx="4205447" cy="872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FF9300"/>
                </a:solidFill>
              </a:defRPr>
            </a:lvl1pPr>
          </a:lstStyle>
          <a:p>
            <a:r>
              <a:rPr dirty="0">
                <a:solidFill>
                  <a:schemeClr val="accent2"/>
                </a:solidFill>
              </a:rPr>
              <a:t>Reference Ratio</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337EEDA9-274B-1210-3345-AF61CE97D0C1}"/>
                  </a:ext>
                </a:extLst>
              </p:cNvPr>
              <p:cNvSpPr txBox="1"/>
              <p:nvPr/>
            </p:nvSpPr>
            <p:spPr>
              <a:xfrm>
                <a:off x="18189388" y="1866874"/>
                <a:ext cx="5489451" cy="10069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accent2"/>
                              </a:solidFill>
                              <a:latin typeface="Cambria Math" panose="02040503050406030204" pitchFamily="18" charset="0"/>
                            </a:rPr>
                          </m:ctrlPr>
                        </m:fPr>
                        <m:num>
                          <m:r>
                            <a:rPr lang="en-US" sz="3200" b="0" i="1" smtClean="0">
                              <a:solidFill>
                                <a:schemeClr val="accent2"/>
                              </a:solidFill>
                              <a:latin typeface="Cambria Math" panose="02040503050406030204" pitchFamily="18" charset="0"/>
                            </a:rPr>
                            <m:t>$100,000</m:t>
                          </m:r>
                        </m:num>
                        <m:den>
                          <m:r>
                            <a:rPr lang="en-US" sz="3200" b="0" i="1" smtClean="0">
                              <a:solidFill>
                                <a:schemeClr val="accent2"/>
                              </a:solidFill>
                              <a:latin typeface="Cambria Math" panose="02040503050406030204" pitchFamily="18" charset="0"/>
                            </a:rPr>
                            <m:t>$25,000,000</m:t>
                          </m:r>
                        </m:den>
                      </m:f>
                      <m:r>
                        <a:rPr lang="en-US" sz="3200" b="0" i="1" smtClean="0">
                          <a:solidFill>
                            <a:schemeClr val="accent2"/>
                          </a:solidFill>
                          <a:latin typeface="Cambria Math" panose="02040503050406030204" pitchFamily="18" charset="0"/>
                        </a:rPr>
                        <m:t>=0.004=0.40%</m:t>
                      </m:r>
                    </m:oMath>
                  </m:oMathPara>
                </a14:m>
                <a:endParaRPr lang="en-US" sz="3200" dirty="0">
                  <a:solidFill>
                    <a:schemeClr val="accent2"/>
                  </a:solidFill>
                </a:endParaRPr>
              </a:p>
            </p:txBody>
          </p:sp>
        </mc:Choice>
        <mc:Fallback xmlns="">
          <p:sp>
            <p:nvSpPr>
              <p:cNvPr id="3" name="TextBox 2">
                <a:extLst>
                  <a:ext uri="{FF2B5EF4-FFF2-40B4-BE49-F238E27FC236}">
                    <a16:creationId xmlns:a16="http://schemas.microsoft.com/office/drawing/2014/main" id="{337EEDA9-274B-1210-3345-AF61CE97D0C1}"/>
                  </a:ext>
                </a:extLst>
              </p:cNvPr>
              <p:cNvSpPr txBox="1">
                <a:spLocks noRot="1" noChangeAspect="1" noMove="1" noResize="1" noEditPoints="1" noAdjustHandles="1" noChangeArrowheads="1" noChangeShapeType="1" noTextEdit="1"/>
              </p:cNvSpPr>
              <p:nvPr/>
            </p:nvSpPr>
            <p:spPr>
              <a:xfrm>
                <a:off x="18189388" y="1866874"/>
                <a:ext cx="5489451" cy="1006942"/>
              </a:xfrm>
              <a:prstGeom prst="rect">
                <a:avLst/>
              </a:prstGeom>
              <a:blipFill>
                <a:blip r:embed="rId2"/>
                <a:stretch>
                  <a:fillRect l="-1848" t="-2469" r="-1617" b="-123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E2CC77C7-EF8A-0E5A-252A-C5956AF21CBD}"/>
                  </a:ext>
                </a:extLst>
              </p:cNvPr>
              <p:cNvSpPr txBox="1"/>
              <p:nvPr/>
            </p:nvSpPr>
            <p:spPr>
              <a:xfrm>
                <a:off x="2375647" y="7376176"/>
                <a:ext cx="16437641" cy="3020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9600" i="1" smtClean="0">
                              <a:latin typeface="Cambria Math" panose="02040503050406030204" pitchFamily="18" charset="0"/>
                            </a:rPr>
                          </m:ctrlPr>
                        </m:fPr>
                        <m:num>
                          <m:r>
                            <a:rPr lang="en-US" sz="9600" b="0" i="1" smtClean="0">
                              <a:latin typeface="Cambria Math" panose="02040503050406030204" pitchFamily="18" charset="0"/>
                            </a:rPr>
                            <m:t>$100,000</m:t>
                          </m:r>
                        </m:num>
                        <m:den>
                          <m:r>
                            <a:rPr lang="en-US" sz="9600" b="0" i="1" smtClean="0">
                              <a:latin typeface="Cambria Math" panose="02040503050406030204" pitchFamily="18" charset="0"/>
                            </a:rPr>
                            <m:t>$20,000,000</m:t>
                          </m:r>
                        </m:den>
                      </m:f>
                      <m:r>
                        <a:rPr lang="en-US" sz="9600" b="0" i="1" smtClean="0">
                          <a:latin typeface="Cambria Math" panose="02040503050406030204" pitchFamily="18" charset="0"/>
                        </a:rPr>
                        <m:t>=0.005=0.50%</m:t>
                      </m:r>
                    </m:oMath>
                  </m:oMathPara>
                </a14:m>
                <a:endParaRPr lang="en-US" sz="9600" dirty="0"/>
              </a:p>
            </p:txBody>
          </p:sp>
        </mc:Choice>
        <mc:Fallback xmlns="">
          <p:sp>
            <p:nvSpPr>
              <p:cNvPr id="4" name="TextBox 3">
                <a:extLst>
                  <a:ext uri="{FF2B5EF4-FFF2-40B4-BE49-F238E27FC236}">
                    <a16:creationId xmlns:a16="http://schemas.microsoft.com/office/drawing/2014/main" id="{E2CC77C7-EF8A-0E5A-252A-C5956AF21CBD}"/>
                  </a:ext>
                </a:extLst>
              </p:cNvPr>
              <p:cNvSpPr txBox="1">
                <a:spLocks noRot="1" noChangeAspect="1" noMove="1" noResize="1" noEditPoints="1" noAdjustHandles="1" noChangeArrowheads="1" noChangeShapeType="1" noTextEdit="1"/>
              </p:cNvSpPr>
              <p:nvPr/>
            </p:nvSpPr>
            <p:spPr>
              <a:xfrm>
                <a:off x="2375647" y="7376176"/>
                <a:ext cx="16437641" cy="3020699"/>
              </a:xfrm>
              <a:prstGeom prst="rect">
                <a:avLst/>
              </a:prstGeom>
              <a:blipFill>
                <a:blip r:embed="rId3"/>
                <a:stretch>
                  <a:fillRect l="-1776" t="-2510" r="-1467" b="-12971"/>
                </a:stretch>
              </a:blipFill>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1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4" nodeType="clickEffect">
                                  <p:stCondLst>
                                    <p:cond delay="0"/>
                                  </p:stCondLst>
                                  <p:iterate>
                                    <p:tmAbs val="0"/>
                                  </p:iterate>
                                  <p:childTnLst>
                                    <p:set>
                                      <p:cBhvr>
                                        <p:cTn id="24" fill="hold"/>
                                        <p:tgtEl>
                                          <p:spTgt spid="5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1" build="p" animBg="1" advAuto="0"/>
      <p:bldP spid="519" grpId="4" animBg="1" advAuto="0"/>
      <p:bldP spid="4"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So what if we don’t like that ROA?"/>
          <p:cNvSpPr txBox="1">
            <a:spLocks noGrp="1"/>
          </p:cNvSpPr>
          <p:nvPr>
            <p:ph type="title"/>
          </p:nvPr>
        </p:nvSpPr>
        <p:spPr>
          <a:xfrm>
            <a:off x="1428750" y="342900"/>
            <a:ext cx="21526500" cy="3581400"/>
          </a:xfrm>
          <a:prstGeom prst="rect">
            <a:avLst/>
          </a:prstGeom>
        </p:spPr>
        <p:txBody>
          <a:bodyPr/>
          <a:lstStyle/>
          <a:p>
            <a:r>
              <a:t>So what if we don’t like that ROA?</a:t>
            </a:r>
          </a:p>
        </p:txBody>
      </p:sp>
      <p:sp>
        <p:nvSpPr>
          <p:cNvPr id="529" name="Change BOTH the net earnings or the average assets.…"/>
          <p:cNvSpPr txBox="1">
            <a:spLocks noGrp="1"/>
          </p:cNvSpPr>
          <p:nvPr>
            <p:ph type="body" idx="1"/>
          </p:nvPr>
        </p:nvSpPr>
        <p:spPr>
          <a:xfrm>
            <a:off x="1428750" y="3898900"/>
            <a:ext cx="21526500" cy="8051800"/>
          </a:xfrm>
          <a:prstGeom prst="rect">
            <a:avLst/>
          </a:prstGeom>
        </p:spPr>
        <p:txBody>
          <a:bodyPr anchor="t"/>
          <a:lstStyle/>
          <a:p>
            <a:r>
              <a:rPr dirty="0"/>
              <a:t>Change BOTH the net earnings or the average assets.</a:t>
            </a:r>
          </a:p>
          <a:p>
            <a:r>
              <a:rPr dirty="0"/>
              <a:t>Net earnings: $200,000</a:t>
            </a:r>
          </a:p>
          <a:p>
            <a:r>
              <a:rPr dirty="0"/>
              <a:t>Change average assets: $20,000,000</a:t>
            </a:r>
          </a:p>
        </p:txBody>
      </p:sp>
      <p:sp>
        <p:nvSpPr>
          <p:cNvPr id="535" name="ROA : 1.00%"/>
          <p:cNvSpPr txBox="1"/>
          <p:nvPr/>
        </p:nvSpPr>
        <p:spPr>
          <a:xfrm>
            <a:off x="1428750" y="11334230"/>
            <a:ext cx="21526500" cy="1232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546100" indent="-546100" algn="l">
              <a:spcBef>
                <a:spcPts val="5900"/>
              </a:spcBef>
              <a:buSzPct val="75000"/>
              <a:buChar char="•"/>
              <a:defRPr sz="4600"/>
            </a:lvl1pPr>
          </a:lstStyle>
          <a:p>
            <a:r>
              <a:rPr sz="5600" dirty="0"/>
              <a:t>ROA : 1.00%</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62185032-D0C5-0B27-369F-59EA7D053A80}"/>
                  </a:ext>
                </a:extLst>
              </p:cNvPr>
              <p:cNvSpPr txBox="1"/>
              <p:nvPr/>
            </p:nvSpPr>
            <p:spPr>
              <a:xfrm>
                <a:off x="2581834" y="7480300"/>
                <a:ext cx="16437641" cy="30206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9600" i="1" smtClean="0">
                              <a:latin typeface="Cambria Math" panose="02040503050406030204" pitchFamily="18" charset="0"/>
                            </a:rPr>
                          </m:ctrlPr>
                        </m:fPr>
                        <m:num>
                          <m:r>
                            <a:rPr lang="en-US" sz="9600" b="0" i="1" smtClean="0">
                              <a:latin typeface="Cambria Math" panose="02040503050406030204" pitchFamily="18" charset="0"/>
                            </a:rPr>
                            <m:t>$200,000</m:t>
                          </m:r>
                        </m:num>
                        <m:den>
                          <m:r>
                            <a:rPr lang="en-US" sz="9600" b="0" i="1" smtClean="0">
                              <a:latin typeface="Cambria Math" panose="02040503050406030204" pitchFamily="18" charset="0"/>
                            </a:rPr>
                            <m:t>$20,000,000</m:t>
                          </m:r>
                        </m:den>
                      </m:f>
                      <m:r>
                        <a:rPr lang="en-US" sz="9600" b="0" i="1" smtClean="0">
                          <a:latin typeface="Cambria Math" panose="02040503050406030204" pitchFamily="18" charset="0"/>
                        </a:rPr>
                        <m:t>=0.001=1.00%</m:t>
                      </m:r>
                    </m:oMath>
                  </m:oMathPara>
                </a14:m>
                <a:endParaRPr lang="en-US" sz="9600" dirty="0"/>
              </a:p>
            </p:txBody>
          </p:sp>
        </mc:Choice>
        <mc:Fallback xmlns="">
          <p:sp>
            <p:nvSpPr>
              <p:cNvPr id="2" name="TextBox 1">
                <a:extLst>
                  <a:ext uri="{FF2B5EF4-FFF2-40B4-BE49-F238E27FC236}">
                    <a16:creationId xmlns:a16="http://schemas.microsoft.com/office/drawing/2014/main" id="{62185032-D0C5-0B27-369F-59EA7D053A80}"/>
                  </a:ext>
                </a:extLst>
              </p:cNvPr>
              <p:cNvSpPr txBox="1">
                <a:spLocks noRot="1" noChangeAspect="1" noMove="1" noResize="1" noEditPoints="1" noAdjustHandles="1" noChangeArrowheads="1" noChangeShapeType="1" noTextEdit="1"/>
              </p:cNvSpPr>
              <p:nvPr/>
            </p:nvSpPr>
            <p:spPr>
              <a:xfrm>
                <a:off x="2581834" y="7480300"/>
                <a:ext cx="16437641" cy="3020699"/>
              </a:xfrm>
              <a:prstGeom prst="rect">
                <a:avLst/>
              </a:prstGeom>
              <a:blipFill>
                <a:blip r:embed="rId2"/>
                <a:stretch>
                  <a:fillRect l="-1776" t="-2500" r="-1390" b="-12500"/>
                </a:stretch>
              </a:blipFill>
            </p:spPr>
            <p:txBody>
              <a:bodyPr/>
              <a:lstStyle/>
              <a:p>
                <a:r>
                  <a:rPr lang="en-US">
                    <a:noFill/>
                  </a:rPr>
                  <a:t> </a:t>
                </a:r>
              </a:p>
            </p:txBody>
          </p:sp>
        </mc:Fallback>
      </mc:AlternateContent>
      <p:sp>
        <p:nvSpPr>
          <p:cNvPr id="3" name="Reference Ratio">
            <a:extLst>
              <a:ext uri="{FF2B5EF4-FFF2-40B4-BE49-F238E27FC236}">
                <a16:creationId xmlns:a16="http://schemas.microsoft.com/office/drawing/2014/main" id="{EF4F15E1-B694-05AB-E130-CD172AB96B67}"/>
              </a:ext>
            </a:extLst>
          </p:cNvPr>
          <p:cNvSpPr txBox="1"/>
          <p:nvPr/>
        </p:nvSpPr>
        <p:spPr>
          <a:xfrm>
            <a:off x="17633114" y="812849"/>
            <a:ext cx="4205447" cy="872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FF9300"/>
                </a:solidFill>
              </a:defRPr>
            </a:lvl1pPr>
          </a:lstStyle>
          <a:p>
            <a:r>
              <a:rPr dirty="0">
                <a:solidFill>
                  <a:schemeClr val="accent2"/>
                </a:solidFill>
              </a:rPr>
              <a:t>Reference Ratio</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D199948-9877-DA47-DD91-FA990C12AC2F}"/>
                  </a:ext>
                </a:extLst>
              </p:cNvPr>
              <p:cNvSpPr txBox="1"/>
              <p:nvPr/>
            </p:nvSpPr>
            <p:spPr>
              <a:xfrm>
                <a:off x="18189388" y="1866874"/>
                <a:ext cx="5489451" cy="10069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solidFill>
                                <a:schemeClr val="accent2"/>
                              </a:solidFill>
                              <a:latin typeface="Cambria Math" panose="02040503050406030204" pitchFamily="18" charset="0"/>
                            </a:rPr>
                          </m:ctrlPr>
                        </m:fPr>
                        <m:num>
                          <m:r>
                            <a:rPr lang="en-US" sz="3200" b="0" i="1" smtClean="0">
                              <a:solidFill>
                                <a:schemeClr val="accent2"/>
                              </a:solidFill>
                              <a:latin typeface="Cambria Math" panose="02040503050406030204" pitchFamily="18" charset="0"/>
                            </a:rPr>
                            <m:t>$100,000</m:t>
                          </m:r>
                        </m:num>
                        <m:den>
                          <m:r>
                            <a:rPr lang="en-US" sz="3200" b="0" i="1" smtClean="0">
                              <a:solidFill>
                                <a:schemeClr val="accent2"/>
                              </a:solidFill>
                              <a:latin typeface="Cambria Math" panose="02040503050406030204" pitchFamily="18" charset="0"/>
                            </a:rPr>
                            <m:t>$25,000,000</m:t>
                          </m:r>
                        </m:den>
                      </m:f>
                      <m:r>
                        <a:rPr lang="en-US" sz="3200" b="0" i="1" smtClean="0">
                          <a:solidFill>
                            <a:schemeClr val="accent2"/>
                          </a:solidFill>
                          <a:latin typeface="Cambria Math" panose="02040503050406030204" pitchFamily="18" charset="0"/>
                        </a:rPr>
                        <m:t>=0.004=0.40%</m:t>
                      </m:r>
                    </m:oMath>
                  </m:oMathPara>
                </a14:m>
                <a:endParaRPr lang="en-US" sz="3200" dirty="0">
                  <a:solidFill>
                    <a:schemeClr val="accent2"/>
                  </a:solidFill>
                </a:endParaRPr>
              </a:p>
            </p:txBody>
          </p:sp>
        </mc:Choice>
        <mc:Fallback xmlns="">
          <p:sp>
            <p:nvSpPr>
              <p:cNvPr id="4" name="TextBox 3">
                <a:extLst>
                  <a:ext uri="{FF2B5EF4-FFF2-40B4-BE49-F238E27FC236}">
                    <a16:creationId xmlns:a16="http://schemas.microsoft.com/office/drawing/2014/main" id="{9D199948-9877-DA47-DD91-FA990C12AC2F}"/>
                  </a:ext>
                </a:extLst>
              </p:cNvPr>
              <p:cNvSpPr txBox="1">
                <a:spLocks noRot="1" noChangeAspect="1" noMove="1" noResize="1" noEditPoints="1" noAdjustHandles="1" noChangeArrowheads="1" noChangeShapeType="1" noTextEdit="1"/>
              </p:cNvSpPr>
              <p:nvPr/>
            </p:nvSpPr>
            <p:spPr>
              <a:xfrm>
                <a:off x="18189388" y="1866874"/>
                <a:ext cx="5489451" cy="1006942"/>
              </a:xfrm>
              <a:prstGeom prst="rect">
                <a:avLst/>
              </a:prstGeom>
              <a:blipFill>
                <a:blip r:embed="rId3"/>
                <a:stretch>
                  <a:fillRect l="-1848" t="-2469" r="-1617" b="-12346"/>
                </a:stretch>
              </a:blipFill>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2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2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2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4" nodeType="clickEffect">
                                  <p:stCondLst>
                                    <p:cond delay="0"/>
                                  </p:stCondLst>
                                  <p:iterate>
                                    <p:tmAbs val="0"/>
                                  </p:iterate>
                                  <p:childTnLst>
                                    <p:set>
                                      <p:cBhvr>
                                        <p:cTn id="24" fill="hold"/>
                                        <p:tgtEl>
                                          <p:spTgt spid="5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1" build="p" animBg="1" advAuto="0"/>
      <p:bldP spid="535" grpId="4" animBg="1" advAuto="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 name="Table 1"/>
          <p:cNvGraphicFramePr/>
          <p:nvPr>
            <p:extLst>
              <p:ext uri="{D42A27DB-BD31-4B8C-83A1-F6EECF244321}">
                <p14:modId xmlns:p14="http://schemas.microsoft.com/office/powerpoint/2010/main" val="3953600241"/>
              </p:ext>
            </p:extLst>
          </p:nvPr>
        </p:nvGraphicFramePr>
        <p:xfrm>
          <a:off x="2335361" y="1042987"/>
          <a:ext cx="19713276" cy="11630025"/>
        </p:xfrm>
        <a:graphic>
          <a:graphicData uri="http://schemas.openxmlformats.org/drawingml/2006/table">
            <a:tbl>
              <a:tblPr bandRow="1">
                <a:tableStyleId>{4C3C2611-4C71-4FC5-86AE-919BDF0F9419}</a:tableStyleId>
              </a:tblPr>
              <a:tblGrid>
                <a:gridCol w="10202168">
                  <a:extLst>
                    <a:ext uri="{9D8B030D-6E8A-4147-A177-3AD203B41FA5}">
                      <a16:colId xmlns:a16="http://schemas.microsoft.com/office/drawing/2014/main" val="20000"/>
                    </a:ext>
                  </a:extLst>
                </a:gridCol>
                <a:gridCol w="5517554">
                  <a:extLst>
                    <a:ext uri="{9D8B030D-6E8A-4147-A177-3AD203B41FA5}">
                      <a16:colId xmlns:a16="http://schemas.microsoft.com/office/drawing/2014/main" val="20001"/>
                    </a:ext>
                  </a:extLst>
                </a:gridCol>
                <a:gridCol w="3993554">
                  <a:extLst>
                    <a:ext uri="{9D8B030D-6E8A-4147-A177-3AD203B41FA5}">
                      <a16:colId xmlns:a16="http://schemas.microsoft.com/office/drawing/2014/main" val="20002"/>
                    </a:ext>
                  </a:extLst>
                </a:gridCol>
              </a:tblGrid>
              <a:tr h="11715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b="1" dirty="0">
                          <a:solidFill>
                            <a:schemeClr val="accent2"/>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b="1" dirty="0">
                          <a:solidFill>
                            <a:schemeClr val="accent2"/>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7600">
                          <a:solidFill>
                            <a:srgbClr val="FF9300"/>
                          </a:solidFill>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7143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7143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(Allowance for Loan &amp; Lease Losses)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7143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835,000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11715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b="1">
                          <a:solidFill>
                            <a:schemeClr val="accent2"/>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b="1">
                          <a:solidFill>
                            <a:schemeClr val="accent2"/>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dirty="0">
                        <a:solidFill>
                          <a:schemeClr val="accent2"/>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 name="Again, just the ROA by itself means nothing if we don’t compare it to something."/>
          <p:cNvSpPr txBox="1">
            <a:spLocks noGrp="1"/>
          </p:cNvSpPr>
          <p:nvPr>
            <p:ph type="title"/>
          </p:nvPr>
        </p:nvSpPr>
        <p:spPr>
          <a:xfrm>
            <a:off x="929577" y="200303"/>
            <a:ext cx="19859576" cy="5161287"/>
          </a:xfrm>
          <a:prstGeom prst="rect">
            <a:avLst/>
          </a:prstGeom>
        </p:spPr>
        <p:txBody>
          <a:bodyPr/>
          <a:lstStyle/>
          <a:p>
            <a:r>
              <a:rPr dirty="0"/>
              <a:t>Again, just the ROA by itself means nothing if we don’t compare it to something.</a:t>
            </a:r>
          </a:p>
        </p:txBody>
      </p:sp>
      <p:sp>
        <p:nvSpPr>
          <p:cNvPr id="545" name="Negative is bad—it means you lost money.…"/>
          <p:cNvSpPr txBox="1">
            <a:spLocks noGrp="1"/>
          </p:cNvSpPr>
          <p:nvPr>
            <p:ph type="body" idx="1"/>
          </p:nvPr>
        </p:nvSpPr>
        <p:spPr>
          <a:xfrm>
            <a:off x="1428750" y="5751864"/>
            <a:ext cx="21526500" cy="7303062"/>
          </a:xfrm>
          <a:prstGeom prst="rect">
            <a:avLst/>
          </a:prstGeom>
        </p:spPr>
        <p:txBody>
          <a:bodyPr anchor="t"/>
          <a:lstStyle/>
          <a:p>
            <a:r>
              <a:rPr dirty="0"/>
              <a:t>Negative is bad—it means you lost money. </a:t>
            </a:r>
          </a:p>
          <a:p>
            <a:r>
              <a:rPr dirty="0"/>
              <a:t>So, anything above 0% is positive, but what is “good”?</a:t>
            </a:r>
          </a:p>
          <a:p>
            <a:r>
              <a:rPr dirty="0"/>
              <a:t>The industry standard has traditionally been 1%</a:t>
            </a:r>
          </a:p>
          <a:p>
            <a:r>
              <a:rPr dirty="0"/>
              <a:t>During </a:t>
            </a:r>
            <a:r>
              <a:rPr lang="en-US" dirty="0"/>
              <a:t>financial crisis</a:t>
            </a:r>
            <a:r>
              <a:rPr dirty="0"/>
              <a:t>, that dropped a fair amount</a:t>
            </a:r>
            <a:r>
              <a:rPr lang="en-US" dirty="0"/>
              <a:t>, recovered in the teens, and seems to be dropping again</a:t>
            </a:r>
            <a:endParaRPr dirty="0"/>
          </a:p>
          <a:p>
            <a:r>
              <a:rPr dirty="0"/>
              <a:t>ROA is typically higher for larger credit unions.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4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4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4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4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54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54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 grpId="1" build="p" animBg="1" advAuto="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56670780"/>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5" name="Rectangle 5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50" name="Image" descr="Image"/>
          <p:cNvPicPr>
            <a:picLocks noChangeAspect="1"/>
          </p:cNvPicPr>
          <p:nvPr/>
        </p:nvPicPr>
        <p:blipFill rotWithShape="1">
          <a:blip r:embed="rId2"/>
          <a:srcRect b="15110"/>
          <a:stretch/>
        </p:blipFill>
        <p:spPr>
          <a:xfrm>
            <a:off x="20" y="2564"/>
            <a:ext cx="24383980" cy="13713436"/>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 name="Remember I said that ROA is usually annualized?"/>
          <p:cNvSpPr txBox="1">
            <a:spLocks noGrp="1"/>
          </p:cNvSpPr>
          <p:nvPr>
            <p:ph type="title"/>
          </p:nvPr>
        </p:nvSpPr>
        <p:spPr>
          <a:prstGeom prst="rect">
            <a:avLst/>
          </a:prstGeom>
        </p:spPr>
        <p:txBody>
          <a:bodyPr/>
          <a:lstStyle/>
          <a:p>
            <a:r>
              <a:t>Remember I said that ROA is usually annualized?</a:t>
            </a:r>
          </a:p>
        </p:txBody>
      </p:sp>
      <p:sp>
        <p:nvSpPr>
          <p:cNvPr id="553" name="Annualizing something allows you to compare how you’re doing part-way through a year, to how you’ve done in past years.…"/>
          <p:cNvSpPr txBox="1">
            <a:spLocks noGrp="1"/>
          </p:cNvSpPr>
          <p:nvPr>
            <p:ph type="body" idx="1"/>
          </p:nvPr>
        </p:nvSpPr>
        <p:spPr>
          <a:xfrm>
            <a:off x="1428750" y="3898900"/>
            <a:ext cx="21526500" cy="9301179"/>
          </a:xfrm>
          <a:prstGeom prst="rect">
            <a:avLst/>
          </a:prstGeom>
        </p:spPr>
        <p:txBody>
          <a:bodyPr/>
          <a:lstStyle/>
          <a:p>
            <a:r>
              <a:t>Annualizing something allows you to compare how you’re doing part-way through a year, to how you’ve done in past years.</a:t>
            </a:r>
          </a:p>
          <a:p>
            <a:r>
              <a:t>To annualize: </a:t>
            </a:r>
          </a:p>
          <a:p>
            <a:pPr lvl="2"/>
            <a:r>
              <a:t>Select a base period, such as month, quarter, half-year</a:t>
            </a:r>
          </a:p>
          <a:p>
            <a:pPr lvl="2"/>
            <a:r>
              <a:t>Divide the amount by the number of periods that have elapsed</a:t>
            </a:r>
          </a:p>
          <a:p>
            <a:pPr lvl="2"/>
            <a:r>
              <a:t>Multiply the amount by the number of periods in a year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5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5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53">
                                            <p:txEl>
                                              <p:pRg st="1" end="1"/>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553">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553">
                                            <p:txEl>
                                              <p:pRg st="3" end="3"/>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55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 grpId="1" build="p"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 name="Annualizing an ROA"/>
          <p:cNvSpPr txBox="1">
            <a:spLocks noGrp="1"/>
          </p:cNvSpPr>
          <p:nvPr>
            <p:ph type="title"/>
          </p:nvPr>
        </p:nvSpPr>
        <p:spPr>
          <a:prstGeom prst="rect">
            <a:avLst/>
          </a:prstGeom>
        </p:spPr>
        <p:txBody>
          <a:bodyPr/>
          <a:lstStyle/>
          <a:p>
            <a:r>
              <a:t>Annualizing an ROA</a:t>
            </a:r>
          </a:p>
        </p:txBody>
      </p:sp>
      <p:sp>
        <p:nvSpPr>
          <p:cNvPr id="556" name="We can annualize before or after we do most of the math…"/>
          <p:cNvSpPr txBox="1">
            <a:spLocks noGrp="1"/>
          </p:cNvSpPr>
          <p:nvPr>
            <p:ph type="body" idx="1"/>
          </p:nvPr>
        </p:nvSpPr>
        <p:spPr>
          <a:xfrm>
            <a:off x="1428750" y="3229274"/>
            <a:ext cx="21526500" cy="10341604"/>
          </a:xfrm>
          <a:prstGeom prst="rect">
            <a:avLst/>
          </a:prstGeom>
        </p:spPr>
        <p:txBody>
          <a:bodyPr/>
          <a:lstStyle/>
          <a:p>
            <a:r>
              <a:t>We can annualize before or after we do most of the math</a:t>
            </a:r>
          </a:p>
          <a:p>
            <a:pPr lvl="2"/>
            <a:r>
              <a:t>That is, we can annualize our net income, or</a:t>
            </a:r>
          </a:p>
          <a:p>
            <a:pPr lvl="2"/>
            <a:r>
              <a:t>We can find the ratio, then annualize it</a:t>
            </a:r>
          </a:p>
          <a:p>
            <a:pPr lvl="2"/>
            <a:r>
              <a:t>We get the same answer either way</a:t>
            </a:r>
          </a:p>
          <a:p>
            <a:r>
              <a:t>Let’s say we’re only 7 months into the year. </a:t>
            </a:r>
          </a:p>
          <a:p>
            <a:r>
              <a:t>Our net income so far for the year is $115,000</a:t>
            </a:r>
          </a:p>
          <a:p>
            <a:r>
              <a:t>Our average assets are $20,000,000</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5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56">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556">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556">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55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55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55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55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 grpId="1" build="p" animBg="1" advAuto="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53B24C3-2E97-18D8-55E3-457EE363C04C}"/>
                  </a:ext>
                </a:extLst>
              </p:cNvPr>
              <p:cNvSpPr txBox="1"/>
              <p:nvPr/>
            </p:nvSpPr>
            <p:spPr>
              <a:xfrm>
                <a:off x="1337297" y="2662782"/>
                <a:ext cx="10854703" cy="2199769"/>
              </a:xfrm>
              <a:prstGeom prst="rect">
                <a:avLst/>
              </a:prstGeom>
              <a:noFill/>
            </p:spPr>
            <p:txBody>
              <a:bodyPr wrap="none" lIns="0" tIns="0" rIns="0" bIns="0" rtlCol="0">
                <a:spAutoFit/>
              </a:bodyPr>
              <a:lstStyle/>
              <a:p>
                <a14:m>
                  <m:oMath xmlns:m="http://schemas.openxmlformats.org/officeDocument/2006/math">
                    <m:f>
                      <m:fPr>
                        <m:ctrlPr>
                          <a:rPr lang="en-US" sz="9600" i="1" smtClean="0">
                            <a:latin typeface="Cambria Math" panose="02040503050406030204" pitchFamily="18" charset="0"/>
                          </a:rPr>
                        </m:ctrlPr>
                      </m:fPr>
                      <m:num>
                        <m:r>
                          <a:rPr lang="en-US" sz="9600" b="0" i="1" smtClean="0">
                            <a:latin typeface="Cambria Math" panose="02040503050406030204" pitchFamily="18" charset="0"/>
                          </a:rPr>
                          <m:t>$115,000</m:t>
                        </m:r>
                      </m:num>
                      <m:den>
                        <m:r>
                          <a:rPr lang="en-US" sz="9600" b="0" i="1" smtClean="0">
                            <a:latin typeface="Cambria Math" panose="02040503050406030204" pitchFamily="18" charset="0"/>
                          </a:rPr>
                          <m:t>7 </m:t>
                        </m:r>
                        <m:r>
                          <a:rPr lang="en-US" sz="9600" b="0" i="1" smtClean="0">
                            <a:latin typeface="Cambria Math" panose="02040503050406030204" pitchFamily="18" charset="0"/>
                          </a:rPr>
                          <m:t>𝑚𝑜𝑛𝑡h𝑠</m:t>
                        </m:r>
                      </m:den>
                    </m:f>
                  </m:oMath>
                </a14:m>
                <a:r>
                  <a:rPr lang="en-US" sz="9600" dirty="0"/>
                  <a:t> = $16,428.57</a:t>
                </a:r>
              </a:p>
            </p:txBody>
          </p:sp>
        </mc:Choice>
        <mc:Fallback xmlns="">
          <p:sp>
            <p:nvSpPr>
              <p:cNvPr id="2" name="TextBox 1">
                <a:extLst>
                  <a:ext uri="{FF2B5EF4-FFF2-40B4-BE49-F238E27FC236}">
                    <a16:creationId xmlns:a16="http://schemas.microsoft.com/office/drawing/2014/main" id="{553B24C3-2E97-18D8-55E3-457EE363C04C}"/>
                  </a:ext>
                </a:extLst>
              </p:cNvPr>
              <p:cNvSpPr txBox="1">
                <a:spLocks noRot="1" noChangeAspect="1" noMove="1" noResize="1" noEditPoints="1" noAdjustHandles="1" noChangeArrowheads="1" noChangeShapeType="1" noTextEdit="1"/>
              </p:cNvSpPr>
              <p:nvPr/>
            </p:nvSpPr>
            <p:spPr>
              <a:xfrm>
                <a:off x="1337297" y="2662782"/>
                <a:ext cx="10854703" cy="2199769"/>
              </a:xfrm>
              <a:prstGeom prst="rect">
                <a:avLst/>
              </a:prstGeom>
              <a:blipFill>
                <a:blip r:embed="rId2"/>
                <a:stretch>
                  <a:fillRect l="-2570" r="-5724" b="-27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6885ECC-5082-A24F-4F16-B168D7B40559}"/>
                  </a:ext>
                </a:extLst>
              </p:cNvPr>
              <p:cNvSpPr txBox="1"/>
              <p:nvPr/>
            </p:nvSpPr>
            <p:spPr>
              <a:xfrm>
                <a:off x="1198083" y="6325525"/>
                <a:ext cx="21575458" cy="14773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9600" b="0" i="1" smtClean="0">
                          <a:latin typeface="Cambria Math" panose="02040503050406030204" pitchFamily="18" charset="0"/>
                        </a:rPr>
                        <m:t>$16,428.57 </m:t>
                      </m:r>
                      <m:r>
                        <a:rPr lang="en-US" sz="9600" b="0" i="1" smtClean="0">
                          <a:latin typeface="Cambria Math" panose="02040503050406030204" pitchFamily="18" charset="0"/>
                          <a:ea typeface="Cambria Math" panose="02040503050406030204" pitchFamily="18" charset="0"/>
                        </a:rPr>
                        <m:t>× 12 </m:t>
                      </m:r>
                      <m:r>
                        <a:rPr lang="en-US" sz="9600" b="0" i="1" smtClean="0">
                          <a:latin typeface="Cambria Math" panose="02040503050406030204" pitchFamily="18" charset="0"/>
                          <a:ea typeface="Cambria Math" panose="02040503050406030204" pitchFamily="18" charset="0"/>
                        </a:rPr>
                        <m:t>𝑚𝑜𝑛𝑡h𝑠</m:t>
                      </m:r>
                      <m:r>
                        <a:rPr lang="en-US" sz="9600" b="0" i="1" smtClean="0">
                          <a:latin typeface="Cambria Math" panose="02040503050406030204" pitchFamily="18" charset="0"/>
                          <a:ea typeface="Cambria Math" panose="02040503050406030204" pitchFamily="18" charset="0"/>
                        </a:rPr>
                        <m:t>=$197,142.86</m:t>
                      </m:r>
                    </m:oMath>
                  </m:oMathPara>
                </a14:m>
                <a:endParaRPr lang="en-US" sz="9600" dirty="0"/>
              </a:p>
            </p:txBody>
          </p:sp>
        </mc:Choice>
        <mc:Fallback xmlns="">
          <p:sp>
            <p:nvSpPr>
              <p:cNvPr id="4" name="TextBox 3">
                <a:extLst>
                  <a:ext uri="{FF2B5EF4-FFF2-40B4-BE49-F238E27FC236}">
                    <a16:creationId xmlns:a16="http://schemas.microsoft.com/office/drawing/2014/main" id="{66885ECC-5082-A24F-4F16-B168D7B40559}"/>
                  </a:ext>
                </a:extLst>
              </p:cNvPr>
              <p:cNvSpPr txBox="1">
                <a:spLocks noRot="1" noChangeAspect="1" noMove="1" noResize="1" noEditPoints="1" noAdjustHandles="1" noChangeArrowheads="1" noChangeShapeType="1" noTextEdit="1"/>
              </p:cNvSpPr>
              <p:nvPr/>
            </p:nvSpPr>
            <p:spPr>
              <a:xfrm>
                <a:off x="1198083" y="6325525"/>
                <a:ext cx="21575458" cy="1477328"/>
              </a:xfrm>
              <a:prstGeom prst="rect">
                <a:avLst/>
              </a:prstGeom>
              <a:blipFill>
                <a:blip r:embed="rId3"/>
                <a:stretch>
                  <a:fillRect l="-1235" t="-7692" r="-824" b="-367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1C8C538-D430-DC26-F7E6-D5B4AC2F7EA8}"/>
                  </a:ext>
                </a:extLst>
              </p:cNvPr>
              <p:cNvSpPr txBox="1"/>
              <p:nvPr/>
            </p:nvSpPr>
            <p:spPr>
              <a:xfrm>
                <a:off x="1198083" y="9265827"/>
                <a:ext cx="13813077" cy="2312941"/>
              </a:xfrm>
              <a:prstGeom prst="rect">
                <a:avLst/>
              </a:prstGeom>
              <a:noFill/>
            </p:spPr>
            <p:txBody>
              <a:bodyPr wrap="none" lIns="0" tIns="0" rIns="0" bIns="0" rtlCol="0">
                <a:spAutoFit/>
              </a:bodyPr>
              <a:lstStyle/>
              <a:p>
                <a14:m>
                  <m:oMath xmlns:m="http://schemas.openxmlformats.org/officeDocument/2006/math">
                    <m:f>
                      <m:fPr>
                        <m:ctrlPr>
                          <a:rPr lang="en-US" sz="9600" i="1" smtClean="0">
                            <a:latin typeface="Cambria Math" panose="02040503050406030204" pitchFamily="18" charset="0"/>
                          </a:rPr>
                        </m:ctrlPr>
                      </m:fPr>
                      <m:num>
                        <m:r>
                          <a:rPr lang="en-US" sz="9600" b="0" i="1" smtClean="0">
                            <a:latin typeface="Cambria Math" panose="02040503050406030204" pitchFamily="18" charset="0"/>
                          </a:rPr>
                          <m:t>$197,142.86</m:t>
                        </m:r>
                      </m:num>
                      <m:den>
                        <m:r>
                          <a:rPr lang="en-US" sz="9600" b="0" i="1" smtClean="0">
                            <a:latin typeface="Cambria Math" panose="02040503050406030204" pitchFamily="18" charset="0"/>
                          </a:rPr>
                          <m:t>$20,000,000</m:t>
                        </m:r>
                      </m:den>
                    </m:f>
                  </m:oMath>
                </a14:m>
                <a:r>
                  <a:rPr lang="en-US" sz="9600" dirty="0"/>
                  <a:t> = 0.0099 = 0.99%</a:t>
                </a:r>
              </a:p>
            </p:txBody>
          </p:sp>
        </mc:Choice>
        <mc:Fallback xmlns="">
          <p:sp>
            <p:nvSpPr>
              <p:cNvPr id="5" name="TextBox 4">
                <a:extLst>
                  <a:ext uri="{FF2B5EF4-FFF2-40B4-BE49-F238E27FC236}">
                    <a16:creationId xmlns:a16="http://schemas.microsoft.com/office/drawing/2014/main" id="{21C8C538-D430-DC26-F7E6-D5B4AC2F7EA8}"/>
                  </a:ext>
                </a:extLst>
              </p:cNvPr>
              <p:cNvSpPr txBox="1">
                <a:spLocks noRot="1" noChangeAspect="1" noMove="1" noResize="1" noEditPoints="1" noAdjustHandles="1" noChangeArrowheads="1" noChangeShapeType="1" noTextEdit="1"/>
              </p:cNvSpPr>
              <p:nvPr/>
            </p:nvSpPr>
            <p:spPr>
              <a:xfrm>
                <a:off x="1198083" y="9265827"/>
                <a:ext cx="13813077" cy="2312941"/>
              </a:xfrm>
              <a:prstGeom prst="rect">
                <a:avLst/>
              </a:prstGeom>
              <a:blipFill>
                <a:blip r:embed="rId4"/>
                <a:stretch>
                  <a:fillRect l="-2665" r="-4412" b="-1311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4880F394-81F6-4DCE-E347-712E86E0156C}"/>
              </a:ext>
            </a:extLst>
          </p:cNvPr>
          <p:cNvSpPr txBox="1"/>
          <p:nvPr/>
        </p:nvSpPr>
        <p:spPr>
          <a:xfrm>
            <a:off x="242047" y="343005"/>
            <a:ext cx="18702749" cy="1200329"/>
          </a:xfrm>
          <a:prstGeom prst="rect">
            <a:avLst/>
          </a:prstGeom>
          <a:noFill/>
        </p:spPr>
        <p:txBody>
          <a:bodyPr wrap="none" rtlCol="0">
            <a:spAutoFit/>
          </a:bodyPr>
          <a:lstStyle/>
          <a:p>
            <a:r>
              <a:rPr lang="en-US" sz="7200" dirty="0"/>
              <a:t>Annualize Net Income </a:t>
            </a:r>
            <a:r>
              <a:rPr lang="en-US" sz="7200" i="1" dirty="0"/>
              <a:t>before</a:t>
            </a:r>
            <a:r>
              <a:rPr lang="en-US" sz="7200" dirty="0"/>
              <a:t> calculating the ratio</a:t>
            </a:r>
          </a:p>
        </p:txBody>
      </p:sp>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6F1CAE0-BCD7-C195-C759-3CEB02FD5480}"/>
              </a:ext>
            </a:extLst>
          </p:cNvPr>
          <p:cNvSpPr txBox="1"/>
          <p:nvPr/>
        </p:nvSpPr>
        <p:spPr>
          <a:xfrm>
            <a:off x="242047" y="343005"/>
            <a:ext cx="18045838" cy="1200329"/>
          </a:xfrm>
          <a:prstGeom prst="rect">
            <a:avLst/>
          </a:prstGeom>
          <a:noFill/>
        </p:spPr>
        <p:txBody>
          <a:bodyPr wrap="none" rtlCol="0">
            <a:spAutoFit/>
          </a:bodyPr>
          <a:lstStyle/>
          <a:p>
            <a:r>
              <a:rPr lang="en-US" sz="7200" dirty="0"/>
              <a:t>Annualize Net Income </a:t>
            </a:r>
            <a:r>
              <a:rPr lang="en-US" sz="7200" i="1" dirty="0"/>
              <a:t>after</a:t>
            </a:r>
            <a:r>
              <a:rPr lang="en-US" sz="7200" dirty="0"/>
              <a:t> calculating the ratio</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1214FAB0-D48F-0067-E79E-D4CC28CDF41A}"/>
                  </a:ext>
                </a:extLst>
              </p:cNvPr>
              <p:cNvSpPr txBox="1"/>
              <p:nvPr/>
            </p:nvSpPr>
            <p:spPr>
              <a:xfrm>
                <a:off x="1274543" y="2881281"/>
                <a:ext cx="14604960" cy="2312941"/>
              </a:xfrm>
              <a:prstGeom prst="rect">
                <a:avLst/>
              </a:prstGeom>
              <a:noFill/>
            </p:spPr>
            <p:txBody>
              <a:bodyPr wrap="none" lIns="0" tIns="0" rIns="0" bIns="0" rtlCol="0">
                <a:spAutoFit/>
              </a:bodyPr>
              <a:lstStyle/>
              <a:p>
                <a14:m>
                  <m:oMath xmlns:m="http://schemas.openxmlformats.org/officeDocument/2006/math">
                    <m:f>
                      <m:fPr>
                        <m:ctrlPr>
                          <a:rPr lang="en-US" sz="9600" i="1" smtClean="0">
                            <a:latin typeface="Cambria Math" panose="02040503050406030204" pitchFamily="18" charset="0"/>
                          </a:rPr>
                        </m:ctrlPr>
                      </m:fPr>
                      <m:num>
                        <m:r>
                          <a:rPr lang="en-US" sz="9600" b="0" i="1" smtClean="0">
                            <a:latin typeface="Cambria Math" panose="02040503050406030204" pitchFamily="18" charset="0"/>
                          </a:rPr>
                          <m:t>$115,000</m:t>
                        </m:r>
                      </m:num>
                      <m:den>
                        <m:r>
                          <a:rPr lang="en-US" sz="9600" b="0" i="1" smtClean="0">
                            <a:latin typeface="Cambria Math" panose="02040503050406030204" pitchFamily="18" charset="0"/>
                          </a:rPr>
                          <m:t>20,000,000</m:t>
                        </m:r>
                      </m:den>
                    </m:f>
                  </m:oMath>
                </a14:m>
                <a:r>
                  <a:rPr lang="en-US" sz="9600" dirty="0"/>
                  <a:t> = 0.00575 = 0.575%</a:t>
                </a:r>
              </a:p>
            </p:txBody>
          </p:sp>
        </mc:Choice>
        <mc:Fallback xmlns="">
          <p:sp>
            <p:nvSpPr>
              <p:cNvPr id="3" name="TextBox 2">
                <a:extLst>
                  <a:ext uri="{FF2B5EF4-FFF2-40B4-BE49-F238E27FC236}">
                    <a16:creationId xmlns:a16="http://schemas.microsoft.com/office/drawing/2014/main" id="{1214FAB0-D48F-0067-E79E-D4CC28CDF41A}"/>
                  </a:ext>
                </a:extLst>
              </p:cNvPr>
              <p:cNvSpPr txBox="1">
                <a:spLocks noRot="1" noChangeAspect="1" noMove="1" noResize="1" noEditPoints="1" noAdjustHandles="1" noChangeArrowheads="1" noChangeShapeType="1" noTextEdit="1"/>
              </p:cNvSpPr>
              <p:nvPr/>
            </p:nvSpPr>
            <p:spPr>
              <a:xfrm>
                <a:off x="1274543" y="2881281"/>
                <a:ext cx="14604960" cy="2312941"/>
              </a:xfrm>
              <a:prstGeom prst="rect">
                <a:avLst/>
              </a:prstGeom>
              <a:blipFill>
                <a:blip r:embed="rId2"/>
                <a:stretch>
                  <a:fillRect l="-1998" r="-3997" b="-131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25C2FE2E-5F2B-F40E-D61E-10B5AA2D86DD}"/>
                  </a:ext>
                </a:extLst>
              </p:cNvPr>
              <p:cNvSpPr txBox="1"/>
              <p:nvPr/>
            </p:nvSpPr>
            <p:spPr>
              <a:xfrm>
                <a:off x="1274543" y="6577731"/>
                <a:ext cx="8309134" cy="2134815"/>
              </a:xfrm>
              <a:prstGeom prst="rect">
                <a:avLst/>
              </a:prstGeom>
              <a:noFill/>
            </p:spPr>
            <p:txBody>
              <a:bodyPr wrap="none" lIns="0" tIns="0" rIns="0" bIns="0" rtlCol="0">
                <a:spAutoFit/>
              </a:bodyPr>
              <a:lstStyle/>
              <a:p>
                <a14:m>
                  <m:oMath xmlns:m="http://schemas.openxmlformats.org/officeDocument/2006/math">
                    <m:f>
                      <m:fPr>
                        <m:ctrlPr>
                          <a:rPr lang="en-US" sz="9600" i="1" smtClean="0">
                            <a:latin typeface="Cambria Math" panose="02040503050406030204" pitchFamily="18" charset="0"/>
                          </a:rPr>
                        </m:ctrlPr>
                      </m:fPr>
                      <m:num>
                        <m:r>
                          <a:rPr lang="en-US" sz="9600" b="0" i="1" smtClean="0">
                            <a:latin typeface="Cambria Math" panose="02040503050406030204" pitchFamily="18" charset="0"/>
                          </a:rPr>
                          <m:t>0.575%</m:t>
                        </m:r>
                      </m:num>
                      <m:den>
                        <m:r>
                          <a:rPr lang="en-US" sz="9600" b="0" i="1" smtClean="0">
                            <a:latin typeface="Cambria Math" panose="02040503050406030204" pitchFamily="18" charset="0"/>
                          </a:rPr>
                          <m:t>7 </m:t>
                        </m:r>
                        <m:r>
                          <a:rPr lang="en-US" sz="9600" b="0" i="1" smtClean="0">
                            <a:latin typeface="Cambria Math" panose="02040503050406030204" pitchFamily="18" charset="0"/>
                          </a:rPr>
                          <m:t>𝑚𝑜𝑛𝑡h𝑠</m:t>
                        </m:r>
                      </m:den>
                    </m:f>
                  </m:oMath>
                </a14:m>
                <a:r>
                  <a:rPr lang="en-US" sz="9600" dirty="0"/>
                  <a:t> = 0.08%</a:t>
                </a:r>
              </a:p>
            </p:txBody>
          </p:sp>
        </mc:Choice>
        <mc:Fallback xmlns="">
          <p:sp>
            <p:nvSpPr>
              <p:cNvPr id="4" name="TextBox 3">
                <a:extLst>
                  <a:ext uri="{FF2B5EF4-FFF2-40B4-BE49-F238E27FC236}">
                    <a16:creationId xmlns:a16="http://schemas.microsoft.com/office/drawing/2014/main" id="{25C2FE2E-5F2B-F40E-D61E-10B5AA2D86DD}"/>
                  </a:ext>
                </a:extLst>
              </p:cNvPr>
              <p:cNvSpPr txBox="1">
                <a:spLocks noRot="1" noChangeAspect="1" noMove="1" noResize="1" noEditPoints="1" noAdjustHandles="1" noChangeArrowheads="1" noChangeShapeType="1" noTextEdit="1"/>
              </p:cNvSpPr>
              <p:nvPr/>
            </p:nvSpPr>
            <p:spPr>
              <a:xfrm>
                <a:off x="1274543" y="6577731"/>
                <a:ext cx="8309134" cy="2134815"/>
              </a:xfrm>
              <a:prstGeom prst="rect">
                <a:avLst/>
              </a:prstGeom>
              <a:blipFill>
                <a:blip r:embed="rId3"/>
                <a:stretch>
                  <a:fillRect l="-3359" t="-592" r="-7786" b="-2899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829CBFB-5674-C8CA-8667-1E3166606002}"/>
                  </a:ext>
                </a:extLst>
              </p:cNvPr>
              <p:cNvSpPr txBox="1"/>
              <p:nvPr/>
            </p:nvSpPr>
            <p:spPr>
              <a:xfrm>
                <a:off x="1274543" y="10096055"/>
                <a:ext cx="15879988" cy="14773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9600" b="0" i="1" smtClean="0">
                          <a:latin typeface="Cambria Math" panose="02040503050406030204" pitchFamily="18" charset="0"/>
                        </a:rPr>
                        <m:t>0.08% </m:t>
                      </m:r>
                      <m:r>
                        <a:rPr lang="en-US" sz="9600" b="0" i="1" smtClean="0">
                          <a:latin typeface="Cambria Math" panose="02040503050406030204" pitchFamily="18" charset="0"/>
                          <a:ea typeface="Cambria Math" panose="02040503050406030204" pitchFamily="18" charset="0"/>
                        </a:rPr>
                        <m:t>× 12 </m:t>
                      </m:r>
                      <m:r>
                        <a:rPr lang="en-US" sz="9600" b="0" i="1" smtClean="0">
                          <a:latin typeface="Cambria Math" panose="02040503050406030204" pitchFamily="18" charset="0"/>
                          <a:ea typeface="Cambria Math" panose="02040503050406030204" pitchFamily="18" charset="0"/>
                        </a:rPr>
                        <m:t>𝑚𝑜𝑛𝑡h𝑠</m:t>
                      </m:r>
                      <m:r>
                        <a:rPr lang="en-US" sz="9600" b="0" i="1" smtClean="0">
                          <a:latin typeface="Cambria Math" panose="02040503050406030204" pitchFamily="18" charset="0"/>
                          <a:ea typeface="Cambria Math" panose="02040503050406030204" pitchFamily="18" charset="0"/>
                        </a:rPr>
                        <m:t>=0.99%</m:t>
                      </m:r>
                    </m:oMath>
                  </m:oMathPara>
                </a14:m>
                <a:endParaRPr lang="en-US" sz="9600" dirty="0"/>
              </a:p>
            </p:txBody>
          </p:sp>
        </mc:Choice>
        <mc:Fallback xmlns="">
          <p:sp>
            <p:nvSpPr>
              <p:cNvPr id="5" name="TextBox 4">
                <a:extLst>
                  <a:ext uri="{FF2B5EF4-FFF2-40B4-BE49-F238E27FC236}">
                    <a16:creationId xmlns:a16="http://schemas.microsoft.com/office/drawing/2014/main" id="{A829CBFB-5674-C8CA-8667-1E3166606002}"/>
                  </a:ext>
                </a:extLst>
              </p:cNvPr>
              <p:cNvSpPr txBox="1">
                <a:spLocks noRot="1" noChangeAspect="1" noMove="1" noResize="1" noEditPoints="1" noAdjustHandles="1" noChangeArrowheads="1" noChangeShapeType="1" noTextEdit="1"/>
              </p:cNvSpPr>
              <p:nvPr/>
            </p:nvSpPr>
            <p:spPr>
              <a:xfrm>
                <a:off x="1274543" y="10096055"/>
                <a:ext cx="15879988" cy="1477328"/>
              </a:xfrm>
              <a:prstGeom prst="rect">
                <a:avLst/>
              </a:prstGeom>
              <a:blipFill>
                <a:blip r:embed="rId4"/>
                <a:stretch>
                  <a:fillRect l="-1279" t="-6780" r="-1439" b="-36441"/>
                </a:stretch>
              </a:blipFill>
            </p:spPr>
            <p:txBody>
              <a:bodyPr/>
              <a:lstStyle/>
              <a:p>
                <a:r>
                  <a:rPr lang="en-US">
                    <a:noFill/>
                  </a:rPr>
                  <a:t> </a:t>
                </a:r>
              </a:p>
            </p:txBody>
          </p:sp>
        </mc:Fallback>
      </mc:AlternateContent>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 name="By now you should have a good grasp on how we calculate ratios.…"/>
          <p:cNvSpPr txBox="1">
            <a:spLocks noGrp="1"/>
          </p:cNvSpPr>
          <p:nvPr>
            <p:ph type="title"/>
          </p:nvPr>
        </p:nvSpPr>
        <p:spPr>
          <a:xfrm>
            <a:off x="1428750" y="2983637"/>
            <a:ext cx="21526500" cy="7748726"/>
          </a:xfrm>
          <a:prstGeom prst="rect">
            <a:avLst/>
          </a:prstGeom>
        </p:spPr>
        <p:txBody>
          <a:bodyPr/>
          <a:lstStyle/>
          <a:p>
            <a:r>
              <a:t>By now you should have a good grasp on how we calculate ratios.</a:t>
            </a:r>
          </a:p>
          <a:p>
            <a:endParaRPr/>
          </a:p>
          <a:p>
            <a:r>
              <a:t>Let’s burn through the rest of these bad boys.</a:t>
            </a:r>
          </a:p>
        </p:txBody>
      </p:sp>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Net charge-offs to average loans"/>
          <p:cNvSpPr txBox="1">
            <a:spLocks noGrp="1"/>
          </p:cNvSpPr>
          <p:nvPr>
            <p:ph type="title"/>
          </p:nvPr>
        </p:nvSpPr>
        <p:spPr>
          <a:prstGeom prst="rect">
            <a:avLst/>
          </a:prstGeom>
        </p:spPr>
        <p:txBody>
          <a:bodyPr/>
          <a:lstStyle/>
          <a:p>
            <a:r>
              <a:t>Net charge-offs to average loans</a:t>
            </a:r>
          </a:p>
        </p:txBody>
      </p:sp>
      <p:sp>
        <p:nvSpPr>
          <p:cNvPr id="585" name="Measures what percentage of your loans you have charged off…"/>
          <p:cNvSpPr txBox="1">
            <a:spLocks noGrp="1"/>
          </p:cNvSpPr>
          <p:nvPr>
            <p:ph type="body" idx="1"/>
          </p:nvPr>
        </p:nvSpPr>
        <p:spPr>
          <a:xfrm>
            <a:off x="1422400" y="3898900"/>
            <a:ext cx="21526500" cy="9185341"/>
          </a:xfrm>
          <a:prstGeom prst="rect">
            <a:avLst/>
          </a:prstGeom>
        </p:spPr>
        <p:txBody>
          <a:bodyPr anchor="t"/>
          <a:lstStyle/>
          <a:p>
            <a:r>
              <a:t>Measures what percentage of your loans you have charged off</a:t>
            </a:r>
          </a:p>
          <a:p>
            <a:r>
              <a:t>Charge-offs minus recoveries divided by average total loan balance</a:t>
            </a:r>
          </a:p>
          <a:p>
            <a:r>
              <a:t>When you charge off a loan, you still try to collect on that loan. </a:t>
            </a:r>
          </a:p>
          <a:p>
            <a:pPr lvl="2"/>
            <a:r>
              <a:t>After all, the borrower still owes you the money. </a:t>
            </a:r>
          </a:p>
          <a:p>
            <a:pPr lvl="2"/>
            <a:r>
              <a:t>Anything you collect after charging off a loan is a recovery.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8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8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8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85">
                                            <p:txEl>
                                              <p:pRg st="2" end="2"/>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585">
                                            <p:txEl>
                                              <p:pRg st="3" end="3"/>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5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 grpId="1" build="p" animBg="1" advAuto="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093031376"/>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7B39C1BF-D347-BAD4-3C95-3499D299308C}"/>
              </a:ext>
            </a:extLst>
          </p:cNvPr>
          <p:cNvGraphicFramePr>
            <a:graphicFrameLocks/>
          </p:cNvGraphicFramePr>
          <p:nvPr>
            <p:extLst>
              <p:ext uri="{D42A27DB-BD31-4B8C-83A1-F6EECF244321}">
                <p14:modId xmlns:p14="http://schemas.microsoft.com/office/powerpoint/2010/main" val="1889455315"/>
              </p:ext>
            </p:extLst>
          </p:nvPr>
        </p:nvGraphicFramePr>
        <p:xfrm>
          <a:off x="14321882" y="1248936"/>
          <a:ext cx="10062117" cy="1246706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866627980"/>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Net charge-offs to average loans"/>
          <p:cNvSpPr txBox="1">
            <a:spLocks noGrp="1"/>
          </p:cNvSpPr>
          <p:nvPr>
            <p:ph type="title"/>
          </p:nvPr>
        </p:nvSpPr>
        <p:spPr>
          <a:xfrm>
            <a:off x="1428750" y="864106"/>
            <a:ext cx="21526500" cy="1835151"/>
          </a:xfrm>
          <a:prstGeom prst="rect">
            <a:avLst/>
          </a:prstGeom>
        </p:spPr>
        <p:txBody>
          <a:bodyPr/>
          <a:lstStyle/>
          <a:p>
            <a:r>
              <a:t>Net charge-offs to average loans</a:t>
            </a:r>
          </a:p>
        </p:txBody>
      </p:sp>
      <p:sp>
        <p:nvSpPr>
          <p:cNvPr id="591" name="What is the right amount for this ratio? It’s really up to your credit union.…"/>
          <p:cNvSpPr txBox="1">
            <a:spLocks noGrp="1"/>
          </p:cNvSpPr>
          <p:nvPr>
            <p:ph type="body" idx="1"/>
          </p:nvPr>
        </p:nvSpPr>
        <p:spPr>
          <a:xfrm>
            <a:off x="1615721" y="3434509"/>
            <a:ext cx="21152558" cy="10106249"/>
          </a:xfrm>
          <a:prstGeom prst="rect">
            <a:avLst/>
          </a:prstGeom>
        </p:spPr>
        <p:txBody>
          <a:bodyPr anchor="t"/>
          <a:lstStyle/>
          <a:p>
            <a:r>
              <a:rPr dirty="0"/>
              <a:t>What is the right amount for this ratio? It’s really up to your credit union.</a:t>
            </a:r>
          </a:p>
          <a:p>
            <a:r>
              <a:rPr dirty="0"/>
              <a:t>Some write-offs are normal and expected. In fact, 0% is commonly considered too low. </a:t>
            </a:r>
          </a:p>
          <a:p>
            <a:pPr lvl="2">
              <a:spcBef>
                <a:spcPts val="1000"/>
              </a:spcBef>
            </a:pPr>
            <a:r>
              <a:rPr dirty="0"/>
              <a:t>0% means you don’t take any risk. You’re not serving people you could be helping.</a:t>
            </a:r>
          </a:p>
          <a:p>
            <a:r>
              <a:rPr dirty="0"/>
              <a:t>What is to high?</a:t>
            </a:r>
          </a:p>
          <a:p>
            <a:pPr lvl="2">
              <a:spcBef>
                <a:spcPts val="1000"/>
              </a:spcBef>
            </a:pPr>
            <a:r>
              <a:rPr dirty="0"/>
              <a:t>It all depends on how you manage your risk.</a:t>
            </a:r>
          </a:p>
          <a:p>
            <a:pPr lvl="2">
              <a:spcBef>
                <a:spcPts val="1000"/>
              </a:spcBef>
            </a:pPr>
            <a:r>
              <a:rPr dirty="0"/>
              <a:t>You should price your loans to offset the risk of writing them off. If you do that properly, in theory, there is no upper limit to this ratio—although there are other considerations, such as interest rate caps, concentration limits, examiner</a:t>
            </a:r>
            <a:r>
              <a:rPr lang="en-US" dirty="0"/>
              <a:t>/board/employee</a:t>
            </a:r>
            <a:r>
              <a:rPr dirty="0"/>
              <a:t> discomfort, etc.</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9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91">
                                            <p:txEl>
                                              <p:pRg st="1" end="1"/>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59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591">
                                            <p:txEl>
                                              <p:pRg st="3" end="3"/>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591">
                                            <p:txEl>
                                              <p:pRg st="4" end="4"/>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59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 grpId="1" build="p" animBg="1" advAuto="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Delinquent loans to total loans (loan delinquency)"/>
          <p:cNvSpPr txBox="1">
            <a:spLocks noGrp="1"/>
          </p:cNvSpPr>
          <p:nvPr>
            <p:ph type="title"/>
          </p:nvPr>
        </p:nvSpPr>
        <p:spPr>
          <a:prstGeom prst="rect">
            <a:avLst/>
          </a:prstGeom>
        </p:spPr>
        <p:txBody>
          <a:bodyPr/>
          <a:lstStyle/>
          <a:p>
            <a:r>
              <a:t>Delinquent loans to total loans</a:t>
            </a:r>
            <a:br/>
            <a:r>
              <a:t>(loan delinquency)</a:t>
            </a:r>
          </a:p>
        </p:txBody>
      </p:sp>
      <p:sp>
        <p:nvSpPr>
          <p:cNvPr id="594" name="Divides delinquent loans by total loans…"/>
          <p:cNvSpPr txBox="1">
            <a:spLocks noGrp="1"/>
          </p:cNvSpPr>
          <p:nvPr>
            <p:ph type="body" idx="1"/>
          </p:nvPr>
        </p:nvSpPr>
        <p:spPr>
          <a:xfrm>
            <a:off x="1428750" y="4082078"/>
            <a:ext cx="21526500" cy="9076476"/>
          </a:xfrm>
          <a:prstGeom prst="rect">
            <a:avLst/>
          </a:prstGeom>
        </p:spPr>
        <p:txBody>
          <a:bodyPr anchor="t"/>
          <a:lstStyle/>
          <a:p>
            <a:r>
              <a:t>Divides delinquent loans by total loans</a:t>
            </a:r>
          </a:p>
          <a:p>
            <a:r>
              <a:t>“Delinquent” is defined as 60 days or more past due</a:t>
            </a:r>
          </a:p>
          <a:p>
            <a:r>
              <a:t>Shows what % of loans are having difficulty maintaining monthly payments.</a:t>
            </a:r>
          </a:p>
          <a:p>
            <a:r>
              <a:t>Typically considered a measure of asset quality, also measures risk in the loan portfolio.</a:t>
            </a:r>
          </a:p>
          <a:p>
            <a:pPr lvl="2">
              <a:spcBef>
                <a:spcPts val="1000"/>
              </a:spcBef>
            </a:pPr>
            <a:r>
              <a:t>The riskier the loans you make, the higher your delinquency will be. Subsequently, your write-offs and collection costs will be higher. So, make sure you price your loans so you earn enough income to offset those higher costs.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9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59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594">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59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594">
                                            <p:txEl>
                                              <p:pRg st="3" end="3"/>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59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1" build="p" animBg="1" advAuto="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929788396"/>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 name="Operating Expense to Average Assets"/>
          <p:cNvSpPr txBox="1">
            <a:spLocks noGrp="1"/>
          </p:cNvSpPr>
          <p:nvPr>
            <p:ph type="title"/>
          </p:nvPr>
        </p:nvSpPr>
        <p:spPr>
          <a:xfrm>
            <a:off x="1428750" y="-474090"/>
            <a:ext cx="21526500" cy="3581401"/>
          </a:xfrm>
          <a:prstGeom prst="rect">
            <a:avLst/>
          </a:prstGeom>
        </p:spPr>
        <p:txBody>
          <a:bodyPr/>
          <a:lstStyle/>
          <a:p>
            <a:r>
              <a:t>Operating Expense to Average Assets</a:t>
            </a:r>
          </a:p>
        </p:txBody>
      </p:sp>
      <p:sp>
        <p:nvSpPr>
          <p:cNvPr id="600" name="Divides operating expenses by average assets…"/>
          <p:cNvSpPr txBox="1">
            <a:spLocks noGrp="1"/>
          </p:cNvSpPr>
          <p:nvPr>
            <p:ph type="body" idx="1"/>
          </p:nvPr>
        </p:nvSpPr>
        <p:spPr>
          <a:xfrm>
            <a:off x="1422400" y="2509837"/>
            <a:ext cx="21526500" cy="10829926"/>
          </a:xfrm>
          <a:prstGeom prst="rect">
            <a:avLst/>
          </a:prstGeom>
        </p:spPr>
        <p:txBody>
          <a:bodyPr/>
          <a:lstStyle/>
          <a:p>
            <a:r>
              <a:t>Divides operating expenses by average assets</a:t>
            </a:r>
          </a:p>
          <a:p>
            <a:r>
              <a:t>Answers the question: what % of your assets do you spend each year to run the credit union?</a:t>
            </a:r>
          </a:p>
          <a:p>
            <a:r>
              <a:t>A lower percentage means you’re more efficient.</a:t>
            </a:r>
          </a:p>
          <a:p>
            <a:r>
              <a:t>Reflects how efficient the credit union is in controlling operational costs</a:t>
            </a:r>
          </a:p>
          <a:p>
            <a:r>
              <a:t>Generally, controlling operating expenses is more difficult for smaller credit unions due to lack of scale</a:t>
            </a:r>
          </a:p>
          <a:p>
            <a:r>
              <a:t>The value of this ratio varies greatly across credit unions, depending on the nature of the credit union’s business model and operations.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0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0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0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0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0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60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60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0" grpId="1" build="p" animBg="1" advAuto="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99783154"/>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 name="Operating Expense to Income"/>
          <p:cNvSpPr txBox="1">
            <a:spLocks noGrp="1"/>
          </p:cNvSpPr>
          <p:nvPr>
            <p:ph type="title"/>
          </p:nvPr>
        </p:nvSpPr>
        <p:spPr>
          <a:prstGeom prst="rect">
            <a:avLst/>
          </a:prstGeom>
        </p:spPr>
        <p:txBody>
          <a:bodyPr/>
          <a:lstStyle/>
          <a:p>
            <a:r>
              <a:t>Operating Expense to Income</a:t>
            </a:r>
          </a:p>
        </p:txBody>
      </p:sp>
      <p:sp>
        <p:nvSpPr>
          <p:cNvPr id="606" name="Divides gross income by operating expenses…"/>
          <p:cNvSpPr txBox="1">
            <a:spLocks noGrp="1"/>
          </p:cNvSpPr>
          <p:nvPr>
            <p:ph type="body" idx="1"/>
          </p:nvPr>
        </p:nvSpPr>
        <p:spPr>
          <a:xfrm>
            <a:off x="1428750" y="3898900"/>
            <a:ext cx="21526500" cy="8051800"/>
          </a:xfrm>
          <a:prstGeom prst="rect">
            <a:avLst/>
          </a:prstGeom>
        </p:spPr>
        <p:txBody>
          <a:bodyPr/>
          <a:lstStyle/>
          <a:p>
            <a:r>
              <a:t>Divides gross income by operating expenses</a:t>
            </a:r>
          </a:p>
          <a:p>
            <a:r>
              <a:t>Measures how much of your income you use to run your operation</a:t>
            </a:r>
          </a:p>
          <a:p>
            <a:r>
              <a:t>An efficiency measure: can you make money with your operations?</a:t>
            </a:r>
          </a:p>
          <a:p>
            <a:r>
              <a:t>Lower means more efficient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0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0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0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 grpId="1" build="p" animBg="1" advAuto="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9162378"/>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 name="Net interest margin ratio"/>
          <p:cNvSpPr txBox="1">
            <a:spLocks noGrp="1"/>
          </p:cNvSpPr>
          <p:nvPr>
            <p:ph type="title"/>
          </p:nvPr>
        </p:nvSpPr>
        <p:spPr>
          <a:xfrm>
            <a:off x="1428750" y="342900"/>
            <a:ext cx="21526500" cy="3581400"/>
          </a:xfrm>
          <a:prstGeom prst="rect">
            <a:avLst/>
          </a:prstGeom>
        </p:spPr>
        <p:txBody>
          <a:bodyPr/>
          <a:lstStyle/>
          <a:p>
            <a:r>
              <a:t>Net interest margin ratio</a:t>
            </a:r>
          </a:p>
        </p:txBody>
      </p:sp>
      <p:sp>
        <p:nvSpPr>
          <p:cNvPr id="612" name="Subtract cost of funds from interest income, divide by average assets…"/>
          <p:cNvSpPr txBox="1">
            <a:spLocks noGrp="1"/>
          </p:cNvSpPr>
          <p:nvPr>
            <p:ph type="body" idx="1"/>
          </p:nvPr>
        </p:nvSpPr>
        <p:spPr>
          <a:xfrm>
            <a:off x="1422400" y="3387790"/>
            <a:ext cx="21526500" cy="9893792"/>
          </a:xfrm>
          <a:prstGeom prst="rect">
            <a:avLst/>
          </a:prstGeom>
        </p:spPr>
        <p:txBody>
          <a:bodyPr/>
          <a:lstStyle/>
          <a:p>
            <a:r>
              <a:t>Subtract cost of funds from interest income, divide by average assets</a:t>
            </a:r>
          </a:p>
          <a:p>
            <a:pPr lvl="2"/>
            <a:r>
              <a:t>Cost of funds: what you pay on deposits and borrowed funds</a:t>
            </a:r>
          </a:p>
          <a:p>
            <a:pPr lvl="2"/>
            <a:r>
              <a:t>Interest income: what you earn on loans and investments</a:t>
            </a:r>
          </a:p>
          <a:p>
            <a:r>
              <a:t>Measures the “spread” between what you earn on loans and investments, and pay on deposits and borrowings</a:t>
            </a:r>
          </a:p>
          <a:p>
            <a:r>
              <a:t>Traditionally, this spread is what credit unions use to run operations</a:t>
            </a:r>
          </a:p>
          <a:p>
            <a:r>
              <a:t>Nowadays, there’s also a lot of non-interest income to help run the show</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1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12">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612">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61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1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1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6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 grpId="1" build="p" animBg="1" advAuto="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 name="Net interest margin ratio"/>
          <p:cNvSpPr txBox="1">
            <a:spLocks noGrp="1"/>
          </p:cNvSpPr>
          <p:nvPr>
            <p:ph type="title"/>
          </p:nvPr>
        </p:nvSpPr>
        <p:spPr>
          <a:xfrm>
            <a:off x="1428750" y="342900"/>
            <a:ext cx="21526500" cy="3581400"/>
          </a:xfrm>
          <a:prstGeom prst="rect">
            <a:avLst/>
          </a:prstGeom>
        </p:spPr>
        <p:txBody>
          <a:bodyPr/>
          <a:lstStyle/>
          <a:p>
            <a:r>
              <a:t>Net interest margin ratio</a:t>
            </a:r>
          </a:p>
        </p:txBody>
      </p:sp>
      <p:sp>
        <p:nvSpPr>
          <p:cNvPr id="615" name="Higher net interest margin comes from:…"/>
          <p:cNvSpPr txBox="1">
            <a:spLocks noGrp="1"/>
          </p:cNvSpPr>
          <p:nvPr>
            <p:ph type="body" idx="1"/>
          </p:nvPr>
        </p:nvSpPr>
        <p:spPr>
          <a:xfrm>
            <a:off x="1422400" y="3653246"/>
            <a:ext cx="21526500" cy="9628336"/>
          </a:xfrm>
          <a:prstGeom prst="rect">
            <a:avLst/>
          </a:prstGeom>
        </p:spPr>
        <p:txBody>
          <a:bodyPr anchor="t"/>
          <a:lstStyle/>
          <a:p>
            <a:r>
              <a:rPr dirty="0"/>
              <a:t>Higher net interest margin comes from:</a:t>
            </a:r>
          </a:p>
          <a:p>
            <a:pPr lvl="2"/>
            <a:r>
              <a:rPr dirty="0"/>
              <a:t>A riskier loan mix</a:t>
            </a:r>
          </a:p>
          <a:p>
            <a:pPr lvl="4"/>
            <a:r>
              <a:rPr dirty="0"/>
              <a:t>Lower credit score borrowers</a:t>
            </a:r>
          </a:p>
          <a:p>
            <a:pPr lvl="4"/>
            <a:r>
              <a:rPr dirty="0"/>
              <a:t>Unsecured loans</a:t>
            </a:r>
          </a:p>
          <a:p>
            <a:pPr lvl="2"/>
            <a:r>
              <a:rPr dirty="0"/>
              <a:t>High loan to share ratio</a:t>
            </a:r>
            <a:endParaRPr lang="en-US" dirty="0"/>
          </a:p>
          <a:p>
            <a:pPr lvl="2"/>
            <a:r>
              <a:rPr lang="en-US" dirty="0"/>
              <a:t>Lower cost of funds</a:t>
            </a:r>
            <a:endParaRPr dirty="0"/>
          </a:p>
          <a:p>
            <a:r>
              <a:rPr dirty="0"/>
              <a:t>Lower net interest margin typically comes from more assets in investments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1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15">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615">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615">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615">
                                            <p:txEl>
                                              <p:pRg st="3" end="3"/>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615">
                                            <p:txEl>
                                              <p:pRg st="4" end="4"/>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61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6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 grpId="1" build="p" animBg="1" advAuto="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182035711"/>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0" name="Rectangle 15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Liabilities"/>
          <p:cNvSpPr txBox="1">
            <a:spLocks noGrp="1"/>
          </p:cNvSpPr>
          <p:nvPr>
            <p:ph type="title"/>
          </p:nvPr>
        </p:nvSpPr>
        <p:spPr>
          <a:xfrm>
            <a:off x="1280160" y="650738"/>
            <a:ext cx="8737204" cy="3913682"/>
          </a:xfrm>
          <a:prstGeom prst="rect">
            <a:avLst/>
          </a:prstGeom>
        </p:spPr>
        <p:txBody>
          <a:bodyPr vert="horz" lIns="91440" tIns="45720" rIns="91440" bIns="45720" rtlCol="0" anchor="b">
            <a:normAutofit/>
          </a:bodyPr>
          <a:lstStyle>
            <a:lvl1pPr>
              <a:defRPr>
                <a:solidFill>
                  <a:srgbClr val="FF2600"/>
                </a:solidFill>
              </a:defRPr>
            </a:lvl1pPr>
          </a:lstStyle>
          <a:p>
            <a:pPr defTabSz="914400"/>
            <a:r>
              <a:rPr lang="en-US" sz="10800">
                <a:solidFill>
                  <a:schemeClr val="tx1"/>
                </a:solidFill>
              </a:rPr>
              <a:t>Liabilities</a:t>
            </a:r>
          </a:p>
        </p:txBody>
      </p:sp>
      <p:sp>
        <p:nvSpPr>
          <p:cNvPr id="1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What the credit union owes…"/>
          <p:cNvSpPr txBox="1">
            <a:spLocks noGrp="1"/>
          </p:cNvSpPr>
          <p:nvPr>
            <p:ph type="body" idx="1"/>
          </p:nvPr>
        </p:nvSpPr>
        <p:spPr>
          <a:xfrm>
            <a:off x="1280160" y="5745798"/>
            <a:ext cx="8487178" cy="6641336"/>
          </a:xfrm>
          <a:prstGeom prst="rect">
            <a:avLst/>
          </a:prstGeom>
        </p:spPr>
        <p:txBody>
          <a:bodyPr vert="horz" lIns="91440" tIns="45720" rIns="91440" bIns="45720" rtlCol="0">
            <a:normAutofit/>
          </a:bodyPr>
          <a:lstStyle/>
          <a:p>
            <a:pPr indent="-228600" defTabSz="914400"/>
            <a:r>
              <a:rPr lang="en-US" sz="4400"/>
              <a:t>What the credit union owes</a:t>
            </a:r>
          </a:p>
          <a:p>
            <a:pPr lvl="2" indent="-228600" defTabSz="914400"/>
            <a:r>
              <a:rPr lang="en-US" sz="4400"/>
              <a:t>Payables</a:t>
            </a:r>
          </a:p>
          <a:p>
            <a:pPr lvl="4" indent="-228600" defTabSz="914400"/>
            <a:r>
              <a:rPr lang="en-US" sz="4400"/>
              <a:t>Salaries</a:t>
            </a:r>
          </a:p>
          <a:p>
            <a:pPr lvl="4" indent="-228600" defTabSz="914400"/>
            <a:r>
              <a:rPr lang="en-US" sz="4400"/>
              <a:t>Dividends</a:t>
            </a:r>
          </a:p>
          <a:p>
            <a:pPr lvl="2" indent="-228600" defTabSz="914400"/>
            <a:r>
              <a:rPr lang="en-US" sz="4400"/>
              <a:t>Accrued expenses</a:t>
            </a:r>
          </a:p>
          <a:p>
            <a:pPr lvl="2" indent="-228600" defTabSz="914400"/>
            <a:r>
              <a:rPr lang="en-US" sz="4400"/>
              <a:t>Other liabilities</a:t>
            </a:r>
          </a:p>
          <a:p>
            <a:pPr lvl="2" indent="-228600" defTabSz="914400">
              <a:defRPr>
                <a:solidFill>
                  <a:srgbClr val="0433FF"/>
                </a:solidFill>
              </a:defRPr>
            </a:pPr>
            <a:r>
              <a:rPr lang="en-US" sz="4400"/>
              <a:t>Member shares and deposits</a:t>
            </a:r>
          </a:p>
        </p:txBody>
      </p:sp>
      <p:pic>
        <p:nvPicPr>
          <p:cNvPr id="149" name="Picture 148" descr="Magnifying glass showing decling performance">
            <a:extLst>
              <a:ext uri="{FF2B5EF4-FFF2-40B4-BE49-F238E27FC236}">
                <a16:creationId xmlns:a16="http://schemas.microsoft.com/office/drawing/2014/main" id="{575850AE-7A67-ED79-585F-9C108B3693DE}"/>
              </a:ext>
            </a:extLst>
          </p:cNvPr>
          <p:cNvPicPr>
            <a:picLocks noChangeAspect="1"/>
          </p:cNvPicPr>
          <p:nvPr/>
        </p:nvPicPr>
        <p:blipFill rotWithShape="1">
          <a:blip r:embed="rId2"/>
          <a:srcRect l="272" r="32776"/>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9FE7F4DC-C27B-3E9A-24AB-F5E8170B7B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86" r="13587"/>
          <a:stretch/>
        </p:blipFill>
        <p:spPr bwMode="auto">
          <a:xfrm>
            <a:off x="7765140" y="10"/>
            <a:ext cx="16618858" cy="13715990"/>
          </a:xfrm>
          <a:custGeom>
            <a:avLst/>
            <a:gdLst/>
            <a:ahLst/>
            <a:cxnLst/>
            <a:rect l="l" t="t" r="r" b="b"/>
            <a:pathLst>
              <a:path w="12192000" h="6858000">
                <a:moveTo>
                  <a:pt x="0" y="0"/>
                </a:moveTo>
                <a:lnTo>
                  <a:pt x="12192000" y="0"/>
                </a:lnTo>
                <a:lnTo>
                  <a:pt x="12192000"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grpSp>
        <p:nvGrpSpPr>
          <p:cNvPr id="17428" name="Group 17427">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2"/>
            <a:ext cx="9163054" cy="13716004"/>
            <a:chOff x="-2" y="-1"/>
            <a:chExt cx="4581527" cy="6858002"/>
          </a:xfrm>
          <a:effectLst>
            <a:outerShdw blurRad="381000" dist="50800" algn="ctr" rotWithShape="0">
              <a:srgbClr val="000000">
                <a:alpha val="10000"/>
              </a:srgbClr>
            </a:outerShdw>
          </a:effectLst>
        </p:grpSpPr>
        <p:sp>
          <p:nvSpPr>
            <p:cNvPr id="17429" name="Freeform: Shape 17428">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7430" name="Group 17429">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17431" name="Group 17430">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17435" name="Freeform: Shape 17434">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36" name="Freeform: Shape 17435">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432" name="Group 17431">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17433" name="Freeform: Shape 17432">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434" name="Freeform: Shape 17433">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Cost of Funds to Average Assets"/>
          <p:cNvSpPr txBox="1">
            <a:spLocks noGrp="1"/>
          </p:cNvSpPr>
          <p:nvPr>
            <p:ph type="title"/>
          </p:nvPr>
        </p:nvSpPr>
        <p:spPr>
          <a:prstGeom prst="rect">
            <a:avLst/>
          </a:prstGeom>
        </p:spPr>
        <p:txBody>
          <a:bodyPr/>
          <a:lstStyle/>
          <a:p>
            <a:r>
              <a:t>Cost of Funds to Average Assets</a:t>
            </a:r>
          </a:p>
        </p:txBody>
      </p:sp>
      <p:sp>
        <p:nvSpPr>
          <p:cNvPr id="623" name="Cost of funds divided by average assets…"/>
          <p:cNvSpPr txBox="1">
            <a:spLocks noGrp="1"/>
          </p:cNvSpPr>
          <p:nvPr>
            <p:ph type="body" idx="1"/>
          </p:nvPr>
        </p:nvSpPr>
        <p:spPr>
          <a:xfrm>
            <a:off x="1428750" y="3898900"/>
            <a:ext cx="21526500" cy="8881801"/>
          </a:xfrm>
          <a:prstGeom prst="rect">
            <a:avLst/>
          </a:prstGeom>
        </p:spPr>
        <p:txBody>
          <a:bodyPr/>
          <a:lstStyle/>
          <a:p>
            <a:r>
              <a:t>Cost of funds divided by average assets</a:t>
            </a:r>
          </a:p>
          <a:p>
            <a:r>
              <a:t>Cost of funds: dividends on share accounts, and interest on borrowed money</a:t>
            </a:r>
          </a:p>
          <a:p>
            <a:r>
              <a:t>Are you paying competitive rates? Are you paying too much? Too little?</a:t>
            </a:r>
          </a:p>
          <a:p>
            <a:r>
              <a:t>Varies depending on mix of deposits:</a:t>
            </a:r>
          </a:p>
          <a:p>
            <a:pPr lvl="2"/>
            <a:r>
              <a:t>More term deposits (CDs) lead to higher cost of funds and therefore a higher ratio</a:t>
            </a:r>
          </a:p>
          <a:p>
            <a:pPr lvl="2"/>
            <a:r>
              <a:t>High penetration of share drafts typically lead to lower cost of funds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2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2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2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2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23">
                                            <p:txEl>
                                              <p:pRg st="3" end="3"/>
                                            </p:txEl>
                                          </p:spTgt>
                                        </p:tgtEl>
                                        <p:attrNameLst>
                                          <p:attrName>style.visibility</p:attrName>
                                        </p:attrNameLst>
                                      </p:cBhvr>
                                      <p:to>
                                        <p:strVal val="visible"/>
                                      </p:to>
                                    </p:set>
                                  </p:childTnLst>
                                </p:cTn>
                              </p:par>
                              <p:par>
                                <p:cTn id="21" presetID="1" presetClass="entr" presetSubtype="0" fill="hold" grpId="1" nodeType="withEffect">
                                  <p:stCondLst>
                                    <p:cond delay="0"/>
                                  </p:stCondLst>
                                  <p:iterate>
                                    <p:tmAbs val="0"/>
                                  </p:iterate>
                                  <p:childTnLst>
                                    <p:set>
                                      <p:cBhvr>
                                        <p:cTn id="22" fill="hold"/>
                                        <p:tgtEl>
                                          <p:spTgt spid="623">
                                            <p:txEl>
                                              <p:pRg st="4" end="4"/>
                                            </p:txEl>
                                          </p:spTgt>
                                        </p:tgtEl>
                                        <p:attrNameLst>
                                          <p:attrName>style.visibility</p:attrName>
                                        </p:attrNameLst>
                                      </p:cBhvr>
                                      <p:to>
                                        <p:strVal val="visible"/>
                                      </p:to>
                                    </p:set>
                                  </p:childTnLst>
                                </p:cTn>
                              </p:par>
                              <p:par>
                                <p:cTn id="23" presetID="1" presetClass="entr" presetSubtype="0" fill="hold" grpId="1" nodeType="withEffect">
                                  <p:stCondLst>
                                    <p:cond delay="0"/>
                                  </p:stCondLst>
                                  <p:iterate>
                                    <p:tmAbs val="0"/>
                                  </p:iterate>
                                  <p:childTnLst>
                                    <p:set>
                                      <p:cBhvr>
                                        <p:cTn id="24" fill="hold"/>
                                        <p:tgtEl>
                                          <p:spTgt spid="62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 grpId="1" build="p" animBg="1" advAuto="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586405852"/>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474733261"/>
              </p:ext>
            </p:extLst>
          </p:nvPr>
        </p:nvGraphicFramePr>
        <p:xfrm>
          <a:off x="0" y="0"/>
          <a:ext cx="12192000" cy="1371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62052447"/>
              </p:ext>
            </p:extLst>
          </p:nvPr>
        </p:nvGraphicFramePr>
        <p:xfrm>
          <a:off x="12192001" y="0"/>
          <a:ext cx="12192000" cy="13716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7878309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Loan to Share"/>
          <p:cNvSpPr txBox="1">
            <a:spLocks noGrp="1"/>
          </p:cNvSpPr>
          <p:nvPr>
            <p:ph type="title"/>
          </p:nvPr>
        </p:nvSpPr>
        <p:spPr>
          <a:prstGeom prst="rect">
            <a:avLst/>
          </a:prstGeom>
        </p:spPr>
        <p:txBody>
          <a:bodyPr/>
          <a:lstStyle/>
          <a:p>
            <a:r>
              <a:t>Loan to Share</a:t>
            </a:r>
          </a:p>
        </p:txBody>
      </p:sp>
      <p:sp>
        <p:nvSpPr>
          <p:cNvPr id="629" name="Divide total loans by total shares…"/>
          <p:cNvSpPr txBox="1">
            <a:spLocks noGrp="1"/>
          </p:cNvSpPr>
          <p:nvPr>
            <p:ph type="body" idx="1"/>
          </p:nvPr>
        </p:nvSpPr>
        <p:spPr>
          <a:xfrm>
            <a:off x="1422400" y="3898900"/>
            <a:ext cx="21526500" cy="9362470"/>
          </a:xfrm>
          <a:prstGeom prst="rect">
            <a:avLst/>
          </a:prstGeom>
        </p:spPr>
        <p:txBody>
          <a:bodyPr/>
          <a:lstStyle/>
          <a:p>
            <a:r>
              <a:t>Divide total loans by total shares</a:t>
            </a:r>
          </a:p>
          <a:p>
            <a:r>
              <a:t>Shows how good you are at generating loans</a:t>
            </a:r>
          </a:p>
          <a:p>
            <a:r>
              <a:t>Loans are desirable because if your assets aren’t in loans, they’re probably in investments, which don’t earn as much interest income as loans.</a:t>
            </a:r>
          </a:p>
          <a:p>
            <a:r>
              <a:t>Typically, the higher the better. 80% to 100% is desirable.</a:t>
            </a:r>
          </a:p>
          <a:p>
            <a:r>
              <a:t>This can exceed 100% because you can also lend out equity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2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2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2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2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62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 grpId="1" build="p" animBg="1" advAuto="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453784112"/>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12-month loan growth"/>
          <p:cNvSpPr txBox="1">
            <a:spLocks noGrp="1"/>
          </p:cNvSpPr>
          <p:nvPr>
            <p:ph type="title"/>
          </p:nvPr>
        </p:nvSpPr>
        <p:spPr>
          <a:prstGeom prst="rect">
            <a:avLst/>
          </a:prstGeom>
        </p:spPr>
        <p:txBody>
          <a:bodyPr/>
          <a:lstStyle/>
          <a:p>
            <a:r>
              <a:t>12-month loan growth</a:t>
            </a:r>
          </a:p>
        </p:txBody>
      </p:sp>
      <p:sp>
        <p:nvSpPr>
          <p:cNvPr id="635" name="Does exactly what it sounds like"/>
          <p:cNvSpPr txBox="1">
            <a:spLocks noGrp="1"/>
          </p:cNvSpPr>
          <p:nvPr>
            <p:ph type="body" idx="1"/>
          </p:nvPr>
        </p:nvSpPr>
        <p:spPr>
          <a:xfrm>
            <a:off x="1422400" y="3800288"/>
            <a:ext cx="21526500" cy="4814794"/>
          </a:xfrm>
          <a:prstGeom prst="rect">
            <a:avLst/>
          </a:prstGeom>
        </p:spPr>
        <p:txBody>
          <a:bodyPr anchor="t">
            <a:normAutofit/>
          </a:bodyPr>
          <a:lstStyle/>
          <a:p>
            <a:pPr marL="546100" indent="-546100" algn="l">
              <a:spcBef>
                <a:spcPts val="5900"/>
              </a:spcBef>
              <a:buSzPct val="75000"/>
              <a:buChar char="•"/>
              <a:defRPr sz="4600"/>
            </a:pPr>
            <a:r>
              <a:rPr lang="en-US" dirty="0"/>
              <a:t>Measures whether or not your loans are growing</a:t>
            </a:r>
          </a:p>
          <a:p>
            <a:pPr marL="546100" indent="-546100" algn="l">
              <a:spcBef>
                <a:spcPts val="5900"/>
              </a:spcBef>
              <a:buSzPct val="75000"/>
              <a:buChar char="•"/>
              <a:defRPr sz="4600"/>
            </a:pPr>
            <a:r>
              <a:rPr lang="en-US" dirty="0"/>
              <a:t>Use it to see if your loans are growing at the same rate as other credit unions.</a:t>
            </a:r>
          </a:p>
        </p:txBody>
      </p:sp>
      <p:sp>
        <p:nvSpPr>
          <p:cNvPr id="639" name="Measures whether or not your loans are growing, and if they’re growing at the same rate as other credit unions.…"/>
          <p:cNvSpPr txBox="1"/>
          <p:nvPr/>
        </p:nvSpPr>
        <p:spPr>
          <a:xfrm>
            <a:off x="1428750" y="9472497"/>
            <a:ext cx="21526500" cy="37033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46100" indent="-546100" algn="l">
              <a:spcBef>
                <a:spcPts val="5900"/>
              </a:spcBef>
              <a:buSzPct val="75000"/>
              <a:buChar char="•"/>
              <a:defRPr sz="4600"/>
            </a:pPr>
            <a:r>
              <a:rPr dirty="0"/>
              <a:t>If you’re not growing at the same rate—why not? What is lacking?</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D82B616E-8E44-6535-B210-CE26D4D58EBE}"/>
                  </a:ext>
                </a:extLst>
              </p:cNvPr>
              <p:cNvSpPr txBox="1"/>
              <p:nvPr/>
            </p:nvSpPr>
            <p:spPr>
              <a:xfrm>
                <a:off x="3877235" y="6858000"/>
                <a:ext cx="16222005" cy="175342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6000" i="1" smtClean="0">
                              <a:latin typeface="Cambria Math" panose="02040503050406030204" pitchFamily="18" charset="0"/>
                            </a:rPr>
                          </m:ctrlPr>
                        </m:fPr>
                        <m:num>
                          <m:r>
                            <a:rPr lang="en-US" sz="6000" b="0" i="1" smtClean="0">
                              <a:latin typeface="Cambria Math" panose="02040503050406030204" pitchFamily="18" charset="0"/>
                            </a:rPr>
                            <m:t>𝐶𝑢𝑟𝑟𝑒𝑛𝑡</m:t>
                          </m:r>
                          <m:r>
                            <a:rPr lang="en-US" sz="6000" b="0" i="1" smtClean="0">
                              <a:latin typeface="Cambria Math" panose="02040503050406030204" pitchFamily="18" charset="0"/>
                            </a:rPr>
                            <m:t> </m:t>
                          </m:r>
                          <m:r>
                            <a:rPr lang="en-US" sz="6000" b="0" i="1" smtClean="0">
                              <a:latin typeface="Cambria Math" panose="02040503050406030204" pitchFamily="18" charset="0"/>
                            </a:rPr>
                            <m:t>𝑙𝑜𝑎𝑛</m:t>
                          </m:r>
                          <m:r>
                            <a:rPr lang="en-US" sz="6000" b="0" i="1" smtClean="0">
                              <a:latin typeface="Cambria Math" panose="02040503050406030204" pitchFamily="18" charset="0"/>
                            </a:rPr>
                            <m:t> </m:t>
                          </m:r>
                          <m:r>
                            <a:rPr lang="en-US" sz="6000" b="0" i="1" smtClean="0">
                              <a:latin typeface="Cambria Math" panose="02040503050406030204" pitchFamily="18" charset="0"/>
                            </a:rPr>
                            <m:t>𝑎𝑚𝑜𝑢𝑛𝑡</m:t>
                          </m:r>
                          <m:r>
                            <a:rPr lang="en-US" sz="6000" b="0" i="1" smtClean="0">
                              <a:latin typeface="Cambria Math" panose="02040503050406030204" pitchFamily="18" charset="0"/>
                            </a:rPr>
                            <m:t> −</m:t>
                          </m:r>
                          <m:r>
                            <a:rPr lang="en-US" sz="6000" b="0" i="1" smtClean="0">
                              <a:latin typeface="Cambria Math" panose="02040503050406030204" pitchFamily="18" charset="0"/>
                            </a:rPr>
                            <m:t>𝑝𝑟𝑒𝑣𝑖𝑜𝑢𝑠</m:t>
                          </m:r>
                          <m:r>
                            <a:rPr lang="en-US" sz="6000" b="0" i="1" smtClean="0">
                              <a:latin typeface="Cambria Math" panose="02040503050406030204" pitchFamily="18" charset="0"/>
                            </a:rPr>
                            <m:t> </m:t>
                          </m:r>
                          <m:r>
                            <a:rPr lang="en-US" sz="6000" b="0" i="1" smtClean="0">
                              <a:latin typeface="Cambria Math" panose="02040503050406030204" pitchFamily="18" charset="0"/>
                            </a:rPr>
                            <m:t>𝑙𝑜𝑎𝑛</m:t>
                          </m:r>
                          <m:r>
                            <a:rPr lang="en-US" sz="6000" b="0" i="1" smtClean="0">
                              <a:latin typeface="Cambria Math" panose="02040503050406030204" pitchFamily="18" charset="0"/>
                            </a:rPr>
                            <m:t> </m:t>
                          </m:r>
                          <m:r>
                            <a:rPr lang="en-US" sz="6000" b="0" i="1" smtClean="0">
                              <a:latin typeface="Cambria Math" panose="02040503050406030204" pitchFamily="18" charset="0"/>
                            </a:rPr>
                            <m:t>𝑎𝑚𝑜𝑢𝑛𝑡</m:t>
                          </m:r>
                        </m:num>
                        <m:den>
                          <m:r>
                            <a:rPr lang="en-US" sz="6000" b="0" i="1" smtClean="0">
                              <a:latin typeface="Cambria Math" panose="02040503050406030204" pitchFamily="18" charset="0"/>
                            </a:rPr>
                            <m:t>𝑃𝑟𝑒𝑣𝑖𝑜𝑢𝑠</m:t>
                          </m:r>
                          <m:r>
                            <a:rPr lang="en-US" sz="6000" b="0" i="1" smtClean="0">
                              <a:latin typeface="Cambria Math" panose="02040503050406030204" pitchFamily="18" charset="0"/>
                            </a:rPr>
                            <m:t> </m:t>
                          </m:r>
                          <m:r>
                            <a:rPr lang="en-US" sz="6000" b="0" i="1" smtClean="0">
                              <a:latin typeface="Cambria Math" panose="02040503050406030204" pitchFamily="18" charset="0"/>
                            </a:rPr>
                            <m:t>𝑙𝑜𝑎𝑛</m:t>
                          </m:r>
                          <m:r>
                            <a:rPr lang="en-US" sz="6000" b="0" i="1" smtClean="0">
                              <a:latin typeface="Cambria Math" panose="02040503050406030204" pitchFamily="18" charset="0"/>
                            </a:rPr>
                            <m:t> </m:t>
                          </m:r>
                          <m:r>
                            <a:rPr lang="en-US" sz="6000" b="0" i="1" smtClean="0">
                              <a:latin typeface="Cambria Math" panose="02040503050406030204" pitchFamily="18" charset="0"/>
                            </a:rPr>
                            <m:t>𝑎𝑚𝑜𝑢𝑛𝑡</m:t>
                          </m:r>
                        </m:den>
                      </m:f>
                    </m:oMath>
                  </m:oMathPara>
                </a14:m>
                <a:endParaRPr lang="en-US" sz="6000" dirty="0"/>
              </a:p>
            </p:txBody>
          </p:sp>
        </mc:Choice>
        <mc:Fallback xmlns="">
          <p:sp>
            <p:nvSpPr>
              <p:cNvPr id="2" name="TextBox 1">
                <a:extLst>
                  <a:ext uri="{FF2B5EF4-FFF2-40B4-BE49-F238E27FC236}">
                    <a16:creationId xmlns:a16="http://schemas.microsoft.com/office/drawing/2014/main" id="{D82B616E-8E44-6535-B210-CE26D4D58EBE}"/>
                  </a:ext>
                </a:extLst>
              </p:cNvPr>
              <p:cNvSpPr txBox="1">
                <a:spLocks noRot="1" noChangeAspect="1" noMove="1" noResize="1" noEditPoints="1" noAdjustHandles="1" noChangeArrowheads="1" noChangeShapeType="1" noTextEdit="1"/>
              </p:cNvSpPr>
              <p:nvPr/>
            </p:nvSpPr>
            <p:spPr>
              <a:xfrm>
                <a:off x="3877235" y="6858000"/>
                <a:ext cx="16222005" cy="1753429"/>
              </a:xfrm>
              <a:prstGeom prst="rect">
                <a:avLst/>
              </a:prstGeom>
              <a:blipFill>
                <a:blip r:embed="rId2"/>
                <a:stretch>
                  <a:fillRect l="-626" t="-8633" r="-313" b="-29496"/>
                </a:stretch>
              </a:blipFill>
            </p:spPr>
            <p:txBody>
              <a:bodyPr/>
              <a:lstStyle/>
              <a:p>
                <a:r>
                  <a:rPr lang="en-US">
                    <a:noFill/>
                  </a:rPr>
                  <a:t> </a:t>
                </a:r>
              </a:p>
            </p:txBody>
          </p:sp>
        </mc:Fallback>
      </mc:AlternateContent>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iterate>
                                    <p:tmAbs val="0"/>
                                  </p:iterate>
                                  <p:childTnLst>
                                    <p:set>
                                      <p:cBhvr>
                                        <p:cTn id="6" fill="hold"/>
                                        <p:tgtEl>
                                          <p:spTgt spid="639">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9" grpId="2" build="p" animBg="1" advAuto="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906671779"/>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Fee income per member"/>
          <p:cNvSpPr txBox="1">
            <a:spLocks noGrp="1"/>
          </p:cNvSpPr>
          <p:nvPr>
            <p:ph type="title"/>
          </p:nvPr>
        </p:nvSpPr>
        <p:spPr>
          <a:prstGeom prst="rect">
            <a:avLst/>
          </a:prstGeom>
        </p:spPr>
        <p:txBody>
          <a:bodyPr/>
          <a:lstStyle/>
          <a:p>
            <a:r>
              <a:t>Fee income per member</a:t>
            </a:r>
          </a:p>
        </p:txBody>
      </p:sp>
      <p:sp>
        <p:nvSpPr>
          <p:cNvPr id="649" name="How much fee income do you generate per member?…"/>
          <p:cNvSpPr txBox="1">
            <a:spLocks noGrp="1"/>
          </p:cNvSpPr>
          <p:nvPr>
            <p:ph type="body" idx="1"/>
          </p:nvPr>
        </p:nvSpPr>
        <p:spPr>
          <a:xfrm>
            <a:off x="1422400" y="3898900"/>
            <a:ext cx="21526500" cy="8771658"/>
          </a:xfrm>
          <a:prstGeom prst="rect">
            <a:avLst/>
          </a:prstGeom>
        </p:spPr>
        <p:txBody>
          <a:bodyPr/>
          <a:lstStyle/>
          <a:p>
            <a:r>
              <a:t>How much fee income do you generate per member?</a:t>
            </a:r>
          </a:p>
          <a:p>
            <a:r>
              <a:t>Fee income has become more important in recent years as the spread has shrunk.</a:t>
            </a:r>
          </a:p>
          <a:p>
            <a:r>
              <a:t>Most credit unions are not profitable without fee income.</a:t>
            </a:r>
          </a:p>
          <a:p>
            <a:r>
              <a:t>Credit unions with more fee income can (obviously) offset expenses with fees, which means they can provide more services and products, and (often) better rates.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4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4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4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4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4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 grpId="1" build="p" animBg="1" advAuto="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342151670"/>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 name="Table 1"/>
          <p:cNvGraphicFramePr/>
          <p:nvPr>
            <p:extLst>
              <p:ext uri="{D42A27DB-BD31-4B8C-83A1-F6EECF244321}">
                <p14:modId xmlns:p14="http://schemas.microsoft.com/office/powerpoint/2010/main" val="1547230828"/>
              </p:ext>
            </p:extLst>
          </p:nvPr>
        </p:nvGraphicFramePr>
        <p:xfrm>
          <a:off x="2145307" y="1798637"/>
          <a:ext cx="20093384" cy="10130790"/>
        </p:xfrm>
        <a:graphic>
          <a:graphicData uri="http://schemas.openxmlformats.org/drawingml/2006/table">
            <a:tbl>
              <a:tblPr bandRow="1">
                <a:tableStyleId>{4C3C2611-4C71-4FC5-86AE-919BDF0F9419}</a:tableStyleId>
              </a:tblPr>
              <a:tblGrid>
                <a:gridCol w="10201176">
                  <a:extLst>
                    <a:ext uri="{9D8B030D-6E8A-4147-A177-3AD203B41FA5}">
                      <a16:colId xmlns:a16="http://schemas.microsoft.com/office/drawing/2014/main" val="20000"/>
                    </a:ext>
                  </a:extLst>
                </a:gridCol>
                <a:gridCol w="3891161">
                  <a:extLst>
                    <a:ext uri="{9D8B030D-6E8A-4147-A177-3AD203B41FA5}">
                      <a16:colId xmlns:a16="http://schemas.microsoft.com/office/drawing/2014/main" val="20001"/>
                    </a:ext>
                  </a:extLst>
                </a:gridCol>
                <a:gridCol w="6001047">
                  <a:extLst>
                    <a:ext uri="{9D8B030D-6E8A-4147-A177-3AD203B41FA5}">
                      <a16:colId xmlns:a16="http://schemas.microsoft.com/office/drawing/2014/main" val="20002"/>
                    </a:ext>
                  </a:extLst>
                </a:gridCol>
              </a:tblGrid>
              <a:tr h="11715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7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7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11715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7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1146175">
                <a:tc>
                  <a:txBody>
                    <a:bodyPr/>
                    <a:lstStyle/>
                    <a:p>
                      <a:pPr defTabSz="914400">
                        <a:defRPr sz="7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7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7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11715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7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7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$8,000,000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11715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7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dirty="0">
                          <a:solidFill>
                            <a:srgbClr val="0433FF"/>
                          </a:solidFill>
                          <a:effectLst>
                            <a:outerShdw blurRad="25400" dist="25400" dir="5400000" rotWithShape="0">
                              <a:srgbClr val="000000">
                                <a:alpha val="30000"/>
                              </a:srgbClr>
                            </a:outerShdw>
                          </a:effectLst>
                          <a:latin typeface="Calibri"/>
                          <a:ea typeface="Calibri"/>
                          <a:cs typeface="Calibri"/>
                          <a:sym typeface="Calibri"/>
                        </a:rPr>
                        <a:t>$23,000,000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Average member relationship"/>
          <p:cNvSpPr txBox="1">
            <a:spLocks noGrp="1"/>
          </p:cNvSpPr>
          <p:nvPr>
            <p:ph type="title"/>
          </p:nvPr>
        </p:nvSpPr>
        <p:spPr>
          <a:prstGeom prst="rect">
            <a:avLst/>
          </a:prstGeom>
        </p:spPr>
        <p:txBody>
          <a:bodyPr/>
          <a:lstStyle/>
          <a:p>
            <a:r>
              <a:t>Average member relationship</a:t>
            </a:r>
          </a:p>
        </p:txBody>
      </p:sp>
      <p:sp>
        <p:nvSpPr>
          <p:cNvPr id="655" name="This one isn’t a ratio, but a dollar amount.…"/>
          <p:cNvSpPr txBox="1">
            <a:spLocks noGrp="1"/>
          </p:cNvSpPr>
          <p:nvPr>
            <p:ph type="body" idx="1"/>
          </p:nvPr>
        </p:nvSpPr>
        <p:spPr>
          <a:prstGeom prst="rect">
            <a:avLst/>
          </a:prstGeom>
        </p:spPr>
        <p:txBody>
          <a:bodyPr/>
          <a:lstStyle/>
          <a:p>
            <a:r>
              <a:t>This one isn’t a ratio, but a dollar amount.</a:t>
            </a:r>
          </a:p>
          <a:p>
            <a:r>
              <a:t>Savings balance plus loans balance divided by the number of members.</a:t>
            </a:r>
          </a:p>
          <a:p>
            <a:r>
              <a:t>Says a lot about the membership and the credit union. </a:t>
            </a:r>
          </a:p>
          <a:p>
            <a:r>
              <a:t>A more affluent membership will have a higher number.</a:t>
            </a:r>
          </a:p>
          <a:p>
            <a:r>
              <a:t>A credit union good at capturing share of member wallet will have a higher number.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5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5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5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5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55">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65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 grpId="1" build="p" animBg="1" advAuto="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088485502"/>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589096270"/>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3754397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5EAE8-9350-F941-8508-70C7CF1CF6F5}"/>
              </a:ext>
            </a:extLst>
          </p:cNvPr>
          <p:cNvSpPr>
            <a:spLocks noGrp="1"/>
          </p:cNvSpPr>
          <p:nvPr>
            <p:ph type="title"/>
          </p:nvPr>
        </p:nvSpPr>
        <p:spPr/>
        <p:txBody>
          <a:bodyPr/>
          <a:lstStyle/>
          <a:p>
            <a:r>
              <a:rPr lang="en-US" dirty="0"/>
              <a:t>Weighted average vs. straight average</a:t>
            </a:r>
          </a:p>
        </p:txBody>
      </p:sp>
      <p:sp>
        <p:nvSpPr>
          <p:cNvPr id="3" name="Content Placeholder 2">
            <a:extLst>
              <a:ext uri="{FF2B5EF4-FFF2-40B4-BE49-F238E27FC236}">
                <a16:creationId xmlns:a16="http://schemas.microsoft.com/office/drawing/2014/main" id="{D7B6715E-28C4-C53A-1887-A41303255BCE}"/>
              </a:ext>
            </a:extLst>
          </p:cNvPr>
          <p:cNvSpPr>
            <a:spLocks noGrp="1"/>
          </p:cNvSpPr>
          <p:nvPr>
            <p:ph idx="1"/>
          </p:nvPr>
        </p:nvSpPr>
        <p:spPr>
          <a:xfrm>
            <a:off x="1676400" y="3651250"/>
            <a:ext cx="21031200" cy="3914962"/>
          </a:xfrm>
        </p:spPr>
        <p:txBody>
          <a:bodyPr/>
          <a:lstStyle/>
          <a:p>
            <a:r>
              <a:rPr lang="en-US" dirty="0"/>
              <a:t>Weighted average:</a:t>
            </a:r>
          </a:p>
          <a:p>
            <a:pPr lvl="1"/>
            <a:r>
              <a:rPr lang="en-US" dirty="0"/>
              <a:t>Adds all the numbers together, then calculates the ratio</a:t>
            </a:r>
          </a:p>
          <a:p>
            <a:r>
              <a:rPr lang="en-US" dirty="0"/>
              <a:t>Straight average:</a:t>
            </a:r>
          </a:p>
          <a:p>
            <a:pPr lvl="1"/>
            <a:r>
              <a:rPr lang="en-US" dirty="0"/>
              <a:t>Calculates the ratio, then finds the average of the ratios</a:t>
            </a:r>
          </a:p>
        </p:txBody>
      </p:sp>
      <p:graphicFrame>
        <p:nvGraphicFramePr>
          <p:cNvPr id="5" name="Table 4">
            <a:extLst>
              <a:ext uri="{FF2B5EF4-FFF2-40B4-BE49-F238E27FC236}">
                <a16:creationId xmlns:a16="http://schemas.microsoft.com/office/drawing/2014/main" id="{E9054DE8-1468-7EE7-4DC5-92F1C35C80F6}"/>
              </a:ext>
            </a:extLst>
          </p:cNvPr>
          <p:cNvGraphicFramePr>
            <a:graphicFrameLocks noGrp="1"/>
          </p:cNvGraphicFramePr>
          <p:nvPr>
            <p:extLst>
              <p:ext uri="{D42A27DB-BD31-4B8C-83A1-F6EECF244321}">
                <p14:modId xmlns:p14="http://schemas.microsoft.com/office/powerpoint/2010/main" val="2737888829"/>
              </p:ext>
            </p:extLst>
          </p:nvPr>
        </p:nvGraphicFramePr>
        <p:xfrm>
          <a:off x="1676400" y="7339060"/>
          <a:ext cx="13050384" cy="2720340"/>
        </p:xfrm>
        <a:graphic>
          <a:graphicData uri="http://schemas.openxmlformats.org/drawingml/2006/table">
            <a:tbl>
              <a:tblPr>
                <a:tableStyleId>{5940675A-B579-460E-94D1-54222C63F5DA}</a:tableStyleId>
              </a:tblPr>
              <a:tblGrid>
                <a:gridCol w="844147">
                  <a:extLst>
                    <a:ext uri="{9D8B030D-6E8A-4147-A177-3AD203B41FA5}">
                      <a16:colId xmlns:a16="http://schemas.microsoft.com/office/drawing/2014/main" val="337864649"/>
                    </a:ext>
                  </a:extLst>
                </a:gridCol>
                <a:gridCol w="4972050">
                  <a:extLst>
                    <a:ext uri="{9D8B030D-6E8A-4147-A177-3AD203B41FA5}">
                      <a16:colId xmlns:a16="http://schemas.microsoft.com/office/drawing/2014/main" val="3918375787"/>
                    </a:ext>
                  </a:extLst>
                </a:gridCol>
                <a:gridCol w="4238625">
                  <a:extLst>
                    <a:ext uri="{9D8B030D-6E8A-4147-A177-3AD203B41FA5}">
                      <a16:colId xmlns:a16="http://schemas.microsoft.com/office/drawing/2014/main" val="3593258538"/>
                    </a:ext>
                  </a:extLst>
                </a:gridCol>
                <a:gridCol w="2995562">
                  <a:extLst>
                    <a:ext uri="{9D8B030D-6E8A-4147-A177-3AD203B41FA5}">
                      <a16:colId xmlns:a16="http://schemas.microsoft.com/office/drawing/2014/main" val="364226194"/>
                    </a:ext>
                  </a:extLst>
                </a:gridCol>
              </a:tblGrid>
              <a:tr h="203200">
                <a:tc>
                  <a:txBody>
                    <a:bodyPr/>
                    <a:lstStyle/>
                    <a:p>
                      <a:pPr algn="l" fontAlgn="b"/>
                      <a:r>
                        <a:rPr lang="en-US" sz="4400" u="none" strike="noStrike">
                          <a:solidFill>
                            <a:schemeClr val="bg1"/>
                          </a:solidFill>
                          <a:effectLst/>
                        </a:rPr>
                        <a:t>CU</a:t>
                      </a:r>
                      <a:endParaRPr lang="en-US" sz="4400" b="0" i="0" u="none" strike="noStrike">
                        <a:solidFill>
                          <a:schemeClr val="bg1"/>
                        </a:solidFill>
                        <a:effectLst/>
                        <a:latin typeface="Calibri" panose="020F0502020204030204" pitchFamily="34" charset="0"/>
                      </a:endParaRPr>
                    </a:p>
                  </a:txBody>
                  <a:tcPr marL="9525" marR="9525" marT="9525" marB="0" anchor="b">
                    <a:solidFill>
                      <a:schemeClr val="accent1">
                        <a:lumMod val="50000"/>
                      </a:schemeClr>
                    </a:solidFill>
                  </a:tcPr>
                </a:tc>
                <a:tc>
                  <a:txBody>
                    <a:bodyPr/>
                    <a:lstStyle/>
                    <a:p>
                      <a:pPr algn="l" fontAlgn="b"/>
                      <a:r>
                        <a:rPr lang="en-US" sz="4400" u="none" strike="noStrike">
                          <a:solidFill>
                            <a:schemeClr val="bg1"/>
                          </a:solidFill>
                          <a:effectLst/>
                        </a:rPr>
                        <a:t>Assets</a:t>
                      </a:r>
                      <a:endParaRPr lang="en-US" sz="4400" b="0" i="0" u="none" strike="noStrike">
                        <a:solidFill>
                          <a:schemeClr val="bg1"/>
                        </a:solidFill>
                        <a:effectLst/>
                        <a:latin typeface="Calibri" panose="020F0502020204030204" pitchFamily="34" charset="0"/>
                      </a:endParaRPr>
                    </a:p>
                  </a:txBody>
                  <a:tcPr marL="9525" marR="9525" marT="9525" marB="0" anchor="b">
                    <a:solidFill>
                      <a:schemeClr val="accent1">
                        <a:lumMod val="50000"/>
                      </a:schemeClr>
                    </a:solidFill>
                  </a:tcPr>
                </a:tc>
                <a:tc>
                  <a:txBody>
                    <a:bodyPr/>
                    <a:lstStyle/>
                    <a:p>
                      <a:pPr algn="l" fontAlgn="b"/>
                      <a:r>
                        <a:rPr lang="en-US" sz="4400" u="none" strike="noStrike" dirty="0">
                          <a:solidFill>
                            <a:schemeClr val="bg1"/>
                          </a:solidFill>
                          <a:effectLst/>
                        </a:rPr>
                        <a:t>Net income</a:t>
                      </a:r>
                      <a:endParaRPr lang="en-US" sz="4400" b="0" i="0" u="none" strike="noStrike" dirty="0">
                        <a:solidFill>
                          <a:schemeClr val="bg1"/>
                        </a:solidFill>
                        <a:effectLst/>
                        <a:latin typeface="Calibri" panose="020F0502020204030204" pitchFamily="34" charset="0"/>
                      </a:endParaRPr>
                    </a:p>
                  </a:txBody>
                  <a:tcPr marL="9525" marR="9525" marT="9525" marB="0" anchor="b">
                    <a:solidFill>
                      <a:schemeClr val="accent1">
                        <a:lumMod val="50000"/>
                      </a:schemeClr>
                    </a:solidFill>
                  </a:tcPr>
                </a:tc>
                <a:tc>
                  <a:txBody>
                    <a:bodyPr/>
                    <a:lstStyle/>
                    <a:p>
                      <a:pPr algn="l" fontAlgn="b"/>
                      <a:r>
                        <a:rPr lang="en-US" sz="4400" u="none" strike="noStrike" dirty="0">
                          <a:solidFill>
                            <a:schemeClr val="bg1"/>
                          </a:solidFill>
                          <a:effectLst/>
                        </a:rPr>
                        <a:t>ROA</a:t>
                      </a:r>
                      <a:endParaRPr lang="en-US" sz="4400" b="0" i="0" u="none" strike="noStrike" dirty="0">
                        <a:solidFill>
                          <a:schemeClr val="bg1"/>
                        </a:solidFill>
                        <a:effectLst/>
                        <a:latin typeface="Calibri" panose="020F0502020204030204" pitchFamily="34" charset="0"/>
                      </a:endParaRPr>
                    </a:p>
                  </a:txBody>
                  <a:tcPr marL="9525" marR="9525" marT="9525" marB="0" anchor="b">
                    <a:solidFill>
                      <a:schemeClr val="accent1">
                        <a:lumMod val="50000"/>
                      </a:schemeClr>
                    </a:solidFill>
                  </a:tcPr>
                </a:tc>
                <a:extLst>
                  <a:ext uri="{0D108BD9-81ED-4DB2-BD59-A6C34878D82A}">
                    <a16:rowId xmlns:a16="http://schemas.microsoft.com/office/drawing/2014/main" val="331810357"/>
                  </a:ext>
                </a:extLst>
              </a:tr>
              <a:tr h="203200">
                <a:tc>
                  <a:txBody>
                    <a:bodyPr/>
                    <a:lstStyle/>
                    <a:p>
                      <a:pPr algn="r" fontAlgn="b"/>
                      <a:r>
                        <a:rPr lang="en-US" sz="4400" u="none" strike="noStrike">
                          <a:effectLst/>
                        </a:rPr>
                        <a:t>1</a:t>
                      </a:r>
                      <a:endParaRPr lang="en-US" sz="4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4400" u="none" strike="noStrike" dirty="0">
                          <a:effectLst/>
                        </a:rPr>
                        <a:t> $                  100,000 </a:t>
                      </a:r>
                      <a:endParaRPr lang="en-US" sz="4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4400" u="none" strike="noStrike">
                          <a:effectLst/>
                        </a:rPr>
                        <a:t> $                 1,000 </a:t>
                      </a:r>
                      <a:endParaRPr lang="en-US" sz="4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4400" u="none" strike="noStrike">
                          <a:effectLst/>
                        </a:rPr>
                        <a:t>1.00%</a:t>
                      </a:r>
                      <a:endParaRPr lang="en-US" sz="4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262487016"/>
                  </a:ext>
                </a:extLst>
              </a:tr>
              <a:tr h="203200">
                <a:tc>
                  <a:txBody>
                    <a:bodyPr/>
                    <a:lstStyle/>
                    <a:p>
                      <a:pPr algn="r" fontAlgn="b"/>
                      <a:r>
                        <a:rPr lang="en-US" sz="4400" u="none" strike="noStrike">
                          <a:effectLst/>
                        </a:rPr>
                        <a:t>2</a:t>
                      </a:r>
                      <a:endParaRPr lang="en-US" sz="4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4400" u="none" strike="noStrike">
                          <a:effectLst/>
                        </a:rPr>
                        <a:t> $           100,000,000 </a:t>
                      </a:r>
                      <a:endParaRPr lang="en-US" sz="4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4400" u="none" strike="noStrike">
                          <a:effectLst/>
                        </a:rPr>
                        <a:t> $             500,000 </a:t>
                      </a:r>
                      <a:endParaRPr lang="en-US" sz="4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4400" u="none" strike="noStrike">
                          <a:effectLst/>
                        </a:rPr>
                        <a:t>0.50%</a:t>
                      </a:r>
                      <a:endParaRPr lang="en-US" sz="4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7675496"/>
                  </a:ext>
                </a:extLst>
              </a:tr>
              <a:tr h="203200">
                <a:tc>
                  <a:txBody>
                    <a:bodyPr/>
                    <a:lstStyle/>
                    <a:p>
                      <a:pPr algn="r" fontAlgn="b"/>
                      <a:r>
                        <a:rPr lang="en-US" sz="4400" u="none" strike="noStrike">
                          <a:effectLst/>
                        </a:rPr>
                        <a:t>3</a:t>
                      </a:r>
                      <a:endParaRPr lang="en-US" sz="4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4400" u="none" strike="noStrike">
                          <a:effectLst/>
                        </a:rPr>
                        <a:t> $      10,000,000,000 </a:t>
                      </a:r>
                      <a:endParaRPr lang="en-US" sz="4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4400" u="none" strike="noStrike">
                          <a:effectLst/>
                        </a:rPr>
                        <a:t> $        10,000,000 </a:t>
                      </a:r>
                      <a:endParaRPr lang="en-US" sz="44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4400" u="none" strike="noStrike" dirty="0">
                          <a:effectLst/>
                        </a:rPr>
                        <a:t>0.10%</a:t>
                      </a:r>
                      <a:endParaRPr lang="en-US" sz="4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43441708"/>
                  </a:ext>
                </a:extLst>
              </a:tr>
            </a:tbl>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69BD5AB-00F7-3ED4-7E11-76DD5CEEFDB9}"/>
                  </a:ext>
                </a:extLst>
              </p:cNvPr>
              <p:cNvSpPr txBox="1"/>
              <p:nvPr/>
            </p:nvSpPr>
            <p:spPr>
              <a:xfrm>
                <a:off x="2343052" y="10590382"/>
                <a:ext cx="14110655" cy="978217"/>
              </a:xfrm>
              <a:prstGeom prst="rect">
                <a:avLst/>
              </a:prstGeom>
              <a:noFill/>
            </p:spPr>
            <p:txBody>
              <a:bodyPr wrap="square" lIns="0" tIns="0" rIns="0" bIns="0" rtlCol="0">
                <a:spAutoFit/>
              </a:bodyPr>
              <a:lstStyle/>
              <a:p>
                <a:r>
                  <a:rPr lang="en-US" sz="4400" dirty="0"/>
                  <a:t>Straight average = </a:t>
                </a:r>
                <a14:m>
                  <m:oMath xmlns:m="http://schemas.openxmlformats.org/officeDocument/2006/math">
                    <m:f>
                      <m:fPr>
                        <m:ctrlPr>
                          <a:rPr lang="en-US" sz="4400" i="1" smtClean="0">
                            <a:latin typeface="Cambria Math" panose="02040503050406030204" pitchFamily="18" charset="0"/>
                          </a:rPr>
                        </m:ctrlPr>
                      </m:fPr>
                      <m:num>
                        <m:r>
                          <a:rPr lang="en-US" sz="4400" b="0" i="1" smtClean="0">
                            <a:latin typeface="Cambria Math" panose="02040503050406030204" pitchFamily="18" charset="0"/>
                          </a:rPr>
                          <m:t>1.00%+0.50%+0.10%</m:t>
                        </m:r>
                      </m:num>
                      <m:den>
                        <m:r>
                          <a:rPr lang="en-US" sz="4400" b="0" i="1" smtClean="0">
                            <a:latin typeface="Cambria Math" panose="02040503050406030204" pitchFamily="18" charset="0"/>
                          </a:rPr>
                          <m:t>3</m:t>
                        </m:r>
                      </m:den>
                    </m:f>
                    <m:r>
                      <a:rPr lang="en-US" sz="4400" b="0" i="1" smtClean="0">
                        <a:latin typeface="Cambria Math" panose="02040503050406030204" pitchFamily="18" charset="0"/>
                      </a:rPr>
                      <m:t>=0.53%</m:t>
                    </m:r>
                  </m:oMath>
                </a14:m>
                <a:endParaRPr lang="en-US" sz="4400" dirty="0"/>
              </a:p>
            </p:txBody>
          </p:sp>
        </mc:Choice>
        <mc:Fallback xmlns="">
          <p:sp>
            <p:nvSpPr>
              <p:cNvPr id="6" name="TextBox 5">
                <a:extLst>
                  <a:ext uri="{FF2B5EF4-FFF2-40B4-BE49-F238E27FC236}">
                    <a16:creationId xmlns:a16="http://schemas.microsoft.com/office/drawing/2014/main" id="{F69BD5AB-00F7-3ED4-7E11-76DD5CEEFDB9}"/>
                  </a:ext>
                </a:extLst>
              </p:cNvPr>
              <p:cNvSpPr txBox="1">
                <a:spLocks noRot="1" noChangeAspect="1" noMove="1" noResize="1" noEditPoints="1" noAdjustHandles="1" noChangeArrowheads="1" noChangeShapeType="1" noTextEdit="1"/>
              </p:cNvSpPr>
              <p:nvPr/>
            </p:nvSpPr>
            <p:spPr>
              <a:xfrm>
                <a:off x="2343052" y="10590382"/>
                <a:ext cx="14110655" cy="978217"/>
              </a:xfrm>
              <a:prstGeom prst="rect">
                <a:avLst/>
              </a:prstGeom>
              <a:blipFill>
                <a:blip r:embed="rId2"/>
                <a:stretch>
                  <a:fillRect l="-2428" b="-189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7555F78-B501-8191-5360-F4B3CF3AC192}"/>
                  </a:ext>
                </a:extLst>
              </p:cNvPr>
              <p:cNvSpPr txBox="1"/>
              <p:nvPr/>
            </p:nvSpPr>
            <p:spPr>
              <a:xfrm>
                <a:off x="7427880" y="12099581"/>
                <a:ext cx="18051654" cy="1022652"/>
              </a:xfrm>
              <a:prstGeom prst="rect">
                <a:avLst/>
              </a:prstGeom>
              <a:noFill/>
            </p:spPr>
            <p:txBody>
              <a:bodyPr wrap="square" lIns="0" tIns="0" rIns="0" bIns="0" rtlCol="0">
                <a:spAutoFit/>
              </a:bodyPr>
              <a:lstStyle/>
              <a:p>
                <a:r>
                  <a:rPr lang="en-US" sz="4400" dirty="0"/>
                  <a:t>Weighted average = </a:t>
                </a:r>
                <a14:m>
                  <m:oMath xmlns:m="http://schemas.openxmlformats.org/officeDocument/2006/math">
                    <m:f>
                      <m:fPr>
                        <m:ctrlPr>
                          <a:rPr lang="en-US" sz="4400" i="1" smtClean="0">
                            <a:latin typeface="Cambria Math" panose="02040503050406030204" pitchFamily="18" charset="0"/>
                          </a:rPr>
                        </m:ctrlPr>
                      </m:fPr>
                      <m:num>
                        <m:r>
                          <a:rPr lang="en-US" sz="4400" b="0" i="1" smtClean="0">
                            <a:latin typeface="Cambria Math" panose="02040503050406030204" pitchFamily="18" charset="0"/>
                          </a:rPr>
                          <m:t>1,000+500,000+10, 000,000</m:t>
                        </m:r>
                      </m:num>
                      <m:den>
                        <m:r>
                          <a:rPr lang="en-US" sz="4400" i="1">
                            <a:latin typeface="Cambria Math" panose="02040503050406030204" pitchFamily="18" charset="0"/>
                          </a:rPr>
                          <m:t>100,000+100,000,000+10,000,000,000</m:t>
                        </m:r>
                      </m:den>
                    </m:f>
                    <m:r>
                      <a:rPr lang="en-US" sz="4400" b="0" i="1" smtClean="0">
                        <a:latin typeface="Cambria Math" panose="02040503050406030204" pitchFamily="18" charset="0"/>
                      </a:rPr>
                      <m:t>=0.10%</m:t>
                    </m:r>
                  </m:oMath>
                </a14:m>
                <a:endParaRPr lang="en-US" sz="4400" dirty="0"/>
              </a:p>
            </p:txBody>
          </p:sp>
        </mc:Choice>
        <mc:Fallback xmlns="">
          <p:sp>
            <p:nvSpPr>
              <p:cNvPr id="7" name="TextBox 6">
                <a:extLst>
                  <a:ext uri="{FF2B5EF4-FFF2-40B4-BE49-F238E27FC236}">
                    <a16:creationId xmlns:a16="http://schemas.microsoft.com/office/drawing/2014/main" id="{47555F78-B501-8191-5360-F4B3CF3AC192}"/>
                  </a:ext>
                </a:extLst>
              </p:cNvPr>
              <p:cNvSpPr txBox="1">
                <a:spLocks noRot="1" noChangeAspect="1" noMove="1" noResize="1" noEditPoints="1" noAdjustHandles="1" noChangeArrowheads="1" noChangeShapeType="1" noTextEdit="1"/>
              </p:cNvSpPr>
              <p:nvPr/>
            </p:nvSpPr>
            <p:spPr>
              <a:xfrm>
                <a:off x="7427880" y="12099581"/>
                <a:ext cx="18051654" cy="1022652"/>
              </a:xfrm>
              <a:prstGeom prst="rect">
                <a:avLst/>
              </a:prstGeom>
              <a:blipFill>
                <a:blip r:embed="rId3"/>
                <a:stretch>
                  <a:fillRect l="-1827" t="-1220" b="-13415"/>
                </a:stretch>
              </a:blipFill>
            </p:spPr>
            <p:txBody>
              <a:bodyPr/>
              <a:lstStyle/>
              <a:p>
                <a:r>
                  <a:rPr lang="en-US">
                    <a:noFill/>
                  </a:rPr>
                  <a:t> </a:t>
                </a:r>
              </a:p>
            </p:txBody>
          </p:sp>
        </mc:Fallback>
      </mc:AlternateContent>
    </p:spTree>
    <p:extLst>
      <p:ext uri="{BB962C8B-B14F-4D97-AF65-F5344CB8AC3E}">
        <p14:creationId xmlns:p14="http://schemas.microsoft.com/office/powerpoint/2010/main" val="247941233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 name="Checking account penetration"/>
          <p:cNvSpPr txBox="1">
            <a:spLocks noGrp="1"/>
          </p:cNvSpPr>
          <p:nvPr>
            <p:ph type="title"/>
          </p:nvPr>
        </p:nvSpPr>
        <p:spPr>
          <a:prstGeom prst="rect">
            <a:avLst/>
          </a:prstGeom>
        </p:spPr>
        <p:txBody>
          <a:bodyPr/>
          <a:lstStyle/>
          <a:p>
            <a:r>
              <a:t>Checking account penetration</a:t>
            </a:r>
          </a:p>
        </p:txBody>
      </p:sp>
      <p:sp>
        <p:nvSpPr>
          <p:cNvPr id="661" name="Number of checking accounts divided by the number of members.…"/>
          <p:cNvSpPr txBox="1">
            <a:spLocks noGrp="1"/>
          </p:cNvSpPr>
          <p:nvPr>
            <p:ph type="body" idx="1"/>
          </p:nvPr>
        </p:nvSpPr>
        <p:spPr>
          <a:xfrm>
            <a:off x="1422400" y="3898900"/>
            <a:ext cx="21526500" cy="9682094"/>
          </a:xfrm>
          <a:prstGeom prst="rect">
            <a:avLst/>
          </a:prstGeom>
        </p:spPr>
        <p:txBody>
          <a:bodyPr anchor="t"/>
          <a:lstStyle/>
          <a:p>
            <a:r>
              <a:t>Number of checking accounts divided by the number of members.</a:t>
            </a:r>
          </a:p>
          <a:p>
            <a:r>
              <a:t>What % of members have a checking account?</a:t>
            </a:r>
          </a:p>
          <a:p>
            <a:r>
              <a:t>There’s a correlation between this and non-interest income (interchange, overdraft, courtesy pay, bounced checks, etc).</a:t>
            </a:r>
          </a:p>
          <a:p>
            <a:r>
              <a:t>Checking accounts are commonly a measure of PFI—primary financial institution.</a:t>
            </a:r>
          </a:p>
          <a:p>
            <a:r>
              <a:t>If members use your credit union as their PFI, they will tend to use you more, and be more profitable.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1">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6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6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6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61">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66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1" build="p" animBg="1" advAuto="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2675774120"/>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1" name="Rectangle 6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66" name="Image" descr="Image"/>
          <p:cNvPicPr>
            <a:picLocks noChangeAspect="1"/>
          </p:cNvPicPr>
          <p:nvPr/>
        </p:nvPicPr>
        <p:blipFill rotWithShape="1">
          <a:blip r:embed="rId2"/>
          <a:srcRect t="15856" b="18559"/>
          <a:stretch/>
        </p:blipFill>
        <p:spPr>
          <a:xfrm>
            <a:off x="20" y="2564"/>
            <a:ext cx="24383980" cy="13713436"/>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And . . . so what?"/>
          <p:cNvSpPr txBox="1">
            <a:spLocks noGrp="1"/>
          </p:cNvSpPr>
          <p:nvPr>
            <p:ph type="title"/>
          </p:nvPr>
        </p:nvSpPr>
        <p:spPr>
          <a:xfrm>
            <a:off x="1428750" y="342900"/>
            <a:ext cx="21526500" cy="3581400"/>
          </a:xfrm>
          <a:prstGeom prst="rect">
            <a:avLst/>
          </a:prstGeom>
        </p:spPr>
        <p:txBody>
          <a:bodyPr/>
          <a:lstStyle/>
          <a:p>
            <a:r>
              <a:t>And . . . so what?</a:t>
            </a:r>
          </a:p>
        </p:txBody>
      </p:sp>
      <p:sp>
        <p:nvSpPr>
          <p:cNvPr id="669" name="So, now you know about a bunch of ratios. How do you use them?…"/>
          <p:cNvSpPr txBox="1">
            <a:spLocks noGrp="1"/>
          </p:cNvSpPr>
          <p:nvPr>
            <p:ph type="body" idx="1"/>
          </p:nvPr>
        </p:nvSpPr>
        <p:spPr>
          <a:xfrm>
            <a:off x="1380140" y="3912986"/>
            <a:ext cx="10804575" cy="9643263"/>
          </a:xfrm>
          <a:prstGeom prst="rect">
            <a:avLst/>
          </a:prstGeom>
        </p:spPr>
        <p:txBody>
          <a:bodyPr anchor="t"/>
          <a:lstStyle/>
          <a:p>
            <a:r>
              <a:rPr dirty="0"/>
              <a:t>So, now you know about a bunch of ratios. How do you use them?</a:t>
            </a:r>
          </a:p>
          <a:p>
            <a:r>
              <a:rPr dirty="0"/>
              <a:t>Don’t over-react to one ratio at one point in time.</a:t>
            </a:r>
          </a:p>
          <a:p>
            <a:r>
              <a:rPr dirty="0"/>
              <a:t>Instead, over-react to trends.</a:t>
            </a:r>
          </a:p>
          <a:p>
            <a:r>
              <a:rPr dirty="0"/>
              <a:t>Actually, use them to evaluate credit union performance and to identify important trends or red flags.</a:t>
            </a:r>
          </a:p>
        </p:txBody>
      </p:sp>
      <p:sp>
        <p:nvSpPr>
          <p:cNvPr id="670" name="Especially pay attention to:…"/>
          <p:cNvSpPr txBox="1"/>
          <p:nvPr/>
        </p:nvSpPr>
        <p:spPr>
          <a:xfrm>
            <a:off x="13904639" y="3898900"/>
            <a:ext cx="8830848" cy="8051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pPr marL="546100" indent="-546100" algn="l">
              <a:spcBef>
                <a:spcPts val="5900"/>
              </a:spcBef>
              <a:buSzPct val="75000"/>
              <a:buChar char="•"/>
              <a:defRPr sz="4600"/>
            </a:pPr>
            <a:r>
              <a:rPr sz="5600" dirty="0"/>
              <a:t>Especially pay attention to:</a:t>
            </a:r>
          </a:p>
          <a:p>
            <a:pPr marL="1638300" lvl="2" indent="-546100" algn="l">
              <a:spcBef>
                <a:spcPts val="1000"/>
              </a:spcBef>
              <a:buSzPct val="75000"/>
              <a:buChar char="•"/>
              <a:defRPr sz="4600"/>
            </a:pPr>
            <a:r>
              <a:rPr sz="5600" dirty="0"/>
              <a:t>Net worth</a:t>
            </a:r>
          </a:p>
          <a:p>
            <a:pPr marL="1638300" lvl="2" indent="-546100" algn="l">
              <a:spcBef>
                <a:spcPts val="1000"/>
              </a:spcBef>
              <a:buSzPct val="75000"/>
              <a:buChar char="•"/>
              <a:defRPr sz="4600"/>
            </a:pPr>
            <a:r>
              <a:rPr sz="5600" dirty="0"/>
              <a:t>Loan growth</a:t>
            </a:r>
          </a:p>
          <a:p>
            <a:pPr marL="1638300" lvl="2" indent="-546100" algn="l">
              <a:spcBef>
                <a:spcPts val="1000"/>
              </a:spcBef>
              <a:buSzPct val="75000"/>
              <a:buChar char="•"/>
              <a:defRPr sz="4600"/>
            </a:pPr>
            <a:r>
              <a:rPr sz="5600" dirty="0"/>
              <a:t>Savings growth</a:t>
            </a:r>
          </a:p>
          <a:p>
            <a:pPr marL="1638300" lvl="2" indent="-546100" algn="l">
              <a:spcBef>
                <a:spcPts val="1000"/>
              </a:spcBef>
              <a:buSzPct val="75000"/>
              <a:buChar char="•"/>
              <a:defRPr sz="4600"/>
            </a:pPr>
            <a:r>
              <a:rPr sz="5600" dirty="0"/>
              <a:t>ROA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6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6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6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6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iterate>
                                    <p:tmAbs val="0"/>
                                  </p:iterate>
                                  <p:childTnLst>
                                    <p:set>
                                      <p:cBhvr>
                                        <p:cTn id="24" fill="hold"/>
                                        <p:tgtEl>
                                          <p:spTgt spid="6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9" grpId="1" build="p" animBg="1" advAuto="0"/>
      <p:bldP spid="670" grpId="2" animBg="1" advAuto="0"/>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9" name="Rectangle 6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Create ranges or tolerances"/>
          <p:cNvSpPr txBox="1">
            <a:spLocks noGrp="1"/>
          </p:cNvSpPr>
          <p:nvPr>
            <p:ph type="title"/>
          </p:nvPr>
        </p:nvSpPr>
        <p:spPr>
          <a:xfrm>
            <a:off x="1280160" y="650738"/>
            <a:ext cx="8737204" cy="3913682"/>
          </a:xfrm>
          <a:prstGeom prst="rect">
            <a:avLst/>
          </a:prstGeom>
        </p:spPr>
        <p:txBody>
          <a:bodyPr vert="horz" lIns="91440" tIns="45720" rIns="91440" bIns="45720" rtlCol="0" anchor="b">
            <a:normAutofit/>
          </a:bodyPr>
          <a:lstStyle/>
          <a:p>
            <a:pPr defTabSz="914400"/>
            <a:r>
              <a:rPr lang="en-US" sz="10800"/>
              <a:t>Create ranges or tolerances</a:t>
            </a:r>
          </a:p>
        </p:txBody>
      </p:sp>
      <p:sp>
        <p:nvSpPr>
          <p:cNvPr id="6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Figure out where your credit union should be on the most important ratios…"/>
          <p:cNvSpPr txBox="1">
            <a:spLocks noGrp="1"/>
          </p:cNvSpPr>
          <p:nvPr>
            <p:ph type="body" idx="1"/>
          </p:nvPr>
        </p:nvSpPr>
        <p:spPr>
          <a:xfrm>
            <a:off x="1280160" y="5745798"/>
            <a:ext cx="8487178" cy="6641336"/>
          </a:xfrm>
          <a:prstGeom prst="rect">
            <a:avLst/>
          </a:prstGeom>
        </p:spPr>
        <p:txBody>
          <a:bodyPr vert="horz" lIns="91440" tIns="45720" rIns="91440" bIns="45720" rtlCol="0">
            <a:normAutofit/>
          </a:bodyPr>
          <a:lstStyle/>
          <a:p>
            <a:pPr indent="-228600" defTabSz="914400"/>
            <a:r>
              <a:rPr lang="en-US" sz="3700"/>
              <a:t>Figure out where your credit union should be on the most important ratios</a:t>
            </a:r>
          </a:p>
          <a:p>
            <a:pPr indent="-228600" defTabSz="914400"/>
            <a:r>
              <a:rPr lang="en-US" sz="3700"/>
              <a:t>Remember, ratios can be both too high or too low!</a:t>
            </a:r>
          </a:p>
          <a:p>
            <a:pPr indent="-228600" defTabSz="914400"/>
            <a:r>
              <a:rPr lang="en-US" sz="3700"/>
              <a:t>When your credit union is outside that tolerance, or is on a trend to go outside that tolerance, take steps (or direct the president) to correct the problem.</a:t>
            </a:r>
          </a:p>
          <a:p>
            <a:pPr indent="-228600" defTabSz="914400"/>
            <a:r>
              <a:rPr lang="en-US" sz="3700"/>
              <a:t>It’s up to you to determine what range you’re comfortable in</a:t>
            </a:r>
          </a:p>
        </p:txBody>
      </p:sp>
      <p:pic>
        <p:nvPicPr>
          <p:cNvPr id="675" name="Picture 674" descr="Graph on document with pen">
            <a:extLst>
              <a:ext uri="{FF2B5EF4-FFF2-40B4-BE49-F238E27FC236}">
                <a16:creationId xmlns:a16="http://schemas.microsoft.com/office/drawing/2014/main" id="{3A04B799-1D84-5D8D-BCDC-D0FAD6096E7A}"/>
              </a:ext>
            </a:extLst>
          </p:cNvPr>
          <p:cNvPicPr>
            <a:picLocks noChangeAspect="1"/>
          </p:cNvPicPr>
          <p:nvPr/>
        </p:nvPicPr>
        <p:blipFill rotWithShape="1">
          <a:blip r:embed="rId2"/>
          <a:srcRect l="23384" r="9664"/>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7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7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7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7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3" grpId="1" build="p" animBg="1" advAuto="0"/>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1" name="Rectangle 68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For example: capital ratio"/>
          <p:cNvSpPr txBox="1">
            <a:spLocks noGrp="1"/>
          </p:cNvSpPr>
          <p:nvPr>
            <p:ph type="title"/>
          </p:nvPr>
        </p:nvSpPr>
        <p:spPr>
          <a:xfrm>
            <a:off x="1682496" y="1097280"/>
            <a:ext cx="7201720" cy="10863072"/>
          </a:xfrm>
          <a:prstGeom prst="rect">
            <a:avLst/>
          </a:prstGeom>
        </p:spPr>
        <p:txBody>
          <a:bodyPr vert="horz" lIns="91440" tIns="45720" rIns="91440" bIns="45720" rtlCol="0" anchor="ctr">
            <a:normAutofit/>
          </a:bodyPr>
          <a:lstStyle/>
          <a:p>
            <a:pPr defTabSz="914400"/>
            <a:r>
              <a:rPr lang="en-US" sz="10800" kern="1200">
                <a:solidFill>
                  <a:schemeClr val="tx1"/>
                </a:solidFill>
                <a:latin typeface="+mj-lt"/>
                <a:ea typeface="+mj-ea"/>
                <a:cs typeface="+mj-cs"/>
              </a:rPr>
              <a:t>For example: capital ratio</a:t>
            </a:r>
          </a:p>
        </p:txBody>
      </p:sp>
      <p:sp>
        <p:nvSpPr>
          <p:cNvPr id="68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87966" y="6517430"/>
            <a:ext cx="8961120" cy="36576"/>
          </a:xfrm>
          <a:custGeom>
            <a:avLst/>
            <a:gdLst>
              <a:gd name="connsiteX0" fmla="*/ 0 w 8961120"/>
              <a:gd name="connsiteY0" fmla="*/ 0 h 36576"/>
              <a:gd name="connsiteX1" fmla="*/ 599706 w 8961120"/>
              <a:gd name="connsiteY1" fmla="*/ 0 h 36576"/>
              <a:gd name="connsiteX2" fmla="*/ 1289023 w 8961120"/>
              <a:gd name="connsiteY2" fmla="*/ 0 h 36576"/>
              <a:gd name="connsiteX3" fmla="*/ 2067951 w 8961120"/>
              <a:gd name="connsiteY3" fmla="*/ 0 h 36576"/>
              <a:gd name="connsiteX4" fmla="*/ 2667656 w 8961120"/>
              <a:gd name="connsiteY4" fmla="*/ 0 h 36576"/>
              <a:gd name="connsiteX5" fmla="*/ 3356973 w 8961120"/>
              <a:gd name="connsiteY5" fmla="*/ 0 h 36576"/>
              <a:gd name="connsiteX6" fmla="*/ 4225513 w 8961120"/>
              <a:gd name="connsiteY6" fmla="*/ 0 h 36576"/>
              <a:gd name="connsiteX7" fmla="*/ 4735607 w 8961120"/>
              <a:gd name="connsiteY7" fmla="*/ 0 h 36576"/>
              <a:gd name="connsiteX8" fmla="*/ 5514535 w 8961120"/>
              <a:gd name="connsiteY8" fmla="*/ 0 h 36576"/>
              <a:gd name="connsiteX9" fmla="*/ 6024630 w 8961120"/>
              <a:gd name="connsiteY9" fmla="*/ 0 h 36576"/>
              <a:gd name="connsiteX10" fmla="*/ 6713947 w 8961120"/>
              <a:gd name="connsiteY10" fmla="*/ 0 h 36576"/>
              <a:gd name="connsiteX11" fmla="*/ 7103411 w 8961120"/>
              <a:gd name="connsiteY11" fmla="*/ 0 h 36576"/>
              <a:gd name="connsiteX12" fmla="*/ 7492875 w 8961120"/>
              <a:gd name="connsiteY12" fmla="*/ 0 h 36576"/>
              <a:gd name="connsiteX13" fmla="*/ 7913358 w 8961120"/>
              <a:gd name="connsiteY13" fmla="*/ 0 h 36576"/>
              <a:gd name="connsiteX14" fmla="*/ 8333842 w 8961120"/>
              <a:gd name="connsiteY14" fmla="*/ 0 h 36576"/>
              <a:gd name="connsiteX15" fmla="*/ 8961120 w 8961120"/>
              <a:gd name="connsiteY15" fmla="*/ 0 h 36576"/>
              <a:gd name="connsiteX16" fmla="*/ 8961120 w 8961120"/>
              <a:gd name="connsiteY16" fmla="*/ 36576 h 36576"/>
              <a:gd name="connsiteX17" fmla="*/ 8182192 w 8961120"/>
              <a:gd name="connsiteY17" fmla="*/ 36576 h 36576"/>
              <a:gd name="connsiteX18" fmla="*/ 7492875 w 8961120"/>
              <a:gd name="connsiteY18" fmla="*/ 36576 h 36576"/>
              <a:gd name="connsiteX19" fmla="*/ 6893169 w 8961120"/>
              <a:gd name="connsiteY19" fmla="*/ 36576 h 36576"/>
              <a:gd name="connsiteX20" fmla="*/ 6114241 w 8961120"/>
              <a:gd name="connsiteY20" fmla="*/ 36576 h 36576"/>
              <a:gd name="connsiteX21" fmla="*/ 5424924 w 8961120"/>
              <a:gd name="connsiteY21" fmla="*/ 36576 h 36576"/>
              <a:gd name="connsiteX22" fmla="*/ 4556385 w 8961120"/>
              <a:gd name="connsiteY22" fmla="*/ 36576 h 36576"/>
              <a:gd name="connsiteX23" fmla="*/ 3687846 w 8961120"/>
              <a:gd name="connsiteY23" fmla="*/ 36576 h 36576"/>
              <a:gd name="connsiteX24" fmla="*/ 2908917 w 8961120"/>
              <a:gd name="connsiteY24" fmla="*/ 36576 h 36576"/>
              <a:gd name="connsiteX25" fmla="*/ 2129989 w 8961120"/>
              <a:gd name="connsiteY25" fmla="*/ 36576 h 36576"/>
              <a:gd name="connsiteX26" fmla="*/ 1351061 w 8961120"/>
              <a:gd name="connsiteY26" fmla="*/ 36576 h 36576"/>
              <a:gd name="connsiteX27" fmla="*/ 840967 w 8961120"/>
              <a:gd name="connsiteY27" fmla="*/ 36576 h 36576"/>
              <a:gd name="connsiteX28" fmla="*/ 0 w 8961120"/>
              <a:gd name="connsiteY28" fmla="*/ 36576 h 36576"/>
              <a:gd name="connsiteX29" fmla="*/ 0 w 8961120"/>
              <a:gd name="connsiteY29" fmla="*/ 0 h 36576"/>
              <a:gd name="connsiteX0" fmla="*/ 0 w 8961120"/>
              <a:gd name="connsiteY0" fmla="*/ 0 h 36576"/>
              <a:gd name="connsiteX1" fmla="*/ 599706 w 8961120"/>
              <a:gd name="connsiteY1" fmla="*/ 0 h 36576"/>
              <a:gd name="connsiteX2" fmla="*/ 1020189 w 8961120"/>
              <a:gd name="connsiteY2" fmla="*/ 0 h 36576"/>
              <a:gd name="connsiteX3" fmla="*/ 1888728 w 8961120"/>
              <a:gd name="connsiteY3" fmla="*/ 0 h 36576"/>
              <a:gd name="connsiteX4" fmla="*/ 2488434 w 8961120"/>
              <a:gd name="connsiteY4" fmla="*/ 0 h 36576"/>
              <a:gd name="connsiteX5" fmla="*/ 3088140 w 8961120"/>
              <a:gd name="connsiteY5" fmla="*/ 0 h 36576"/>
              <a:gd name="connsiteX6" fmla="*/ 3956679 w 8961120"/>
              <a:gd name="connsiteY6" fmla="*/ 0 h 36576"/>
              <a:gd name="connsiteX7" fmla="*/ 4466774 w 8961120"/>
              <a:gd name="connsiteY7" fmla="*/ 0 h 36576"/>
              <a:gd name="connsiteX8" fmla="*/ 5335313 w 8961120"/>
              <a:gd name="connsiteY8" fmla="*/ 0 h 36576"/>
              <a:gd name="connsiteX9" fmla="*/ 6203852 w 8961120"/>
              <a:gd name="connsiteY9" fmla="*/ 0 h 36576"/>
              <a:gd name="connsiteX10" fmla="*/ 6893169 w 8961120"/>
              <a:gd name="connsiteY10" fmla="*/ 0 h 36576"/>
              <a:gd name="connsiteX11" fmla="*/ 7761709 w 8961120"/>
              <a:gd name="connsiteY11" fmla="*/ 0 h 36576"/>
              <a:gd name="connsiteX12" fmla="*/ 8361414 w 8961120"/>
              <a:gd name="connsiteY12" fmla="*/ 0 h 36576"/>
              <a:gd name="connsiteX13" fmla="*/ 8961120 w 8961120"/>
              <a:gd name="connsiteY13" fmla="*/ 0 h 36576"/>
              <a:gd name="connsiteX14" fmla="*/ 8961120 w 8961120"/>
              <a:gd name="connsiteY14" fmla="*/ 36576 h 36576"/>
              <a:gd name="connsiteX15" fmla="*/ 8271803 w 8961120"/>
              <a:gd name="connsiteY15" fmla="*/ 36576 h 36576"/>
              <a:gd name="connsiteX16" fmla="*/ 7582486 w 8961120"/>
              <a:gd name="connsiteY16" fmla="*/ 36576 h 36576"/>
              <a:gd name="connsiteX17" fmla="*/ 6713947 w 8961120"/>
              <a:gd name="connsiteY17" fmla="*/ 36576 h 36576"/>
              <a:gd name="connsiteX18" fmla="*/ 6024630 w 8961120"/>
              <a:gd name="connsiteY18" fmla="*/ 36576 h 36576"/>
              <a:gd name="connsiteX19" fmla="*/ 5604147 w 8961120"/>
              <a:gd name="connsiteY19" fmla="*/ 36576 h 36576"/>
              <a:gd name="connsiteX20" fmla="*/ 5094052 w 8961120"/>
              <a:gd name="connsiteY20" fmla="*/ 36576 h 36576"/>
              <a:gd name="connsiteX21" fmla="*/ 4225513 w 8961120"/>
              <a:gd name="connsiteY21" fmla="*/ 36576 h 36576"/>
              <a:gd name="connsiteX22" fmla="*/ 3536196 w 8961120"/>
              <a:gd name="connsiteY22" fmla="*/ 36576 h 36576"/>
              <a:gd name="connsiteX23" fmla="*/ 3026101 w 8961120"/>
              <a:gd name="connsiteY23" fmla="*/ 36576 h 36576"/>
              <a:gd name="connsiteX24" fmla="*/ 2336784 w 8961120"/>
              <a:gd name="connsiteY24" fmla="*/ 36576 h 36576"/>
              <a:gd name="connsiteX25" fmla="*/ 1916301 w 8961120"/>
              <a:gd name="connsiteY25" fmla="*/ 36576 h 36576"/>
              <a:gd name="connsiteX26" fmla="*/ 1495818 w 8961120"/>
              <a:gd name="connsiteY26" fmla="*/ 36576 h 36576"/>
              <a:gd name="connsiteX27" fmla="*/ 806501 w 8961120"/>
              <a:gd name="connsiteY27" fmla="*/ 36576 h 36576"/>
              <a:gd name="connsiteX28" fmla="*/ 0 w 8961120"/>
              <a:gd name="connsiteY28" fmla="*/ 36576 h 36576"/>
              <a:gd name="connsiteX29" fmla="*/ 0 w 8961120"/>
              <a:gd name="connsiteY29"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61120" h="36576" fill="none" extrusionOk="0">
                <a:moveTo>
                  <a:pt x="0" y="0"/>
                </a:moveTo>
                <a:cubicBezTo>
                  <a:pt x="190213" y="-28232"/>
                  <a:pt x="365766" y="51753"/>
                  <a:pt x="599706" y="0"/>
                </a:cubicBezTo>
                <a:cubicBezTo>
                  <a:pt x="835604" y="-4941"/>
                  <a:pt x="1088617" y="-16530"/>
                  <a:pt x="1289023" y="0"/>
                </a:cubicBezTo>
                <a:cubicBezTo>
                  <a:pt x="1476783" y="50083"/>
                  <a:pt x="1858577" y="-33881"/>
                  <a:pt x="2067951" y="0"/>
                </a:cubicBezTo>
                <a:cubicBezTo>
                  <a:pt x="2259885" y="28862"/>
                  <a:pt x="2506149" y="21498"/>
                  <a:pt x="2667656" y="0"/>
                </a:cubicBezTo>
                <a:cubicBezTo>
                  <a:pt x="2810238" y="29312"/>
                  <a:pt x="3136793" y="-8765"/>
                  <a:pt x="3356973" y="0"/>
                </a:cubicBezTo>
                <a:cubicBezTo>
                  <a:pt x="3549561" y="-60673"/>
                  <a:pt x="3800903" y="61174"/>
                  <a:pt x="4225513" y="0"/>
                </a:cubicBezTo>
                <a:cubicBezTo>
                  <a:pt x="4590843" y="-21641"/>
                  <a:pt x="4586180" y="11914"/>
                  <a:pt x="4735607" y="0"/>
                </a:cubicBezTo>
                <a:cubicBezTo>
                  <a:pt x="4919739" y="-56898"/>
                  <a:pt x="5255936" y="52067"/>
                  <a:pt x="5514535" y="0"/>
                </a:cubicBezTo>
                <a:cubicBezTo>
                  <a:pt x="5824899" y="7570"/>
                  <a:pt x="5844853" y="27357"/>
                  <a:pt x="6024630" y="0"/>
                </a:cubicBezTo>
                <a:cubicBezTo>
                  <a:pt x="6197950" y="-30859"/>
                  <a:pt x="6515428" y="-8774"/>
                  <a:pt x="6713947" y="0"/>
                </a:cubicBezTo>
                <a:cubicBezTo>
                  <a:pt x="6796739" y="-6"/>
                  <a:pt x="6930947" y="-14963"/>
                  <a:pt x="7103411" y="0"/>
                </a:cubicBezTo>
                <a:cubicBezTo>
                  <a:pt x="7275875" y="14963"/>
                  <a:pt x="7298731" y="-14405"/>
                  <a:pt x="7492875" y="0"/>
                </a:cubicBezTo>
                <a:cubicBezTo>
                  <a:pt x="7693680" y="809"/>
                  <a:pt x="7776809" y="-29433"/>
                  <a:pt x="7913358" y="0"/>
                </a:cubicBezTo>
                <a:cubicBezTo>
                  <a:pt x="8057634" y="-145"/>
                  <a:pt x="8196856" y="30641"/>
                  <a:pt x="8333842" y="0"/>
                </a:cubicBezTo>
                <a:cubicBezTo>
                  <a:pt x="8455909" y="-30298"/>
                  <a:pt x="8816216" y="33813"/>
                  <a:pt x="8961120" y="0"/>
                </a:cubicBezTo>
                <a:cubicBezTo>
                  <a:pt x="8958758" y="10047"/>
                  <a:pt x="8960492" y="24879"/>
                  <a:pt x="8961120" y="36576"/>
                </a:cubicBezTo>
                <a:cubicBezTo>
                  <a:pt x="8647895" y="-1818"/>
                  <a:pt x="8429759" y="31111"/>
                  <a:pt x="8182192" y="36576"/>
                </a:cubicBezTo>
                <a:cubicBezTo>
                  <a:pt x="7902260" y="85382"/>
                  <a:pt x="7638406" y="38839"/>
                  <a:pt x="7492875" y="36576"/>
                </a:cubicBezTo>
                <a:cubicBezTo>
                  <a:pt x="7348227" y="24366"/>
                  <a:pt x="7135139" y="13299"/>
                  <a:pt x="6893169" y="36576"/>
                </a:cubicBezTo>
                <a:cubicBezTo>
                  <a:pt x="6584246" y="75248"/>
                  <a:pt x="6332059" y="-3080"/>
                  <a:pt x="6114241" y="36576"/>
                </a:cubicBezTo>
                <a:cubicBezTo>
                  <a:pt x="5883990" y="40082"/>
                  <a:pt x="5601568" y="74187"/>
                  <a:pt x="5424924" y="36576"/>
                </a:cubicBezTo>
                <a:cubicBezTo>
                  <a:pt x="5218697" y="62274"/>
                  <a:pt x="4850314" y="79883"/>
                  <a:pt x="4556385" y="36576"/>
                </a:cubicBezTo>
                <a:cubicBezTo>
                  <a:pt x="4217986" y="33884"/>
                  <a:pt x="4039662" y="27200"/>
                  <a:pt x="3687846" y="36576"/>
                </a:cubicBezTo>
                <a:cubicBezTo>
                  <a:pt x="3305346" y="14935"/>
                  <a:pt x="3085854" y="-7204"/>
                  <a:pt x="2908917" y="36576"/>
                </a:cubicBezTo>
                <a:cubicBezTo>
                  <a:pt x="2778494" y="16834"/>
                  <a:pt x="2498806" y="53967"/>
                  <a:pt x="2129989" y="36576"/>
                </a:cubicBezTo>
                <a:cubicBezTo>
                  <a:pt x="1791370" y="-3784"/>
                  <a:pt x="1656718" y="47250"/>
                  <a:pt x="1351061" y="36576"/>
                </a:cubicBezTo>
                <a:cubicBezTo>
                  <a:pt x="1049432" y="36862"/>
                  <a:pt x="1057414" y="22750"/>
                  <a:pt x="840967" y="36576"/>
                </a:cubicBezTo>
                <a:cubicBezTo>
                  <a:pt x="624196" y="12731"/>
                  <a:pt x="308883" y="57856"/>
                  <a:pt x="0" y="36576"/>
                </a:cubicBezTo>
                <a:cubicBezTo>
                  <a:pt x="57" y="20451"/>
                  <a:pt x="-862" y="9044"/>
                  <a:pt x="0" y="0"/>
                </a:cubicBezTo>
                <a:close/>
              </a:path>
              <a:path w="8961120" h="36576" stroke="0" extrusionOk="0">
                <a:moveTo>
                  <a:pt x="0" y="0"/>
                </a:moveTo>
                <a:cubicBezTo>
                  <a:pt x="200453" y="14646"/>
                  <a:pt x="334344" y="1037"/>
                  <a:pt x="599706" y="0"/>
                </a:cubicBezTo>
                <a:cubicBezTo>
                  <a:pt x="871094" y="-10066"/>
                  <a:pt x="849810" y="-1830"/>
                  <a:pt x="1020189" y="0"/>
                </a:cubicBezTo>
                <a:cubicBezTo>
                  <a:pt x="1227022" y="-13278"/>
                  <a:pt x="1656447" y="-22544"/>
                  <a:pt x="1888728" y="0"/>
                </a:cubicBezTo>
                <a:cubicBezTo>
                  <a:pt x="2155621" y="63042"/>
                  <a:pt x="2322197" y="-24389"/>
                  <a:pt x="2488434" y="0"/>
                </a:cubicBezTo>
                <a:cubicBezTo>
                  <a:pt x="2646196" y="13840"/>
                  <a:pt x="2800386" y="6764"/>
                  <a:pt x="3088140" y="0"/>
                </a:cubicBezTo>
                <a:cubicBezTo>
                  <a:pt x="3414375" y="-54468"/>
                  <a:pt x="3659312" y="27230"/>
                  <a:pt x="3956679" y="0"/>
                </a:cubicBezTo>
                <a:cubicBezTo>
                  <a:pt x="4262238" y="-14248"/>
                  <a:pt x="4243587" y="5913"/>
                  <a:pt x="4466774" y="0"/>
                </a:cubicBezTo>
                <a:cubicBezTo>
                  <a:pt x="4707647" y="-46190"/>
                  <a:pt x="5151526" y="-18552"/>
                  <a:pt x="5335313" y="0"/>
                </a:cubicBezTo>
                <a:cubicBezTo>
                  <a:pt x="5544589" y="16782"/>
                  <a:pt x="6000844" y="-11141"/>
                  <a:pt x="6203852" y="0"/>
                </a:cubicBezTo>
                <a:cubicBezTo>
                  <a:pt x="6422418" y="-42084"/>
                  <a:pt x="6632209" y="-23492"/>
                  <a:pt x="6893169" y="0"/>
                </a:cubicBezTo>
                <a:cubicBezTo>
                  <a:pt x="7149521" y="36974"/>
                  <a:pt x="7552890" y="10735"/>
                  <a:pt x="7761709" y="0"/>
                </a:cubicBezTo>
                <a:cubicBezTo>
                  <a:pt x="7935492" y="-62639"/>
                  <a:pt x="8152157" y="-16887"/>
                  <a:pt x="8361414" y="0"/>
                </a:cubicBezTo>
                <a:cubicBezTo>
                  <a:pt x="8561122" y="16045"/>
                  <a:pt x="8758509" y="26817"/>
                  <a:pt x="8961120" y="0"/>
                </a:cubicBezTo>
                <a:cubicBezTo>
                  <a:pt x="8962688" y="6924"/>
                  <a:pt x="8963554" y="24333"/>
                  <a:pt x="8961120" y="36576"/>
                </a:cubicBezTo>
                <a:cubicBezTo>
                  <a:pt x="8692971" y="40411"/>
                  <a:pt x="8572976" y="74067"/>
                  <a:pt x="8271803" y="36576"/>
                </a:cubicBezTo>
                <a:cubicBezTo>
                  <a:pt x="7973060" y="16131"/>
                  <a:pt x="7877507" y="66939"/>
                  <a:pt x="7582486" y="36576"/>
                </a:cubicBezTo>
                <a:cubicBezTo>
                  <a:pt x="7267710" y="-15731"/>
                  <a:pt x="7121749" y="80198"/>
                  <a:pt x="6713947" y="36576"/>
                </a:cubicBezTo>
                <a:cubicBezTo>
                  <a:pt x="6305400" y="16062"/>
                  <a:pt x="6305891" y="24709"/>
                  <a:pt x="6024630" y="36576"/>
                </a:cubicBezTo>
                <a:cubicBezTo>
                  <a:pt x="5747178" y="40352"/>
                  <a:pt x="5723009" y="27780"/>
                  <a:pt x="5604147" y="36576"/>
                </a:cubicBezTo>
                <a:cubicBezTo>
                  <a:pt x="5480103" y="49706"/>
                  <a:pt x="5318920" y="60680"/>
                  <a:pt x="5094052" y="36576"/>
                </a:cubicBezTo>
                <a:cubicBezTo>
                  <a:pt x="4895910" y="34780"/>
                  <a:pt x="4454825" y="7998"/>
                  <a:pt x="4225513" y="36576"/>
                </a:cubicBezTo>
                <a:cubicBezTo>
                  <a:pt x="4011116" y="49717"/>
                  <a:pt x="3836203" y="63971"/>
                  <a:pt x="3536196" y="36576"/>
                </a:cubicBezTo>
                <a:cubicBezTo>
                  <a:pt x="3229980" y="25547"/>
                  <a:pt x="3217176" y="26568"/>
                  <a:pt x="3026101" y="36576"/>
                </a:cubicBezTo>
                <a:cubicBezTo>
                  <a:pt x="2834184" y="62655"/>
                  <a:pt x="2479118" y="11013"/>
                  <a:pt x="2336784" y="36576"/>
                </a:cubicBezTo>
                <a:cubicBezTo>
                  <a:pt x="2178643" y="86732"/>
                  <a:pt x="2029883" y="31613"/>
                  <a:pt x="1916301" y="36576"/>
                </a:cubicBezTo>
                <a:cubicBezTo>
                  <a:pt x="1726832" y="21729"/>
                  <a:pt x="1653997" y="30593"/>
                  <a:pt x="1495818" y="36576"/>
                </a:cubicBezTo>
                <a:cubicBezTo>
                  <a:pt x="1314817" y="44131"/>
                  <a:pt x="1113318" y="74338"/>
                  <a:pt x="806501" y="36576"/>
                </a:cubicBezTo>
                <a:cubicBezTo>
                  <a:pt x="523399" y="22426"/>
                  <a:pt x="389232" y="19948"/>
                  <a:pt x="0" y="36576"/>
                </a:cubicBezTo>
                <a:cubicBezTo>
                  <a:pt x="-2287" y="19468"/>
                  <a:pt x="850" y="10340"/>
                  <a:pt x="0" y="0"/>
                </a:cubicBezTo>
                <a:close/>
              </a:path>
              <a:path w="8961120" h="36576" fill="none" stroke="0" extrusionOk="0">
                <a:moveTo>
                  <a:pt x="0" y="0"/>
                </a:moveTo>
                <a:cubicBezTo>
                  <a:pt x="118018" y="-29805"/>
                  <a:pt x="323546" y="39083"/>
                  <a:pt x="599706" y="0"/>
                </a:cubicBezTo>
                <a:cubicBezTo>
                  <a:pt x="882993" y="-10299"/>
                  <a:pt x="1014678" y="-21100"/>
                  <a:pt x="1289023" y="0"/>
                </a:cubicBezTo>
                <a:cubicBezTo>
                  <a:pt x="1483122" y="58031"/>
                  <a:pt x="1856950" y="6004"/>
                  <a:pt x="2067951" y="0"/>
                </a:cubicBezTo>
                <a:cubicBezTo>
                  <a:pt x="2256375" y="18242"/>
                  <a:pt x="2510593" y="12240"/>
                  <a:pt x="2667656" y="0"/>
                </a:cubicBezTo>
                <a:cubicBezTo>
                  <a:pt x="2993064" y="16071"/>
                  <a:pt x="3161914" y="16571"/>
                  <a:pt x="3356973" y="0"/>
                </a:cubicBezTo>
                <a:cubicBezTo>
                  <a:pt x="3615357" y="-52359"/>
                  <a:pt x="3854315" y="39101"/>
                  <a:pt x="4225513" y="0"/>
                </a:cubicBezTo>
                <a:cubicBezTo>
                  <a:pt x="4600052" y="-31483"/>
                  <a:pt x="4584376" y="24241"/>
                  <a:pt x="4735607" y="0"/>
                </a:cubicBezTo>
                <a:cubicBezTo>
                  <a:pt x="4838929" y="-65337"/>
                  <a:pt x="5217983" y="62461"/>
                  <a:pt x="5514535" y="0"/>
                </a:cubicBezTo>
                <a:cubicBezTo>
                  <a:pt x="5820130" y="6865"/>
                  <a:pt x="5851591" y="23826"/>
                  <a:pt x="6024630" y="0"/>
                </a:cubicBezTo>
                <a:cubicBezTo>
                  <a:pt x="6211300" y="15890"/>
                  <a:pt x="6518740" y="-3755"/>
                  <a:pt x="6713947" y="0"/>
                </a:cubicBezTo>
                <a:cubicBezTo>
                  <a:pt x="6795618" y="5121"/>
                  <a:pt x="7014889" y="7953"/>
                  <a:pt x="7111200" y="0"/>
                </a:cubicBezTo>
                <a:cubicBezTo>
                  <a:pt x="7207511" y="-7953"/>
                  <a:pt x="7354938" y="-3507"/>
                  <a:pt x="7492875" y="0"/>
                </a:cubicBezTo>
                <a:cubicBezTo>
                  <a:pt x="7683361" y="-13679"/>
                  <a:pt x="7768889" y="-13684"/>
                  <a:pt x="7913358" y="0"/>
                </a:cubicBezTo>
                <a:cubicBezTo>
                  <a:pt x="8049896" y="3541"/>
                  <a:pt x="8196421" y="29025"/>
                  <a:pt x="8333842" y="0"/>
                </a:cubicBezTo>
                <a:cubicBezTo>
                  <a:pt x="8464504" y="-28100"/>
                  <a:pt x="8820395" y="26601"/>
                  <a:pt x="8961120" y="0"/>
                </a:cubicBezTo>
                <a:cubicBezTo>
                  <a:pt x="8963027" y="9493"/>
                  <a:pt x="8960071" y="24254"/>
                  <a:pt x="8961120" y="36576"/>
                </a:cubicBezTo>
                <a:cubicBezTo>
                  <a:pt x="8660572" y="-14204"/>
                  <a:pt x="8444082" y="28078"/>
                  <a:pt x="8182192" y="36576"/>
                </a:cubicBezTo>
                <a:cubicBezTo>
                  <a:pt x="7927630" y="48341"/>
                  <a:pt x="7654283" y="79607"/>
                  <a:pt x="7492875" y="36576"/>
                </a:cubicBezTo>
                <a:cubicBezTo>
                  <a:pt x="7357622" y="15378"/>
                  <a:pt x="7160940" y="7384"/>
                  <a:pt x="6893169" y="36576"/>
                </a:cubicBezTo>
                <a:cubicBezTo>
                  <a:pt x="6671852" y="67110"/>
                  <a:pt x="6309740" y="58493"/>
                  <a:pt x="6114241" y="36576"/>
                </a:cubicBezTo>
                <a:cubicBezTo>
                  <a:pt x="5896268" y="17343"/>
                  <a:pt x="5639459" y="89578"/>
                  <a:pt x="5424924" y="36576"/>
                </a:cubicBezTo>
                <a:cubicBezTo>
                  <a:pt x="5257972" y="76228"/>
                  <a:pt x="4973505" y="90828"/>
                  <a:pt x="4556385" y="36576"/>
                </a:cubicBezTo>
                <a:cubicBezTo>
                  <a:pt x="4217392" y="38157"/>
                  <a:pt x="4095196" y="24752"/>
                  <a:pt x="3687846" y="36576"/>
                </a:cubicBezTo>
                <a:cubicBezTo>
                  <a:pt x="3321185" y="37545"/>
                  <a:pt x="3082472" y="37432"/>
                  <a:pt x="2908917" y="36576"/>
                </a:cubicBezTo>
                <a:cubicBezTo>
                  <a:pt x="2718585" y="36682"/>
                  <a:pt x="2474591" y="73177"/>
                  <a:pt x="2129989" y="36576"/>
                </a:cubicBezTo>
                <a:cubicBezTo>
                  <a:pt x="1767856" y="28659"/>
                  <a:pt x="1656969" y="31642"/>
                  <a:pt x="1351061" y="36576"/>
                </a:cubicBezTo>
                <a:cubicBezTo>
                  <a:pt x="1050833" y="41497"/>
                  <a:pt x="1056469" y="21515"/>
                  <a:pt x="840967" y="36576"/>
                </a:cubicBezTo>
                <a:cubicBezTo>
                  <a:pt x="621685" y="100001"/>
                  <a:pt x="355662" y="33452"/>
                  <a:pt x="0" y="36576"/>
                </a:cubicBezTo>
                <a:cubicBezTo>
                  <a:pt x="-1201" y="19784"/>
                  <a:pt x="838" y="864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961120"/>
                      <a:gd name="connsiteY0" fmla="*/ 0 h 36576"/>
                      <a:gd name="connsiteX1" fmla="*/ 599706 w 8961120"/>
                      <a:gd name="connsiteY1" fmla="*/ 0 h 36576"/>
                      <a:gd name="connsiteX2" fmla="*/ 1289023 w 8961120"/>
                      <a:gd name="connsiteY2" fmla="*/ 0 h 36576"/>
                      <a:gd name="connsiteX3" fmla="*/ 2067951 w 8961120"/>
                      <a:gd name="connsiteY3" fmla="*/ 0 h 36576"/>
                      <a:gd name="connsiteX4" fmla="*/ 2667656 w 8961120"/>
                      <a:gd name="connsiteY4" fmla="*/ 0 h 36576"/>
                      <a:gd name="connsiteX5" fmla="*/ 3356973 w 8961120"/>
                      <a:gd name="connsiteY5" fmla="*/ 0 h 36576"/>
                      <a:gd name="connsiteX6" fmla="*/ 4225513 w 8961120"/>
                      <a:gd name="connsiteY6" fmla="*/ 0 h 36576"/>
                      <a:gd name="connsiteX7" fmla="*/ 4735607 w 8961120"/>
                      <a:gd name="connsiteY7" fmla="*/ 0 h 36576"/>
                      <a:gd name="connsiteX8" fmla="*/ 5514535 w 8961120"/>
                      <a:gd name="connsiteY8" fmla="*/ 0 h 36576"/>
                      <a:gd name="connsiteX9" fmla="*/ 6024630 w 8961120"/>
                      <a:gd name="connsiteY9" fmla="*/ 0 h 36576"/>
                      <a:gd name="connsiteX10" fmla="*/ 6713947 w 8961120"/>
                      <a:gd name="connsiteY10" fmla="*/ 0 h 36576"/>
                      <a:gd name="connsiteX11" fmla="*/ 7492875 w 8961120"/>
                      <a:gd name="connsiteY11" fmla="*/ 0 h 36576"/>
                      <a:gd name="connsiteX12" fmla="*/ 7913358 w 8961120"/>
                      <a:gd name="connsiteY12" fmla="*/ 0 h 36576"/>
                      <a:gd name="connsiteX13" fmla="*/ 8333842 w 8961120"/>
                      <a:gd name="connsiteY13" fmla="*/ 0 h 36576"/>
                      <a:gd name="connsiteX14" fmla="*/ 8961120 w 8961120"/>
                      <a:gd name="connsiteY14" fmla="*/ 0 h 36576"/>
                      <a:gd name="connsiteX15" fmla="*/ 8961120 w 8961120"/>
                      <a:gd name="connsiteY15" fmla="*/ 36576 h 36576"/>
                      <a:gd name="connsiteX16" fmla="*/ 8182192 w 8961120"/>
                      <a:gd name="connsiteY16" fmla="*/ 36576 h 36576"/>
                      <a:gd name="connsiteX17" fmla="*/ 7492875 w 8961120"/>
                      <a:gd name="connsiteY17" fmla="*/ 36576 h 36576"/>
                      <a:gd name="connsiteX18" fmla="*/ 6893169 w 8961120"/>
                      <a:gd name="connsiteY18" fmla="*/ 36576 h 36576"/>
                      <a:gd name="connsiteX19" fmla="*/ 6114241 w 8961120"/>
                      <a:gd name="connsiteY19" fmla="*/ 36576 h 36576"/>
                      <a:gd name="connsiteX20" fmla="*/ 5424924 w 8961120"/>
                      <a:gd name="connsiteY20" fmla="*/ 36576 h 36576"/>
                      <a:gd name="connsiteX21" fmla="*/ 4556385 w 8961120"/>
                      <a:gd name="connsiteY21" fmla="*/ 36576 h 36576"/>
                      <a:gd name="connsiteX22" fmla="*/ 3687846 w 8961120"/>
                      <a:gd name="connsiteY22" fmla="*/ 36576 h 36576"/>
                      <a:gd name="connsiteX23" fmla="*/ 2908917 w 8961120"/>
                      <a:gd name="connsiteY23" fmla="*/ 36576 h 36576"/>
                      <a:gd name="connsiteX24" fmla="*/ 2129989 w 8961120"/>
                      <a:gd name="connsiteY24" fmla="*/ 36576 h 36576"/>
                      <a:gd name="connsiteX25" fmla="*/ 1351061 w 8961120"/>
                      <a:gd name="connsiteY25" fmla="*/ 36576 h 36576"/>
                      <a:gd name="connsiteX26" fmla="*/ 840967 w 8961120"/>
                      <a:gd name="connsiteY26" fmla="*/ 36576 h 36576"/>
                      <a:gd name="connsiteX27" fmla="*/ 0 w 8961120"/>
                      <a:gd name="connsiteY27" fmla="*/ 36576 h 36576"/>
                      <a:gd name="connsiteX28" fmla="*/ 0 w 8961120"/>
                      <a:gd name="connsiteY28"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61120" h="36576" fill="none" extrusionOk="0">
                        <a:moveTo>
                          <a:pt x="0" y="0"/>
                        </a:moveTo>
                        <a:cubicBezTo>
                          <a:pt x="141480" y="-15333"/>
                          <a:pt x="370118" y="21604"/>
                          <a:pt x="599706" y="0"/>
                        </a:cubicBezTo>
                        <a:cubicBezTo>
                          <a:pt x="829294" y="-21604"/>
                          <a:pt x="1058535" y="-22495"/>
                          <a:pt x="1289023" y="0"/>
                        </a:cubicBezTo>
                        <a:cubicBezTo>
                          <a:pt x="1519511" y="22495"/>
                          <a:pt x="1862975" y="-27298"/>
                          <a:pt x="2067951" y="0"/>
                        </a:cubicBezTo>
                        <a:cubicBezTo>
                          <a:pt x="2272927" y="27298"/>
                          <a:pt x="2486269" y="618"/>
                          <a:pt x="2667656" y="0"/>
                        </a:cubicBezTo>
                        <a:cubicBezTo>
                          <a:pt x="2849043" y="-618"/>
                          <a:pt x="3130582" y="294"/>
                          <a:pt x="3356973" y="0"/>
                        </a:cubicBezTo>
                        <a:cubicBezTo>
                          <a:pt x="3583364" y="-294"/>
                          <a:pt x="3860958" y="33263"/>
                          <a:pt x="4225513" y="0"/>
                        </a:cubicBezTo>
                        <a:cubicBezTo>
                          <a:pt x="4590068" y="-33263"/>
                          <a:pt x="4589519" y="15734"/>
                          <a:pt x="4735607" y="0"/>
                        </a:cubicBezTo>
                        <a:cubicBezTo>
                          <a:pt x="4881695" y="-15734"/>
                          <a:pt x="5207957" y="-6921"/>
                          <a:pt x="5514535" y="0"/>
                        </a:cubicBezTo>
                        <a:cubicBezTo>
                          <a:pt x="5821113" y="6921"/>
                          <a:pt x="5851142" y="25056"/>
                          <a:pt x="6024630" y="0"/>
                        </a:cubicBezTo>
                        <a:cubicBezTo>
                          <a:pt x="6198119" y="-25056"/>
                          <a:pt x="6514519" y="416"/>
                          <a:pt x="6713947" y="0"/>
                        </a:cubicBezTo>
                        <a:cubicBezTo>
                          <a:pt x="6913375" y="-416"/>
                          <a:pt x="7296443" y="-1148"/>
                          <a:pt x="7492875" y="0"/>
                        </a:cubicBezTo>
                        <a:cubicBezTo>
                          <a:pt x="7689307" y="1148"/>
                          <a:pt x="7771987" y="-10766"/>
                          <a:pt x="7913358" y="0"/>
                        </a:cubicBezTo>
                        <a:cubicBezTo>
                          <a:pt x="8054729" y="10766"/>
                          <a:pt x="8199560" y="17209"/>
                          <a:pt x="8333842" y="0"/>
                        </a:cubicBezTo>
                        <a:cubicBezTo>
                          <a:pt x="8468124" y="-17209"/>
                          <a:pt x="8809906" y="28732"/>
                          <a:pt x="8961120" y="0"/>
                        </a:cubicBezTo>
                        <a:cubicBezTo>
                          <a:pt x="8961581" y="9258"/>
                          <a:pt x="8962567" y="24151"/>
                          <a:pt x="8961120" y="36576"/>
                        </a:cubicBezTo>
                        <a:cubicBezTo>
                          <a:pt x="8648097" y="8285"/>
                          <a:pt x="8460001" y="19892"/>
                          <a:pt x="8182192" y="36576"/>
                        </a:cubicBezTo>
                        <a:cubicBezTo>
                          <a:pt x="7904383" y="53260"/>
                          <a:pt x="7651168" y="50024"/>
                          <a:pt x="7492875" y="36576"/>
                        </a:cubicBezTo>
                        <a:cubicBezTo>
                          <a:pt x="7334582" y="23128"/>
                          <a:pt x="7161252" y="15794"/>
                          <a:pt x="6893169" y="36576"/>
                        </a:cubicBezTo>
                        <a:cubicBezTo>
                          <a:pt x="6625086" y="57358"/>
                          <a:pt x="6346059" y="13226"/>
                          <a:pt x="6114241" y="36576"/>
                        </a:cubicBezTo>
                        <a:cubicBezTo>
                          <a:pt x="5882423" y="59926"/>
                          <a:pt x="5611664" y="59524"/>
                          <a:pt x="5424924" y="36576"/>
                        </a:cubicBezTo>
                        <a:cubicBezTo>
                          <a:pt x="5238184" y="13628"/>
                          <a:pt x="4904817" y="66788"/>
                          <a:pt x="4556385" y="36576"/>
                        </a:cubicBezTo>
                        <a:cubicBezTo>
                          <a:pt x="4207953" y="6364"/>
                          <a:pt x="4069347" y="32352"/>
                          <a:pt x="3687846" y="36576"/>
                        </a:cubicBezTo>
                        <a:cubicBezTo>
                          <a:pt x="3306345" y="40800"/>
                          <a:pt x="3068536" y="25951"/>
                          <a:pt x="2908917" y="36576"/>
                        </a:cubicBezTo>
                        <a:cubicBezTo>
                          <a:pt x="2749298" y="47201"/>
                          <a:pt x="2482422" y="65251"/>
                          <a:pt x="2129989" y="36576"/>
                        </a:cubicBezTo>
                        <a:cubicBezTo>
                          <a:pt x="1777556" y="7901"/>
                          <a:pt x="1654480" y="34614"/>
                          <a:pt x="1351061" y="36576"/>
                        </a:cubicBezTo>
                        <a:cubicBezTo>
                          <a:pt x="1047642" y="38538"/>
                          <a:pt x="1054685" y="22582"/>
                          <a:pt x="840967" y="36576"/>
                        </a:cubicBezTo>
                        <a:cubicBezTo>
                          <a:pt x="627249" y="50570"/>
                          <a:pt x="351133" y="53217"/>
                          <a:pt x="0" y="36576"/>
                        </a:cubicBezTo>
                        <a:cubicBezTo>
                          <a:pt x="-472" y="19807"/>
                          <a:pt x="-535" y="8247"/>
                          <a:pt x="0" y="0"/>
                        </a:cubicBezTo>
                        <a:close/>
                      </a:path>
                      <a:path w="8961120" h="36576" stroke="0" extrusionOk="0">
                        <a:moveTo>
                          <a:pt x="0" y="0"/>
                        </a:moveTo>
                        <a:cubicBezTo>
                          <a:pt x="173318" y="24176"/>
                          <a:pt x="330229" y="10910"/>
                          <a:pt x="599706" y="0"/>
                        </a:cubicBezTo>
                        <a:cubicBezTo>
                          <a:pt x="869183" y="-10910"/>
                          <a:pt x="847424" y="1915"/>
                          <a:pt x="1020189" y="0"/>
                        </a:cubicBezTo>
                        <a:cubicBezTo>
                          <a:pt x="1192954" y="-1915"/>
                          <a:pt x="1624559" y="-28249"/>
                          <a:pt x="1888728" y="0"/>
                        </a:cubicBezTo>
                        <a:cubicBezTo>
                          <a:pt x="2152897" y="28249"/>
                          <a:pt x="2347351" y="-14939"/>
                          <a:pt x="2488434" y="0"/>
                        </a:cubicBezTo>
                        <a:cubicBezTo>
                          <a:pt x="2629517" y="14939"/>
                          <a:pt x="2800841" y="26223"/>
                          <a:pt x="3088140" y="0"/>
                        </a:cubicBezTo>
                        <a:cubicBezTo>
                          <a:pt x="3375439" y="-26223"/>
                          <a:pt x="3652831" y="14211"/>
                          <a:pt x="3956679" y="0"/>
                        </a:cubicBezTo>
                        <a:cubicBezTo>
                          <a:pt x="4260527" y="-14211"/>
                          <a:pt x="4242730" y="6792"/>
                          <a:pt x="4466774" y="0"/>
                        </a:cubicBezTo>
                        <a:cubicBezTo>
                          <a:pt x="4690818" y="-6792"/>
                          <a:pt x="5136125" y="-25519"/>
                          <a:pt x="5335313" y="0"/>
                        </a:cubicBezTo>
                        <a:cubicBezTo>
                          <a:pt x="5534501" y="25519"/>
                          <a:pt x="5994618" y="-13332"/>
                          <a:pt x="6203852" y="0"/>
                        </a:cubicBezTo>
                        <a:cubicBezTo>
                          <a:pt x="6413086" y="13332"/>
                          <a:pt x="6641282" y="-3462"/>
                          <a:pt x="6893169" y="0"/>
                        </a:cubicBezTo>
                        <a:cubicBezTo>
                          <a:pt x="7145056" y="3462"/>
                          <a:pt x="7586314" y="18738"/>
                          <a:pt x="7761709" y="0"/>
                        </a:cubicBezTo>
                        <a:cubicBezTo>
                          <a:pt x="7937104" y="-18738"/>
                          <a:pt x="8158068" y="-11761"/>
                          <a:pt x="8361414" y="0"/>
                        </a:cubicBezTo>
                        <a:cubicBezTo>
                          <a:pt x="8564761" y="11761"/>
                          <a:pt x="8732843" y="11431"/>
                          <a:pt x="8961120" y="0"/>
                        </a:cubicBezTo>
                        <a:cubicBezTo>
                          <a:pt x="8959834" y="7335"/>
                          <a:pt x="8960689" y="23090"/>
                          <a:pt x="8961120" y="36576"/>
                        </a:cubicBezTo>
                        <a:cubicBezTo>
                          <a:pt x="8688604" y="37591"/>
                          <a:pt x="8580507" y="51331"/>
                          <a:pt x="8271803" y="36576"/>
                        </a:cubicBezTo>
                        <a:cubicBezTo>
                          <a:pt x="7963099" y="21821"/>
                          <a:pt x="7885912" y="70879"/>
                          <a:pt x="7582486" y="36576"/>
                        </a:cubicBezTo>
                        <a:cubicBezTo>
                          <a:pt x="7279060" y="2273"/>
                          <a:pt x="7124640" y="58875"/>
                          <a:pt x="6713947" y="36576"/>
                        </a:cubicBezTo>
                        <a:cubicBezTo>
                          <a:pt x="6303254" y="14277"/>
                          <a:pt x="6305410" y="26805"/>
                          <a:pt x="6024630" y="36576"/>
                        </a:cubicBezTo>
                        <a:cubicBezTo>
                          <a:pt x="5743850" y="46347"/>
                          <a:pt x="5721586" y="27452"/>
                          <a:pt x="5604147" y="36576"/>
                        </a:cubicBezTo>
                        <a:cubicBezTo>
                          <a:pt x="5486708" y="45700"/>
                          <a:pt x="5327814" y="44935"/>
                          <a:pt x="5094052" y="36576"/>
                        </a:cubicBezTo>
                        <a:cubicBezTo>
                          <a:pt x="4860290" y="28217"/>
                          <a:pt x="4435653" y="17219"/>
                          <a:pt x="4225513" y="36576"/>
                        </a:cubicBezTo>
                        <a:cubicBezTo>
                          <a:pt x="4015373" y="55933"/>
                          <a:pt x="3842740" y="48019"/>
                          <a:pt x="3536196" y="36576"/>
                        </a:cubicBezTo>
                        <a:cubicBezTo>
                          <a:pt x="3229652" y="25133"/>
                          <a:pt x="3219329" y="26285"/>
                          <a:pt x="3026101" y="36576"/>
                        </a:cubicBezTo>
                        <a:cubicBezTo>
                          <a:pt x="2832873" y="46867"/>
                          <a:pt x="2489409" y="9200"/>
                          <a:pt x="2336784" y="36576"/>
                        </a:cubicBezTo>
                        <a:cubicBezTo>
                          <a:pt x="2184159" y="63952"/>
                          <a:pt x="2049920" y="36374"/>
                          <a:pt x="1916301" y="36576"/>
                        </a:cubicBezTo>
                        <a:cubicBezTo>
                          <a:pt x="1782682" y="36778"/>
                          <a:pt x="1607936" y="36547"/>
                          <a:pt x="1495818" y="36576"/>
                        </a:cubicBezTo>
                        <a:cubicBezTo>
                          <a:pt x="1383700" y="36605"/>
                          <a:pt x="1097703" y="70325"/>
                          <a:pt x="806501" y="36576"/>
                        </a:cubicBezTo>
                        <a:cubicBezTo>
                          <a:pt x="515299" y="2827"/>
                          <a:pt x="401710" y="-327"/>
                          <a:pt x="0" y="36576"/>
                        </a:cubicBezTo>
                        <a:cubicBezTo>
                          <a:pt x="-1649" y="19104"/>
                          <a:pt x="652" y="1022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6" name="One credit union’s goal: keep capital between 10% and 11%…"/>
          <p:cNvSpPr txBox="1">
            <a:spLocks noGrp="1"/>
          </p:cNvSpPr>
          <p:nvPr>
            <p:ph type="body" idx="1"/>
          </p:nvPr>
        </p:nvSpPr>
        <p:spPr>
          <a:xfrm>
            <a:off x="10252836" y="1104182"/>
            <a:ext cx="12448670" cy="10863072"/>
          </a:xfrm>
          <a:prstGeom prst="rect">
            <a:avLst/>
          </a:prstGeom>
        </p:spPr>
        <p:txBody>
          <a:bodyPr vert="horz" lIns="91440" tIns="45720" rIns="91440" bIns="45720" rtlCol="0" anchor="ctr">
            <a:normAutofit/>
          </a:bodyPr>
          <a:lstStyle/>
          <a:p>
            <a:pPr indent="-228600" defTabSz="914400"/>
            <a:r>
              <a:rPr lang="en-US" sz="4400" dirty="0"/>
              <a:t>One credit union’s goal: keep capital between 10% and 11%</a:t>
            </a:r>
          </a:p>
          <a:p>
            <a:pPr indent="-228600" defTabSz="914400"/>
            <a:r>
              <a:rPr lang="en-US" sz="4400" dirty="0"/>
              <a:t>As a year progresses, the board sees that the credit union is doing well, and its capital ratio will probably reach 11.2%.</a:t>
            </a:r>
          </a:p>
          <a:p>
            <a:pPr indent="-228600" defTabSz="914400"/>
            <a:r>
              <a:rPr lang="en-US" sz="4400" dirty="0"/>
              <a:t>The board determines that instead of letting capital get that high, it will put the money to good use by purchasing a mobile app. This increases expenses, which decreases net income.</a:t>
            </a:r>
          </a:p>
          <a:p>
            <a:pPr indent="-228600" defTabSz="914400"/>
            <a:r>
              <a:rPr lang="en-US" sz="4400" dirty="0"/>
              <a:t>The capital ratio ends at 10.9%. Members now benefit from the mobile app.</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7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7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7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67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6" grpId="1" build="p"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160236945"/>
              </p:ext>
            </p:extLst>
          </p:nvPr>
        </p:nvGraphicFramePr>
        <p:xfrm>
          <a:off x="1" y="0"/>
          <a:ext cx="11689975" cy="13716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949282631"/>
              </p:ext>
            </p:extLst>
          </p:nvPr>
        </p:nvGraphicFramePr>
        <p:xfrm>
          <a:off x="11689976" y="-1"/>
          <a:ext cx="12694024" cy="137159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4" name="Rectangle 683">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8" name="For example: ROA"/>
          <p:cNvSpPr txBox="1">
            <a:spLocks noGrp="1"/>
          </p:cNvSpPr>
          <p:nvPr>
            <p:ph type="title"/>
          </p:nvPr>
        </p:nvSpPr>
        <p:spPr>
          <a:xfrm>
            <a:off x="1682496" y="1097280"/>
            <a:ext cx="7201720" cy="10863072"/>
          </a:xfrm>
          <a:prstGeom prst="rect">
            <a:avLst/>
          </a:prstGeom>
        </p:spPr>
        <p:txBody>
          <a:bodyPr vert="horz" lIns="91440" tIns="45720" rIns="91440" bIns="45720" rtlCol="0" anchor="ctr">
            <a:normAutofit/>
          </a:bodyPr>
          <a:lstStyle/>
          <a:p>
            <a:pPr defTabSz="914400"/>
            <a:r>
              <a:rPr lang="en-US" sz="10800" kern="1200">
                <a:solidFill>
                  <a:schemeClr val="tx1"/>
                </a:solidFill>
                <a:latin typeface="+mj-lt"/>
                <a:ea typeface="+mj-ea"/>
                <a:cs typeface="+mj-cs"/>
              </a:rPr>
              <a:t>For example: ROA</a:t>
            </a:r>
          </a:p>
        </p:txBody>
      </p:sp>
      <p:sp>
        <p:nvSpPr>
          <p:cNvPr id="686"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87966" y="6517430"/>
            <a:ext cx="8961120" cy="36576"/>
          </a:xfrm>
          <a:custGeom>
            <a:avLst/>
            <a:gdLst>
              <a:gd name="connsiteX0" fmla="*/ 0 w 8961120"/>
              <a:gd name="connsiteY0" fmla="*/ 0 h 36576"/>
              <a:gd name="connsiteX1" fmla="*/ 599706 w 8961120"/>
              <a:gd name="connsiteY1" fmla="*/ 0 h 36576"/>
              <a:gd name="connsiteX2" fmla="*/ 1289023 w 8961120"/>
              <a:gd name="connsiteY2" fmla="*/ 0 h 36576"/>
              <a:gd name="connsiteX3" fmla="*/ 2067951 w 8961120"/>
              <a:gd name="connsiteY3" fmla="*/ 0 h 36576"/>
              <a:gd name="connsiteX4" fmla="*/ 2667656 w 8961120"/>
              <a:gd name="connsiteY4" fmla="*/ 0 h 36576"/>
              <a:gd name="connsiteX5" fmla="*/ 3356973 w 8961120"/>
              <a:gd name="connsiteY5" fmla="*/ 0 h 36576"/>
              <a:gd name="connsiteX6" fmla="*/ 4225513 w 8961120"/>
              <a:gd name="connsiteY6" fmla="*/ 0 h 36576"/>
              <a:gd name="connsiteX7" fmla="*/ 4735607 w 8961120"/>
              <a:gd name="connsiteY7" fmla="*/ 0 h 36576"/>
              <a:gd name="connsiteX8" fmla="*/ 5514535 w 8961120"/>
              <a:gd name="connsiteY8" fmla="*/ 0 h 36576"/>
              <a:gd name="connsiteX9" fmla="*/ 6024630 w 8961120"/>
              <a:gd name="connsiteY9" fmla="*/ 0 h 36576"/>
              <a:gd name="connsiteX10" fmla="*/ 6713947 w 8961120"/>
              <a:gd name="connsiteY10" fmla="*/ 0 h 36576"/>
              <a:gd name="connsiteX11" fmla="*/ 7103411 w 8961120"/>
              <a:gd name="connsiteY11" fmla="*/ 0 h 36576"/>
              <a:gd name="connsiteX12" fmla="*/ 7492875 w 8961120"/>
              <a:gd name="connsiteY12" fmla="*/ 0 h 36576"/>
              <a:gd name="connsiteX13" fmla="*/ 7913358 w 8961120"/>
              <a:gd name="connsiteY13" fmla="*/ 0 h 36576"/>
              <a:gd name="connsiteX14" fmla="*/ 8333842 w 8961120"/>
              <a:gd name="connsiteY14" fmla="*/ 0 h 36576"/>
              <a:gd name="connsiteX15" fmla="*/ 8961120 w 8961120"/>
              <a:gd name="connsiteY15" fmla="*/ 0 h 36576"/>
              <a:gd name="connsiteX16" fmla="*/ 8961120 w 8961120"/>
              <a:gd name="connsiteY16" fmla="*/ 36576 h 36576"/>
              <a:gd name="connsiteX17" fmla="*/ 8182192 w 8961120"/>
              <a:gd name="connsiteY17" fmla="*/ 36576 h 36576"/>
              <a:gd name="connsiteX18" fmla="*/ 7492875 w 8961120"/>
              <a:gd name="connsiteY18" fmla="*/ 36576 h 36576"/>
              <a:gd name="connsiteX19" fmla="*/ 6893169 w 8961120"/>
              <a:gd name="connsiteY19" fmla="*/ 36576 h 36576"/>
              <a:gd name="connsiteX20" fmla="*/ 6114241 w 8961120"/>
              <a:gd name="connsiteY20" fmla="*/ 36576 h 36576"/>
              <a:gd name="connsiteX21" fmla="*/ 5424924 w 8961120"/>
              <a:gd name="connsiteY21" fmla="*/ 36576 h 36576"/>
              <a:gd name="connsiteX22" fmla="*/ 4556385 w 8961120"/>
              <a:gd name="connsiteY22" fmla="*/ 36576 h 36576"/>
              <a:gd name="connsiteX23" fmla="*/ 3687846 w 8961120"/>
              <a:gd name="connsiteY23" fmla="*/ 36576 h 36576"/>
              <a:gd name="connsiteX24" fmla="*/ 2908917 w 8961120"/>
              <a:gd name="connsiteY24" fmla="*/ 36576 h 36576"/>
              <a:gd name="connsiteX25" fmla="*/ 2129989 w 8961120"/>
              <a:gd name="connsiteY25" fmla="*/ 36576 h 36576"/>
              <a:gd name="connsiteX26" fmla="*/ 1351061 w 8961120"/>
              <a:gd name="connsiteY26" fmla="*/ 36576 h 36576"/>
              <a:gd name="connsiteX27" fmla="*/ 840967 w 8961120"/>
              <a:gd name="connsiteY27" fmla="*/ 36576 h 36576"/>
              <a:gd name="connsiteX28" fmla="*/ 0 w 8961120"/>
              <a:gd name="connsiteY28" fmla="*/ 36576 h 36576"/>
              <a:gd name="connsiteX29" fmla="*/ 0 w 8961120"/>
              <a:gd name="connsiteY29" fmla="*/ 0 h 36576"/>
              <a:gd name="connsiteX0" fmla="*/ 0 w 8961120"/>
              <a:gd name="connsiteY0" fmla="*/ 0 h 36576"/>
              <a:gd name="connsiteX1" fmla="*/ 599706 w 8961120"/>
              <a:gd name="connsiteY1" fmla="*/ 0 h 36576"/>
              <a:gd name="connsiteX2" fmla="*/ 1020189 w 8961120"/>
              <a:gd name="connsiteY2" fmla="*/ 0 h 36576"/>
              <a:gd name="connsiteX3" fmla="*/ 1888728 w 8961120"/>
              <a:gd name="connsiteY3" fmla="*/ 0 h 36576"/>
              <a:gd name="connsiteX4" fmla="*/ 2488434 w 8961120"/>
              <a:gd name="connsiteY4" fmla="*/ 0 h 36576"/>
              <a:gd name="connsiteX5" fmla="*/ 3088140 w 8961120"/>
              <a:gd name="connsiteY5" fmla="*/ 0 h 36576"/>
              <a:gd name="connsiteX6" fmla="*/ 3956679 w 8961120"/>
              <a:gd name="connsiteY6" fmla="*/ 0 h 36576"/>
              <a:gd name="connsiteX7" fmla="*/ 4466774 w 8961120"/>
              <a:gd name="connsiteY7" fmla="*/ 0 h 36576"/>
              <a:gd name="connsiteX8" fmla="*/ 5335313 w 8961120"/>
              <a:gd name="connsiteY8" fmla="*/ 0 h 36576"/>
              <a:gd name="connsiteX9" fmla="*/ 6203852 w 8961120"/>
              <a:gd name="connsiteY9" fmla="*/ 0 h 36576"/>
              <a:gd name="connsiteX10" fmla="*/ 6893169 w 8961120"/>
              <a:gd name="connsiteY10" fmla="*/ 0 h 36576"/>
              <a:gd name="connsiteX11" fmla="*/ 7761709 w 8961120"/>
              <a:gd name="connsiteY11" fmla="*/ 0 h 36576"/>
              <a:gd name="connsiteX12" fmla="*/ 8361414 w 8961120"/>
              <a:gd name="connsiteY12" fmla="*/ 0 h 36576"/>
              <a:gd name="connsiteX13" fmla="*/ 8961120 w 8961120"/>
              <a:gd name="connsiteY13" fmla="*/ 0 h 36576"/>
              <a:gd name="connsiteX14" fmla="*/ 8961120 w 8961120"/>
              <a:gd name="connsiteY14" fmla="*/ 36576 h 36576"/>
              <a:gd name="connsiteX15" fmla="*/ 8271803 w 8961120"/>
              <a:gd name="connsiteY15" fmla="*/ 36576 h 36576"/>
              <a:gd name="connsiteX16" fmla="*/ 7582486 w 8961120"/>
              <a:gd name="connsiteY16" fmla="*/ 36576 h 36576"/>
              <a:gd name="connsiteX17" fmla="*/ 6713947 w 8961120"/>
              <a:gd name="connsiteY17" fmla="*/ 36576 h 36576"/>
              <a:gd name="connsiteX18" fmla="*/ 6024630 w 8961120"/>
              <a:gd name="connsiteY18" fmla="*/ 36576 h 36576"/>
              <a:gd name="connsiteX19" fmla="*/ 5604147 w 8961120"/>
              <a:gd name="connsiteY19" fmla="*/ 36576 h 36576"/>
              <a:gd name="connsiteX20" fmla="*/ 5094052 w 8961120"/>
              <a:gd name="connsiteY20" fmla="*/ 36576 h 36576"/>
              <a:gd name="connsiteX21" fmla="*/ 4225513 w 8961120"/>
              <a:gd name="connsiteY21" fmla="*/ 36576 h 36576"/>
              <a:gd name="connsiteX22" fmla="*/ 3536196 w 8961120"/>
              <a:gd name="connsiteY22" fmla="*/ 36576 h 36576"/>
              <a:gd name="connsiteX23" fmla="*/ 3026101 w 8961120"/>
              <a:gd name="connsiteY23" fmla="*/ 36576 h 36576"/>
              <a:gd name="connsiteX24" fmla="*/ 2336784 w 8961120"/>
              <a:gd name="connsiteY24" fmla="*/ 36576 h 36576"/>
              <a:gd name="connsiteX25" fmla="*/ 1916301 w 8961120"/>
              <a:gd name="connsiteY25" fmla="*/ 36576 h 36576"/>
              <a:gd name="connsiteX26" fmla="*/ 1495818 w 8961120"/>
              <a:gd name="connsiteY26" fmla="*/ 36576 h 36576"/>
              <a:gd name="connsiteX27" fmla="*/ 806501 w 8961120"/>
              <a:gd name="connsiteY27" fmla="*/ 36576 h 36576"/>
              <a:gd name="connsiteX28" fmla="*/ 0 w 8961120"/>
              <a:gd name="connsiteY28" fmla="*/ 36576 h 36576"/>
              <a:gd name="connsiteX29" fmla="*/ 0 w 8961120"/>
              <a:gd name="connsiteY29"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61120" h="36576" fill="none" extrusionOk="0">
                <a:moveTo>
                  <a:pt x="0" y="0"/>
                </a:moveTo>
                <a:cubicBezTo>
                  <a:pt x="190213" y="-28232"/>
                  <a:pt x="365766" y="51753"/>
                  <a:pt x="599706" y="0"/>
                </a:cubicBezTo>
                <a:cubicBezTo>
                  <a:pt x="835604" y="-4941"/>
                  <a:pt x="1088617" y="-16530"/>
                  <a:pt x="1289023" y="0"/>
                </a:cubicBezTo>
                <a:cubicBezTo>
                  <a:pt x="1476783" y="50083"/>
                  <a:pt x="1858577" y="-33881"/>
                  <a:pt x="2067951" y="0"/>
                </a:cubicBezTo>
                <a:cubicBezTo>
                  <a:pt x="2259885" y="28862"/>
                  <a:pt x="2506149" y="21498"/>
                  <a:pt x="2667656" y="0"/>
                </a:cubicBezTo>
                <a:cubicBezTo>
                  <a:pt x="2810238" y="29312"/>
                  <a:pt x="3136793" y="-8765"/>
                  <a:pt x="3356973" y="0"/>
                </a:cubicBezTo>
                <a:cubicBezTo>
                  <a:pt x="3549561" y="-60673"/>
                  <a:pt x="3800903" y="61174"/>
                  <a:pt x="4225513" y="0"/>
                </a:cubicBezTo>
                <a:cubicBezTo>
                  <a:pt x="4590843" y="-21641"/>
                  <a:pt x="4586180" y="11914"/>
                  <a:pt x="4735607" y="0"/>
                </a:cubicBezTo>
                <a:cubicBezTo>
                  <a:pt x="4919739" y="-56898"/>
                  <a:pt x="5255936" y="52067"/>
                  <a:pt x="5514535" y="0"/>
                </a:cubicBezTo>
                <a:cubicBezTo>
                  <a:pt x="5824899" y="7570"/>
                  <a:pt x="5844853" y="27357"/>
                  <a:pt x="6024630" y="0"/>
                </a:cubicBezTo>
                <a:cubicBezTo>
                  <a:pt x="6197950" y="-30859"/>
                  <a:pt x="6515428" y="-8774"/>
                  <a:pt x="6713947" y="0"/>
                </a:cubicBezTo>
                <a:cubicBezTo>
                  <a:pt x="6796739" y="-6"/>
                  <a:pt x="6930947" y="-14963"/>
                  <a:pt x="7103411" y="0"/>
                </a:cubicBezTo>
                <a:cubicBezTo>
                  <a:pt x="7275875" y="14963"/>
                  <a:pt x="7298731" y="-14405"/>
                  <a:pt x="7492875" y="0"/>
                </a:cubicBezTo>
                <a:cubicBezTo>
                  <a:pt x="7693680" y="809"/>
                  <a:pt x="7776809" y="-29433"/>
                  <a:pt x="7913358" y="0"/>
                </a:cubicBezTo>
                <a:cubicBezTo>
                  <a:pt x="8057634" y="-145"/>
                  <a:pt x="8196856" y="30641"/>
                  <a:pt x="8333842" y="0"/>
                </a:cubicBezTo>
                <a:cubicBezTo>
                  <a:pt x="8455909" y="-30298"/>
                  <a:pt x="8816216" y="33813"/>
                  <a:pt x="8961120" y="0"/>
                </a:cubicBezTo>
                <a:cubicBezTo>
                  <a:pt x="8958758" y="10047"/>
                  <a:pt x="8960492" y="24879"/>
                  <a:pt x="8961120" y="36576"/>
                </a:cubicBezTo>
                <a:cubicBezTo>
                  <a:pt x="8647895" y="-1818"/>
                  <a:pt x="8429759" y="31111"/>
                  <a:pt x="8182192" y="36576"/>
                </a:cubicBezTo>
                <a:cubicBezTo>
                  <a:pt x="7902260" y="85382"/>
                  <a:pt x="7638406" y="38839"/>
                  <a:pt x="7492875" y="36576"/>
                </a:cubicBezTo>
                <a:cubicBezTo>
                  <a:pt x="7348227" y="24366"/>
                  <a:pt x="7135139" y="13299"/>
                  <a:pt x="6893169" y="36576"/>
                </a:cubicBezTo>
                <a:cubicBezTo>
                  <a:pt x="6584246" y="75248"/>
                  <a:pt x="6332059" y="-3080"/>
                  <a:pt x="6114241" y="36576"/>
                </a:cubicBezTo>
                <a:cubicBezTo>
                  <a:pt x="5883990" y="40082"/>
                  <a:pt x="5601568" y="74187"/>
                  <a:pt x="5424924" y="36576"/>
                </a:cubicBezTo>
                <a:cubicBezTo>
                  <a:pt x="5218697" y="62274"/>
                  <a:pt x="4850314" y="79883"/>
                  <a:pt x="4556385" y="36576"/>
                </a:cubicBezTo>
                <a:cubicBezTo>
                  <a:pt x="4217986" y="33884"/>
                  <a:pt x="4039662" y="27200"/>
                  <a:pt x="3687846" y="36576"/>
                </a:cubicBezTo>
                <a:cubicBezTo>
                  <a:pt x="3305346" y="14935"/>
                  <a:pt x="3085854" y="-7204"/>
                  <a:pt x="2908917" y="36576"/>
                </a:cubicBezTo>
                <a:cubicBezTo>
                  <a:pt x="2778494" y="16834"/>
                  <a:pt x="2498806" y="53967"/>
                  <a:pt x="2129989" y="36576"/>
                </a:cubicBezTo>
                <a:cubicBezTo>
                  <a:pt x="1791370" y="-3784"/>
                  <a:pt x="1656718" y="47250"/>
                  <a:pt x="1351061" y="36576"/>
                </a:cubicBezTo>
                <a:cubicBezTo>
                  <a:pt x="1049432" y="36862"/>
                  <a:pt x="1057414" y="22750"/>
                  <a:pt x="840967" y="36576"/>
                </a:cubicBezTo>
                <a:cubicBezTo>
                  <a:pt x="624196" y="12731"/>
                  <a:pt x="308883" y="57856"/>
                  <a:pt x="0" y="36576"/>
                </a:cubicBezTo>
                <a:cubicBezTo>
                  <a:pt x="57" y="20451"/>
                  <a:pt x="-862" y="9044"/>
                  <a:pt x="0" y="0"/>
                </a:cubicBezTo>
                <a:close/>
              </a:path>
              <a:path w="8961120" h="36576" stroke="0" extrusionOk="0">
                <a:moveTo>
                  <a:pt x="0" y="0"/>
                </a:moveTo>
                <a:cubicBezTo>
                  <a:pt x="200453" y="14646"/>
                  <a:pt x="334344" y="1037"/>
                  <a:pt x="599706" y="0"/>
                </a:cubicBezTo>
                <a:cubicBezTo>
                  <a:pt x="871094" y="-10066"/>
                  <a:pt x="849810" y="-1830"/>
                  <a:pt x="1020189" y="0"/>
                </a:cubicBezTo>
                <a:cubicBezTo>
                  <a:pt x="1227022" y="-13278"/>
                  <a:pt x="1656447" y="-22544"/>
                  <a:pt x="1888728" y="0"/>
                </a:cubicBezTo>
                <a:cubicBezTo>
                  <a:pt x="2155621" y="63042"/>
                  <a:pt x="2322197" y="-24389"/>
                  <a:pt x="2488434" y="0"/>
                </a:cubicBezTo>
                <a:cubicBezTo>
                  <a:pt x="2646196" y="13840"/>
                  <a:pt x="2800386" y="6764"/>
                  <a:pt x="3088140" y="0"/>
                </a:cubicBezTo>
                <a:cubicBezTo>
                  <a:pt x="3414375" y="-54468"/>
                  <a:pt x="3659312" y="27230"/>
                  <a:pt x="3956679" y="0"/>
                </a:cubicBezTo>
                <a:cubicBezTo>
                  <a:pt x="4262238" y="-14248"/>
                  <a:pt x="4243587" y="5913"/>
                  <a:pt x="4466774" y="0"/>
                </a:cubicBezTo>
                <a:cubicBezTo>
                  <a:pt x="4707647" y="-46190"/>
                  <a:pt x="5151526" y="-18552"/>
                  <a:pt x="5335313" y="0"/>
                </a:cubicBezTo>
                <a:cubicBezTo>
                  <a:pt x="5544589" y="16782"/>
                  <a:pt x="6000844" y="-11141"/>
                  <a:pt x="6203852" y="0"/>
                </a:cubicBezTo>
                <a:cubicBezTo>
                  <a:pt x="6422418" y="-42084"/>
                  <a:pt x="6632209" y="-23492"/>
                  <a:pt x="6893169" y="0"/>
                </a:cubicBezTo>
                <a:cubicBezTo>
                  <a:pt x="7149521" y="36974"/>
                  <a:pt x="7552890" y="10735"/>
                  <a:pt x="7761709" y="0"/>
                </a:cubicBezTo>
                <a:cubicBezTo>
                  <a:pt x="7935492" y="-62639"/>
                  <a:pt x="8152157" y="-16887"/>
                  <a:pt x="8361414" y="0"/>
                </a:cubicBezTo>
                <a:cubicBezTo>
                  <a:pt x="8561122" y="16045"/>
                  <a:pt x="8758509" y="26817"/>
                  <a:pt x="8961120" y="0"/>
                </a:cubicBezTo>
                <a:cubicBezTo>
                  <a:pt x="8962688" y="6924"/>
                  <a:pt x="8963554" y="24333"/>
                  <a:pt x="8961120" y="36576"/>
                </a:cubicBezTo>
                <a:cubicBezTo>
                  <a:pt x="8692971" y="40411"/>
                  <a:pt x="8572976" y="74067"/>
                  <a:pt x="8271803" y="36576"/>
                </a:cubicBezTo>
                <a:cubicBezTo>
                  <a:pt x="7973060" y="16131"/>
                  <a:pt x="7877507" y="66939"/>
                  <a:pt x="7582486" y="36576"/>
                </a:cubicBezTo>
                <a:cubicBezTo>
                  <a:pt x="7267710" y="-15731"/>
                  <a:pt x="7121749" y="80198"/>
                  <a:pt x="6713947" y="36576"/>
                </a:cubicBezTo>
                <a:cubicBezTo>
                  <a:pt x="6305400" y="16062"/>
                  <a:pt x="6305891" y="24709"/>
                  <a:pt x="6024630" y="36576"/>
                </a:cubicBezTo>
                <a:cubicBezTo>
                  <a:pt x="5747178" y="40352"/>
                  <a:pt x="5723009" y="27780"/>
                  <a:pt x="5604147" y="36576"/>
                </a:cubicBezTo>
                <a:cubicBezTo>
                  <a:pt x="5480103" y="49706"/>
                  <a:pt x="5318920" y="60680"/>
                  <a:pt x="5094052" y="36576"/>
                </a:cubicBezTo>
                <a:cubicBezTo>
                  <a:pt x="4895910" y="34780"/>
                  <a:pt x="4454825" y="7998"/>
                  <a:pt x="4225513" y="36576"/>
                </a:cubicBezTo>
                <a:cubicBezTo>
                  <a:pt x="4011116" y="49717"/>
                  <a:pt x="3836203" y="63971"/>
                  <a:pt x="3536196" y="36576"/>
                </a:cubicBezTo>
                <a:cubicBezTo>
                  <a:pt x="3229980" y="25547"/>
                  <a:pt x="3217176" y="26568"/>
                  <a:pt x="3026101" y="36576"/>
                </a:cubicBezTo>
                <a:cubicBezTo>
                  <a:pt x="2834184" y="62655"/>
                  <a:pt x="2479118" y="11013"/>
                  <a:pt x="2336784" y="36576"/>
                </a:cubicBezTo>
                <a:cubicBezTo>
                  <a:pt x="2178643" y="86732"/>
                  <a:pt x="2029883" y="31613"/>
                  <a:pt x="1916301" y="36576"/>
                </a:cubicBezTo>
                <a:cubicBezTo>
                  <a:pt x="1726832" y="21729"/>
                  <a:pt x="1653997" y="30593"/>
                  <a:pt x="1495818" y="36576"/>
                </a:cubicBezTo>
                <a:cubicBezTo>
                  <a:pt x="1314817" y="44131"/>
                  <a:pt x="1113318" y="74338"/>
                  <a:pt x="806501" y="36576"/>
                </a:cubicBezTo>
                <a:cubicBezTo>
                  <a:pt x="523399" y="22426"/>
                  <a:pt x="389232" y="19948"/>
                  <a:pt x="0" y="36576"/>
                </a:cubicBezTo>
                <a:cubicBezTo>
                  <a:pt x="-2287" y="19468"/>
                  <a:pt x="850" y="10340"/>
                  <a:pt x="0" y="0"/>
                </a:cubicBezTo>
                <a:close/>
              </a:path>
              <a:path w="8961120" h="36576" fill="none" stroke="0" extrusionOk="0">
                <a:moveTo>
                  <a:pt x="0" y="0"/>
                </a:moveTo>
                <a:cubicBezTo>
                  <a:pt x="118018" y="-29805"/>
                  <a:pt x="323546" y="39083"/>
                  <a:pt x="599706" y="0"/>
                </a:cubicBezTo>
                <a:cubicBezTo>
                  <a:pt x="882993" y="-10299"/>
                  <a:pt x="1014678" y="-21100"/>
                  <a:pt x="1289023" y="0"/>
                </a:cubicBezTo>
                <a:cubicBezTo>
                  <a:pt x="1483122" y="58031"/>
                  <a:pt x="1856950" y="6004"/>
                  <a:pt x="2067951" y="0"/>
                </a:cubicBezTo>
                <a:cubicBezTo>
                  <a:pt x="2256375" y="18242"/>
                  <a:pt x="2510593" y="12240"/>
                  <a:pt x="2667656" y="0"/>
                </a:cubicBezTo>
                <a:cubicBezTo>
                  <a:pt x="2993064" y="16071"/>
                  <a:pt x="3161914" y="16571"/>
                  <a:pt x="3356973" y="0"/>
                </a:cubicBezTo>
                <a:cubicBezTo>
                  <a:pt x="3615357" y="-52359"/>
                  <a:pt x="3854315" y="39101"/>
                  <a:pt x="4225513" y="0"/>
                </a:cubicBezTo>
                <a:cubicBezTo>
                  <a:pt x="4600052" y="-31483"/>
                  <a:pt x="4584376" y="24241"/>
                  <a:pt x="4735607" y="0"/>
                </a:cubicBezTo>
                <a:cubicBezTo>
                  <a:pt x="4838929" y="-65337"/>
                  <a:pt x="5217983" y="62461"/>
                  <a:pt x="5514535" y="0"/>
                </a:cubicBezTo>
                <a:cubicBezTo>
                  <a:pt x="5820130" y="6865"/>
                  <a:pt x="5851591" y="23826"/>
                  <a:pt x="6024630" y="0"/>
                </a:cubicBezTo>
                <a:cubicBezTo>
                  <a:pt x="6211300" y="15890"/>
                  <a:pt x="6518740" y="-3755"/>
                  <a:pt x="6713947" y="0"/>
                </a:cubicBezTo>
                <a:cubicBezTo>
                  <a:pt x="6795618" y="5121"/>
                  <a:pt x="7014889" y="7953"/>
                  <a:pt x="7111200" y="0"/>
                </a:cubicBezTo>
                <a:cubicBezTo>
                  <a:pt x="7207511" y="-7953"/>
                  <a:pt x="7354938" y="-3507"/>
                  <a:pt x="7492875" y="0"/>
                </a:cubicBezTo>
                <a:cubicBezTo>
                  <a:pt x="7683361" y="-13679"/>
                  <a:pt x="7768889" y="-13684"/>
                  <a:pt x="7913358" y="0"/>
                </a:cubicBezTo>
                <a:cubicBezTo>
                  <a:pt x="8049896" y="3541"/>
                  <a:pt x="8196421" y="29025"/>
                  <a:pt x="8333842" y="0"/>
                </a:cubicBezTo>
                <a:cubicBezTo>
                  <a:pt x="8464504" y="-28100"/>
                  <a:pt x="8820395" y="26601"/>
                  <a:pt x="8961120" y="0"/>
                </a:cubicBezTo>
                <a:cubicBezTo>
                  <a:pt x="8963027" y="9493"/>
                  <a:pt x="8960071" y="24254"/>
                  <a:pt x="8961120" y="36576"/>
                </a:cubicBezTo>
                <a:cubicBezTo>
                  <a:pt x="8660572" y="-14204"/>
                  <a:pt x="8444082" y="28078"/>
                  <a:pt x="8182192" y="36576"/>
                </a:cubicBezTo>
                <a:cubicBezTo>
                  <a:pt x="7927630" y="48341"/>
                  <a:pt x="7654283" y="79607"/>
                  <a:pt x="7492875" y="36576"/>
                </a:cubicBezTo>
                <a:cubicBezTo>
                  <a:pt x="7357622" y="15378"/>
                  <a:pt x="7160940" y="7384"/>
                  <a:pt x="6893169" y="36576"/>
                </a:cubicBezTo>
                <a:cubicBezTo>
                  <a:pt x="6671852" y="67110"/>
                  <a:pt x="6309740" y="58493"/>
                  <a:pt x="6114241" y="36576"/>
                </a:cubicBezTo>
                <a:cubicBezTo>
                  <a:pt x="5896268" y="17343"/>
                  <a:pt x="5639459" y="89578"/>
                  <a:pt x="5424924" y="36576"/>
                </a:cubicBezTo>
                <a:cubicBezTo>
                  <a:pt x="5257972" y="76228"/>
                  <a:pt x="4973505" y="90828"/>
                  <a:pt x="4556385" y="36576"/>
                </a:cubicBezTo>
                <a:cubicBezTo>
                  <a:pt x="4217392" y="38157"/>
                  <a:pt x="4095196" y="24752"/>
                  <a:pt x="3687846" y="36576"/>
                </a:cubicBezTo>
                <a:cubicBezTo>
                  <a:pt x="3321185" y="37545"/>
                  <a:pt x="3082472" y="37432"/>
                  <a:pt x="2908917" y="36576"/>
                </a:cubicBezTo>
                <a:cubicBezTo>
                  <a:pt x="2718585" y="36682"/>
                  <a:pt x="2474591" y="73177"/>
                  <a:pt x="2129989" y="36576"/>
                </a:cubicBezTo>
                <a:cubicBezTo>
                  <a:pt x="1767856" y="28659"/>
                  <a:pt x="1656969" y="31642"/>
                  <a:pt x="1351061" y="36576"/>
                </a:cubicBezTo>
                <a:cubicBezTo>
                  <a:pt x="1050833" y="41497"/>
                  <a:pt x="1056469" y="21515"/>
                  <a:pt x="840967" y="36576"/>
                </a:cubicBezTo>
                <a:cubicBezTo>
                  <a:pt x="621685" y="100001"/>
                  <a:pt x="355662" y="33452"/>
                  <a:pt x="0" y="36576"/>
                </a:cubicBezTo>
                <a:cubicBezTo>
                  <a:pt x="-1201" y="19784"/>
                  <a:pt x="838" y="864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961120"/>
                      <a:gd name="connsiteY0" fmla="*/ 0 h 36576"/>
                      <a:gd name="connsiteX1" fmla="*/ 599706 w 8961120"/>
                      <a:gd name="connsiteY1" fmla="*/ 0 h 36576"/>
                      <a:gd name="connsiteX2" fmla="*/ 1289023 w 8961120"/>
                      <a:gd name="connsiteY2" fmla="*/ 0 h 36576"/>
                      <a:gd name="connsiteX3" fmla="*/ 2067951 w 8961120"/>
                      <a:gd name="connsiteY3" fmla="*/ 0 h 36576"/>
                      <a:gd name="connsiteX4" fmla="*/ 2667656 w 8961120"/>
                      <a:gd name="connsiteY4" fmla="*/ 0 h 36576"/>
                      <a:gd name="connsiteX5" fmla="*/ 3356973 w 8961120"/>
                      <a:gd name="connsiteY5" fmla="*/ 0 h 36576"/>
                      <a:gd name="connsiteX6" fmla="*/ 4225513 w 8961120"/>
                      <a:gd name="connsiteY6" fmla="*/ 0 h 36576"/>
                      <a:gd name="connsiteX7" fmla="*/ 4735607 w 8961120"/>
                      <a:gd name="connsiteY7" fmla="*/ 0 h 36576"/>
                      <a:gd name="connsiteX8" fmla="*/ 5514535 w 8961120"/>
                      <a:gd name="connsiteY8" fmla="*/ 0 h 36576"/>
                      <a:gd name="connsiteX9" fmla="*/ 6024630 w 8961120"/>
                      <a:gd name="connsiteY9" fmla="*/ 0 h 36576"/>
                      <a:gd name="connsiteX10" fmla="*/ 6713947 w 8961120"/>
                      <a:gd name="connsiteY10" fmla="*/ 0 h 36576"/>
                      <a:gd name="connsiteX11" fmla="*/ 7492875 w 8961120"/>
                      <a:gd name="connsiteY11" fmla="*/ 0 h 36576"/>
                      <a:gd name="connsiteX12" fmla="*/ 7913358 w 8961120"/>
                      <a:gd name="connsiteY12" fmla="*/ 0 h 36576"/>
                      <a:gd name="connsiteX13" fmla="*/ 8333842 w 8961120"/>
                      <a:gd name="connsiteY13" fmla="*/ 0 h 36576"/>
                      <a:gd name="connsiteX14" fmla="*/ 8961120 w 8961120"/>
                      <a:gd name="connsiteY14" fmla="*/ 0 h 36576"/>
                      <a:gd name="connsiteX15" fmla="*/ 8961120 w 8961120"/>
                      <a:gd name="connsiteY15" fmla="*/ 36576 h 36576"/>
                      <a:gd name="connsiteX16" fmla="*/ 8182192 w 8961120"/>
                      <a:gd name="connsiteY16" fmla="*/ 36576 h 36576"/>
                      <a:gd name="connsiteX17" fmla="*/ 7492875 w 8961120"/>
                      <a:gd name="connsiteY17" fmla="*/ 36576 h 36576"/>
                      <a:gd name="connsiteX18" fmla="*/ 6893169 w 8961120"/>
                      <a:gd name="connsiteY18" fmla="*/ 36576 h 36576"/>
                      <a:gd name="connsiteX19" fmla="*/ 6114241 w 8961120"/>
                      <a:gd name="connsiteY19" fmla="*/ 36576 h 36576"/>
                      <a:gd name="connsiteX20" fmla="*/ 5424924 w 8961120"/>
                      <a:gd name="connsiteY20" fmla="*/ 36576 h 36576"/>
                      <a:gd name="connsiteX21" fmla="*/ 4556385 w 8961120"/>
                      <a:gd name="connsiteY21" fmla="*/ 36576 h 36576"/>
                      <a:gd name="connsiteX22" fmla="*/ 3687846 w 8961120"/>
                      <a:gd name="connsiteY22" fmla="*/ 36576 h 36576"/>
                      <a:gd name="connsiteX23" fmla="*/ 2908917 w 8961120"/>
                      <a:gd name="connsiteY23" fmla="*/ 36576 h 36576"/>
                      <a:gd name="connsiteX24" fmla="*/ 2129989 w 8961120"/>
                      <a:gd name="connsiteY24" fmla="*/ 36576 h 36576"/>
                      <a:gd name="connsiteX25" fmla="*/ 1351061 w 8961120"/>
                      <a:gd name="connsiteY25" fmla="*/ 36576 h 36576"/>
                      <a:gd name="connsiteX26" fmla="*/ 840967 w 8961120"/>
                      <a:gd name="connsiteY26" fmla="*/ 36576 h 36576"/>
                      <a:gd name="connsiteX27" fmla="*/ 0 w 8961120"/>
                      <a:gd name="connsiteY27" fmla="*/ 36576 h 36576"/>
                      <a:gd name="connsiteX28" fmla="*/ 0 w 8961120"/>
                      <a:gd name="connsiteY28"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61120" h="36576" fill="none" extrusionOk="0">
                        <a:moveTo>
                          <a:pt x="0" y="0"/>
                        </a:moveTo>
                        <a:cubicBezTo>
                          <a:pt x="141480" y="-15333"/>
                          <a:pt x="370118" y="21604"/>
                          <a:pt x="599706" y="0"/>
                        </a:cubicBezTo>
                        <a:cubicBezTo>
                          <a:pt x="829294" y="-21604"/>
                          <a:pt x="1058535" y="-22495"/>
                          <a:pt x="1289023" y="0"/>
                        </a:cubicBezTo>
                        <a:cubicBezTo>
                          <a:pt x="1519511" y="22495"/>
                          <a:pt x="1862975" y="-27298"/>
                          <a:pt x="2067951" y="0"/>
                        </a:cubicBezTo>
                        <a:cubicBezTo>
                          <a:pt x="2272927" y="27298"/>
                          <a:pt x="2486269" y="618"/>
                          <a:pt x="2667656" y="0"/>
                        </a:cubicBezTo>
                        <a:cubicBezTo>
                          <a:pt x="2849043" y="-618"/>
                          <a:pt x="3130582" y="294"/>
                          <a:pt x="3356973" y="0"/>
                        </a:cubicBezTo>
                        <a:cubicBezTo>
                          <a:pt x="3583364" y="-294"/>
                          <a:pt x="3860958" y="33263"/>
                          <a:pt x="4225513" y="0"/>
                        </a:cubicBezTo>
                        <a:cubicBezTo>
                          <a:pt x="4590068" y="-33263"/>
                          <a:pt x="4589519" y="15734"/>
                          <a:pt x="4735607" y="0"/>
                        </a:cubicBezTo>
                        <a:cubicBezTo>
                          <a:pt x="4881695" y="-15734"/>
                          <a:pt x="5207957" y="-6921"/>
                          <a:pt x="5514535" y="0"/>
                        </a:cubicBezTo>
                        <a:cubicBezTo>
                          <a:pt x="5821113" y="6921"/>
                          <a:pt x="5851142" y="25056"/>
                          <a:pt x="6024630" y="0"/>
                        </a:cubicBezTo>
                        <a:cubicBezTo>
                          <a:pt x="6198119" y="-25056"/>
                          <a:pt x="6514519" y="416"/>
                          <a:pt x="6713947" y="0"/>
                        </a:cubicBezTo>
                        <a:cubicBezTo>
                          <a:pt x="6913375" y="-416"/>
                          <a:pt x="7296443" y="-1148"/>
                          <a:pt x="7492875" y="0"/>
                        </a:cubicBezTo>
                        <a:cubicBezTo>
                          <a:pt x="7689307" y="1148"/>
                          <a:pt x="7771987" y="-10766"/>
                          <a:pt x="7913358" y="0"/>
                        </a:cubicBezTo>
                        <a:cubicBezTo>
                          <a:pt x="8054729" y="10766"/>
                          <a:pt x="8199560" y="17209"/>
                          <a:pt x="8333842" y="0"/>
                        </a:cubicBezTo>
                        <a:cubicBezTo>
                          <a:pt x="8468124" y="-17209"/>
                          <a:pt x="8809906" y="28732"/>
                          <a:pt x="8961120" y="0"/>
                        </a:cubicBezTo>
                        <a:cubicBezTo>
                          <a:pt x="8961581" y="9258"/>
                          <a:pt x="8962567" y="24151"/>
                          <a:pt x="8961120" y="36576"/>
                        </a:cubicBezTo>
                        <a:cubicBezTo>
                          <a:pt x="8648097" y="8285"/>
                          <a:pt x="8460001" y="19892"/>
                          <a:pt x="8182192" y="36576"/>
                        </a:cubicBezTo>
                        <a:cubicBezTo>
                          <a:pt x="7904383" y="53260"/>
                          <a:pt x="7651168" y="50024"/>
                          <a:pt x="7492875" y="36576"/>
                        </a:cubicBezTo>
                        <a:cubicBezTo>
                          <a:pt x="7334582" y="23128"/>
                          <a:pt x="7161252" y="15794"/>
                          <a:pt x="6893169" y="36576"/>
                        </a:cubicBezTo>
                        <a:cubicBezTo>
                          <a:pt x="6625086" y="57358"/>
                          <a:pt x="6346059" y="13226"/>
                          <a:pt x="6114241" y="36576"/>
                        </a:cubicBezTo>
                        <a:cubicBezTo>
                          <a:pt x="5882423" y="59926"/>
                          <a:pt x="5611664" y="59524"/>
                          <a:pt x="5424924" y="36576"/>
                        </a:cubicBezTo>
                        <a:cubicBezTo>
                          <a:pt x="5238184" y="13628"/>
                          <a:pt x="4904817" y="66788"/>
                          <a:pt x="4556385" y="36576"/>
                        </a:cubicBezTo>
                        <a:cubicBezTo>
                          <a:pt x="4207953" y="6364"/>
                          <a:pt x="4069347" y="32352"/>
                          <a:pt x="3687846" y="36576"/>
                        </a:cubicBezTo>
                        <a:cubicBezTo>
                          <a:pt x="3306345" y="40800"/>
                          <a:pt x="3068536" y="25951"/>
                          <a:pt x="2908917" y="36576"/>
                        </a:cubicBezTo>
                        <a:cubicBezTo>
                          <a:pt x="2749298" y="47201"/>
                          <a:pt x="2482422" y="65251"/>
                          <a:pt x="2129989" y="36576"/>
                        </a:cubicBezTo>
                        <a:cubicBezTo>
                          <a:pt x="1777556" y="7901"/>
                          <a:pt x="1654480" y="34614"/>
                          <a:pt x="1351061" y="36576"/>
                        </a:cubicBezTo>
                        <a:cubicBezTo>
                          <a:pt x="1047642" y="38538"/>
                          <a:pt x="1054685" y="22582"/>
                          <a:pt x="840967" y="36576"/>
                        </a:cubicBezTo>
                        <a:cubicBezTo>
                          <a:pt x="627249" y="50570"/>
                          <a:pt x="351133" y="53217"/>
                          <a:pt x="0" y="36576"/>
                        </a:cubicBezTo>
                        <a:cubicBezTo>
                          <a:pt x="-472" y="19807"/>
                          <a:pt x="-535" y="8247"/>
                          <a:pt x="0" y="0"/>
                        </a:cubicBezTo>
                        <a:close/>
                      </a:path>
                      <a:path w="8961120" h="36576" stroke="0" extrusionOk="0">
                        <a:moveTo>
                          <a:pt x="0" y="0"/>
                        </a:moveTo>
                        <a:cubicBezTo>
                          <a:pt x="173318" y="24176"/>
                          <a:pt x="330229" y="10910"/>
                          <a:pt x="599706" y="0"/>
                        </a:cubicBezTo>
                        <a:cubicBezTo>
                          <a:pt x="869183" y="-10910"/>
                          <a:pt x="847424" y="1915"/>
                          <a:pt x="1020189" y="0"/>
                        </a:cubicBezTo>
                        <a:cubicBezTo>
                          <a:pt x="1192954" y="-1915"/>
                          <a:pt x="1624559" y="-28249"/>
                          <a:pt x="1888728" y="0"/>
                        </a:cubicBezTo>
                        <a:cubicBezTo>
                          <a:pt x="2152897" y="28249"/>
                          <a:pt x="2347351" y="-14939"/>
                          <a:pt x="2488434" y="0"/>
                        </a:cubicBezTo>
                        <a:cubicBezTo>
                          <a:pt x="2629517" y="14939"/>
                          <a:pt x="2800841" y="26223"/>
                          <a:pt x="3088140" y="0"/>
                        </a:cubicBezTo>
                        <a:cubicBezTo>
                          <a:pt x="3375439" y="-26223"/>
                          <a:pt x="3652831" y="14211"/>
                          <a:pt x="3956679" y="0"/>
                        </a:cubicBezTo>
                        <a:cubicBezTo>
                          <a:pt x="4260527" y="-14211"/>
                          <a:pt x="4242730" y="6792"/>
                          <a:pt x="4466774" y="0"/>
                        </a:cubicBezTo>
                        <a:cubicBezTo>
                          <a:pt x="4690818" y="-6792"/>
                          <a:pt x="5136125" y="-25519"/>
                          <a:pt x="5335313" y="0"/>
                        </a:cubicBezTo>
                        <a:cubicBezTo>
                          <a:pt x="5534501" y="25519"/>
                          <a:pt x="5994618" y="-13332"/>
                          <a:pt x="6203852" y="0"/>
                        </a:cubicBezTo>
                        <a:cubicBezTo>
                          <a:pt x="6413086" y="13332"/>
                          <a:pt x="6641282" y="-3462"/>
                          <a:pt x="6893169" y="0"/>
                        </a:cubicBezTo>
                        <a:cubicBezTo>
                          <a:pt x="7145056" y="3462"/>
                          <a:pt x="7586314" y="18738"/>
                          <a:pt x="7761709" y="0"/>
                        </a:cubicBezTo>
                        <a:cubicBezTo>
                          <a:pt x="7937104" y="-18738"/>
                          <a:pt x="8158068" y="-11761"/>
                          <a:pt x="8361414" y="0"/>
                        </a:cubicBezTo>
                        <a:cubicBezTo>
                          <a:pt x="8564761" y="11761"/>
                          <a:pt x="8732843" y="11431"/>
                          <a:pt x="8961120" y="0"/>
                        </a:cubicBezTo>
                        <a:cubicBezTo>
                          <a:pt x="8959834" y="7335"/>
                          <a:pt x="8960689" y="23090"/>
                          <a:pt x="8961120" y="36576"/>
                        </a:cubicBezTo>
                        <a:cubicBezTo>
                          <a:pt x="8688604" y="37591"/>
                          <a:pt x="8580507" y="51331"/>
                          <a:pt x="8271803" y="36576"/>
                        </a:cubicBezTo>
                        <a:cubicBezTo>
                          <a:pt x="7963099" y="21821"/>
                          <a:pt x="7885912" y="70879"/>
                          <a:pt x="7582486" y="36576"/>
                        </a:cubicBezTo>
                        <a:cubicBezTo>
                          <a:pt x="7279060" y="2273"/>
                          <a:pt x="7124640" y="58875"/>
                          <a:pt x="6713947" y="36576"/>
                        </a:cubicBezTo>
                        <a:cubicBezTo>
                          <a:pt x="6303254" y="14277"/>
                          <a:pt x="6305410" y="26805"/>
                          <a:pt x="6024630" y="36576"/>
                        </a:cubicBezTo>
                        <a:cubicBezTo>
                          <a:pt x="5743850" y="46347"/>
                          <a:pt x="5721586" y="27452"/>
                          <a:pt x="5604147" y="36576"/>
                        </a:cubicBezTo>
                        <a:cubicBezTo>
                          <a:pt x="5486708" y="45700"/>
                          <a:pt x="5327814" y="44935"/>
                          <a:pt x="5094052" y="36576"/>
                        </a:cubicBezTo>
                        <a:cubicBezTo>
                          <a:pt x="4860290" y="28217"/>
                          <a:pt x="4435653" y="17219"/>
                          <a:pt x="4225513" y="36576"/>
                        </a:cubicBezTo>
                        <a:cubicBezTo>
                          <a:pt x="4015373" y="55933"/>
                          <a:pt x="3842740" y="48019"/>
                          <a:pt x="3536196" y="36576"/>
                        </a:cubicBezTo>
                        <a:cubicBezTo>
                          <a:pt x="3229652" y="25133"/>
                          <a:pt x="3219329" y="26285"/>
                          <a:pt x="3026101" y="36576"/>
                        </a:cubicBezTo>
                        <a:cubicBezTo>
                          <a:pt x="2832873" y="46867"/>
                          <a:pt x="2489409" y="9200"/>
                          <a:pt x="2336784" y="36576"/>
                        </a:cubicBezTo>
                        <a:cubicBezTo>
                          <a:pt x="2184159" y="63952"/>
                          <a:pt x="2049920" y="36374"/>
                          <a:pt x="1916301" y="36576"/>
                        </a:cubicBezTo>
                        <a:cubicBezTo>
                          <a:pt x="1782682" y="36778"/>
                          <a:pt x="1607936" y="36547"/>
                          <a:pt x="1495818" y="36576"/>
                        </a:cubicBezTo>
                        <a:cubicBezTo>
                          <a:pt x="1383700" y="36605"/>
                          <a:pt x="1097703" y="70325"/>
                          <a:pt x="806501" y="36576"/>
                        </a:cubicBezTo>
                        <a:cubicBezTo>
                          <a:pt x="515299" y="2827"/>
                          <a:pt x="401710" y="-327"/>
                          <a:pt x="0" y="36576"/>
                        </a:cubicBezTo>
                        <a:cubicBezTo>
                          <a:pt x="-1649" y="19104"/>
                          <a:pt x="652" y="1022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9" name="A credit union’s goal: between 0.5% and 0.75%…"/>
          <p:cNvSpPr txBox="1">
            <a:spLocks noGrp="1"/>
          </p:cNvSpPr>
          <p:nvPr>
            <p:ph type="body" idx="1"/>
          </p:nvPr>
        </p:nvSpPr>
        <p:spPr>
          <a:xfrm>
            <a:off x="10252836" y="1104182"/>
            <a:ext cx="12448670" cy="10863072"/>
          </a:xfrm>
          <a:prstGeom prst="rect">
            <a:avLst/>
          </a:prstGeom>
        </p:spPr>
        <p:txBody>
          <a:bodyPr vert="horz" lIns="91440" tIns="45720" rIns="91440" bIns="45720" rtlCol="0" anchor="ctr">
            <a:normAutofit lnSpcReduction="10000"/>
          </a:bodyPr>
          <a:lstStyle/>
          <a:p>
            <a:pPr indent="-228600" defTabSz="914400"/>
            <a:r>
              <a:rPr lang="en-US" sz="4400" dirty="0"/>
              <a:t>A credit union’s goal: between 0.5% and 0.75%</a:t>
            </a:r>
          </a:p>
          <a:p>
            <a:pPr indent="-228600" defTabSz="914400"/>
            <a:r>
              <a:rPr lang="en-US" sz="4400" dirty="0"/>
              <a:t>During the year, the board sees that the credit union is on target to obtain an 0.15% ROA. </a:t>
            </a:r>
          </a:p>
          <a:p>
            <a:pPr indent="-228600" defTabSz="914400"/>
            <a:r>
              <a:rPr lang="en-US" sz="4400" dirty="0"/>
              <a:t>0.15% ROA is a problem because assets have grown, and the net income isn’t going to be enough to keep the credit union’s capital within its tolerance level—it’ll drop below the target range.</a:t>
            </a:r>
          </a:p>
          <a:p>
            <a:pPr indent="-228600" defTabSz="914400"/>
            <a:r>
              <a:rPr lang="en-US" sz="4400" dirty="0"/>
              <a:t>The board directs the president to correct the issue as she sees fit.</a:t>
            </a:r>
          </a:p>
          <a:p>
            <a:pPr indent="-228600" defTabSz="914400"/>
            <a:r>
              <a:rPr lang="en-US" sz="4400" dirty="0"/>
              <a:t>The president:</a:t>
            </a:r>
          </a:p>
          <a:p>
            <a:pPr lvl="2"/>
            <a:r>
              <a:rPr lang="en-US" dirty="0"/>
              <a:t>Cancels a CD promotion for later in the year, ensuring that assets won’t grow too much.</a:t>
            </a:r>
          </a:p>
          <a:p>
            <a:pPr lvl="2"/>
            <a:r>
              <a:rPr lang="en-US" dirty="0"/>
              <a:t>Advertises mortgage loans, which brings in non-interest income and interest income.</a:t>
            </a:r>
          </a:p>
          <a:p>
            <a:pPr indent="-228600" defTabSz="914400"/>
            <a:r>
              <a:rPr lang="en-US" sz="4400" dirty="0"/>
              <a:t>The credit union finishes the year with a 0.4% ROA, and drops just under the capital ratio target. There’s work to do next year.</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79">
                                            <p:bg/>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679">
                                            <p:txEl>
                                              <p:pRg st="0" end="0"/>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iterate>
                                    <p:tmAbs val="0"/>
                                  </p:iterate>
                                  <p:childTnLst>
                                    <p:set>
                                      <p:cBhvr>
                                        <p:cTn id="12" fill="hold"/>
                                        <p:tgtEl>
                                          <p:spTgt spid="679">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iterate>
                                    <p:tmAbs val="0"/>
                                  </p:iterate>
                                  <p:childTnLst>
                                    <p:set>
                                      <p:cBhvr>
                                        <p:cTn id="15" fill="hold"/>
                                        <p:tgtEl>
                                          <p:spTgt spid="679">
                                            <p:txEl>
                                              <p:pRg st="2" end="2"/>
                                            </p:txEl>
                                          </p:spTgt>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1" nodeType="afterEffect">
                                  <p:stCondLst>
                                    <p:cond delay="0"/>
                                  </p:stCondLst>
                                  <p:iterate>
                                    <p:tmAbs val="0"/>
                                  </p:iterate>
                                  <p:childTnLst>
                                    <p:set>
                                      <p:cBhvr>
                                        <p:cTn id="18" fill="hold"/>
                                        <p:tgtEl>
                                          <p:spTgt spid="679">
                                            <p:txEl>
                                              <p:pRg st="3" end="3"/>
                                            </p:txEl>
                                          </p:spTgt>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1" nodeType="afterEffect">
                                  <p:stCondLst>
                                    <p:cond delay="0"/>
                                  </p:stCondLst>
                                  <p:iterate>
                                    <p:tmAbs val="0"/>
                                  </p:iterate>
                                  <p:childTnLst>
                                    <p:set>
                                      <p:cBhvr>
                                        <p:cTn id="21" fill="hold"/>
                                        <p:tgtEl>
                                          <p:spTgt spid="679">
                                            <p:txEl>
                                              <p:pRg st="4" end="4"/>
                                            </p:txEl>
                                          </p:spTgt>
                                        </p:tgtEl>
                                        <p:attrNameLst>
                                          <p:attrName>style.visibility</p:attrName>
                                        </p:attrNameLst>
                                      </p:cBhvr>
                                      <p:to>
                                        <p:strVal val="visible"/>
                                      </p:to>
                                    </p:set>
                                  </p:childTnLst>
                                </p:cTn>
                              </p:par>
                              <p:par>
                                <p:cTn id="22" presetID="1" presetClass="entr" presetSubtype="0" fill="hold" grpId="1" nodeType="withEffect">
                                  <p:stCondLst>
                                    <p:cond delay="0"/>
                                  </p:stCondLst>
                                  <p:iterate>
                                    <p:tmAbs val="0"/>
                                  </p:iterate>
                                  <p:childTnLst>
                                    <p:set>
                                      <p:cBhvr>
                                        <p:cTn id="23" fill="hold"/>
                                        <p:tgtEl>
                                          <p:spTgt spid="679">
                                            <p:txEl>
                                              <p:pRg st="5" end="5"/>
                                            </p:txEl>
                                          </p:spTgt>
                                        </p:tgtEl>
                                        <p:attrNameLst>
                                          <p:attrName>style.visibility</p:attrName>
                                        </p:attrNameLst>
                                      </p:cBhvr>
                                      <p:to>
                                        <p:strVal val="visible"/>
                                      </p:to>
                                    </p:set>
                                  </p:childTnLst>
                                </p:cTn>
                              </p:par>
                              <p:par>
                                <p:cTn id="24" presetID="1" presetClass="entr" presetSubtype="0" fill="hold" grpId="1" nodeType="withEffect">
                                  <p:stCondLst>
                                    <p:cond delay="0"/>
                                  </p:stCondLst>
                                  <p:iterate>
                                    <p:tmAbs val="0"/>
                                  </p:iterate>
                                  <p:childTnLst>
                                    <p:set>
                                      <p:cBhvr>
                                        <p:cTn id="25" fill="hold"/>
                                        <p:tgtEl>
                                          <p:spTgt spid="679">
                                            <p:txEl>
                                              <p:pRg st="6" end="6"/>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1" nodeType="afterEffect">
                                  <p:stCondLst>
                                    <p:cond delay="0"/>
                                  </p:stCondLst>
                                  <p:iterate>
                                    <p:tmAbs val="0"/>
                                  </p:iterate>
                                  <p:childTnLst>
                                    <p:set>
                                      <p:cBhvr>
                                        <p:cTn id="28" fill="hold"/>
                                        <p:tgtEl>
                                          <p:spTgt spid="6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9" grpId="1" build="p" animBg="1" advAuto="0"/>
    </p:bld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88" name="Rectangle 68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1" name="How do you determine the right ratios for your credit union?"/>
          <p:cNvSpPr txBox="1">
            <a:spLocks noGrp="1"/>
          </p:cNvSpPr>
          <p:nvPr>
            <p:ph type="title"/>
          </p:nvPr>
        </p:nvSpPr>
        <p:spPr>
          <a:xfrm>
            <a:off x="1280160" y="650738"/>
            <a:ext cx="8737204" cy="3913682"/>
          </a:xfrm>
          <a:prstGeom prst="rect">
            <a:avLst/>
          </a:prstGeom>
        </p:spPr>
        <p:txBody>
          <a:bodyPr vert="horz" lIns="91440" tIns="45720" rIns="91440" bIns="45720" rtlCol="0" anchor="b">
            <a:normAutofit/>
          </a:bodyPr>
          <a:lstStyle/>
          <a:p>
            <a:pPr defTabSz="914400"/>
            <a:r>
              <a:rPr lang="en-US" sz="6800"/>
              <a:t>How do you determine the right ratios for your credit union?</a:t>
            </a:r>
          </a:p>
        </p:txBody>
      </p:sp>
      <p:sp>
        <p:nvSpPr>
          <p:cNvPr id="69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2" name="Capital is king…"/>
          <p:cNvSpPr txBox="1">
            <a:spLocks noGrp="1"/>
          </p:cNvSpPr>
          <p:nvPr>
            <p:ph type="body" idx="1"/>
          </p:nvPr>
        </p:nvSpPr>
        <p:spPr>
          <a:xfrm>
            <a:off x="1280160" y="5745798"/>
            <a:ext cx="8487178" cy="6641336"/>
          </a:xfrm>
          <a:prstGeom prst="rect">
            <a:avLst/>
          </a:prstGeom>
        </p:spPr>
        <p:txBody>
          <a:bodyPr vert="horz" lIns="91440" tIns="45720" rIns="91440" bIns="45720" rtlCol="0">
            <a:normAutofit/>
          </a:bodyPr>
          <a:lstStyle/>
          <a:p>
            <a:pPr indent="-228600" defTabSz="914400"/>
            <a:r>
              <a:rPr lang="en-US" sz="4100"/>
              <a:t>Capital is king</a:t>
            </a:r>
          </a:p>
          <a:p>
            <a:pPr indent="-228600" defTabSz="914400"/>
            <a:r>
              <a:rPr lang="en-US" sz="4100"/>
              <a:t>What is your mission?</a:t>
            </a:r>
          </a:p>
          <a:p>
            <a:pPr indent="-228600" defTabSz="914400"/>
            <a:r>
              <a:rPr lang="en-US" sz="4100"/>
              <a:t>Growth within the scope of your mission is important.</a:t>
            </a:r>
          </a:p>
          <a:p>
            <a:pPr lvl="2" indent="-228600" defTabSz="914400"/>
            <a:r>
              <a:rPr lang="en-US" sz="4100"/>
              <a:t>Provides scale</a:t>
            </a:r>
          </a:p>
          <a:p>
            <a:pPr lvl="2" indent="-228600" defTabSz="914400"/>
            <a:r>
              <a:rPr lang="en-US" sz="4100"/>
              <a:t>Fulfills the purpose of credit unions to improve the lives of consumers (the bigger you are, the more people you are helping)</a:t>
            </a:r>
          </a:p>
        </p:txBody>
      </p:sp>
      <p:pic>
        <p:nvPicPr>
          <p:cNvPr id="684" name="Picture 683" descr="Arrows pointing towards light">
            <a:extLst>
              <a:ext uri="{FF2B5EF4-FFF2-40B4-BE49-F238E27FC236}">
                <a16:creationId xmlns:a16="http://schemas.microsoft.com/office/drawing/2014/main" id="{EC2F69C5-A9B6-B529-8606-3BE83D675BB0}"/>
              </a:ext>
            </a:extLst>
          </p:cNvPr>
          <p:cNvPicPr>
            <a:picLocks noChangeAspect="1"/>
          </p:cNvPicPr>
          <p:nvPr/>
        </p:nvPicPr>
        <p:blipFill rotWithShape="1">
          <a:blip r:embed="rId2"/>
          <a:srcRect r="33048"/>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8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8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8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682">
                                            <p:txEl>
                                              <p:pRg st="2" end="2"/>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682">
                                            <p:txEl>
                                              <p:pRg st="3" end="3"/>
                                            </p:txEl>
                                          </p:spTgt>
                                        </p:tgtEl>
                                        <p:attrNameLst>
                                          <p:attrName>style.visibility</p:attrName>
                                        </p:attrNameLst>
                                      </p:cBhvr>
                                      <p:to>
                                        <p:strVal val="visible"/>
                                      </p:to>
                                    </p:set>
                                  </p:childTnLst>
                                </p:cTn>
                              </p:par>
                              <p:par>
                                <p:cTn id="19" presetID="1" presetClass="entr" presetSubtype="0" fill="hold" grpId="1" nodeType="withEffect">
                                  <p:stCondLst>
                                    <p:cond delay="0"/>
                                  </p:stCondLst>
                                  <p:iterate>
                                    <p:tmAbs val="0"/>
                                  </p:iterate>
                                  <p:childTnLst>
                                    <p:set>
                                      <p:cBhvr>
                                        <p:cTn id="20" fill="hold"/>
                                        <p:tgtEl>
                                          <p:spTgt spid="6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2" grpId="1" build="p" animBg="1" advAuto="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0" name="Rectangle 68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4" name="If you aren’t succeeding"/>
          <p:cNvSpPr txBox="1">
            <a:spLocks noGrp="1"/>
          </p:cNvSpPr>
          <p:nvPr>
            <p:ph type="title"/>
          </p:nvPr>
        </p:nvSpPr>
        <p:spPr>
          <a:xfrm>
            <a:off x="1682496" y="1097280"/>
            <a:ext cx="7201720" cy="10863072"/>
          </a:xfrm>
          <a:prstGeom prst="rect">
            <a:avLst/>
          </a:prstGeom>
        </p:spPr>
        <p:txBody>
          <a:bodyPr vert="horz" lIns="91440" tIns="45720" rIns="91440" bIns="45720" rtlCol="0" anchor="ctr">
            <a:normAutofit/>
          </a:bodyPr>
          <a:lstStyle/>
          <a:p>
            <a:pPr defTabSz="914400"/>
            <a:r>
              <a:rPr lang="en-US" sz="10800" kern="1200">
                <a:solidFill>
                  <a:schemeClr val="tx1"/>
                </a:solidFill>
                <a:latin typeface="+mj-lt"/>
                <a:ea typeface="+mj-ea"/>
                <a:cs typeface="+mj-cs"/>
              </a:rPr>
              <a:t>If you aren’t succeeding</a:t>
            </a:r>
          </a:p>
        </p:txBody>
      </p:sp>
      <p:sp>
        <p:nvSpPr>
          <p:cNvPr id="69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87966" y="6517430"/>
            <a:ext cx="8961120" cy="36576"/>
          </a:xfrm>
          <a:custGeom>
            <a:avLst/>
            <a:gdLst>
              <a:gd name="connsiteX0" fmla="*/ 0 w 8961120"/>
              <a:gd name="connsiteY0" fmla="*/ 0 h 36576"/>
              <a:gd name="connsiteX1" fmla="*/ 599706 w 8961120"/>
              <a:gd name="connsiteY1" fmla="*/ 0 h 36576"/>
              <a:gd name="connsiteX2" fmla="*/ 1289023 w 8961120"/>
              <a:gd name="connsiteY2" fmla="*/ 0 h 36576"/>
              <a:gd name="connsiteX3" fmla="*/ 2067951 w 8961120"/>
              <a:gd name="connsiteY3" fmla="*/ 0 h 36576"/>
              <a:gd name="connsiteX4" fmla="*/ 2667656 w 8961120"/>
              <a:gd name="connsiteY4" fmla="*/ 0 h 36576"/>
              <a:gd name="connsiteX5" fmla="*/ 3356973 w 8961120"/>
              <a:gd name="connsiteY5" fmla="*/ 0 h 36576"/>
              <a:gd name="connsiteX6" fmla="*/ 4225513 w 8961120"/>
              <a:gd name="connsiteY6" fmla="*/ 0 h 36576"/>
              <a:gd name="connsiteX7" fmla="*/ 4735607 w 8961120"/>
              <a:gd name="connsiteY7" fmla="*/ 0 h 36576"/>
              <a:gd name="connsiteX8" fmla="*/ 5514535 w 8961120"/>
              <a:gd name="connsiteY8" fmla="*/ 0 h 36576"/>
              <a:gd name="connsiteX9" fmla="*/ 6024630 w 8961120"/>
              <a:gd name="connsiteY9" fmla="*/ 0 h 36576"/>
              <a:gd name="connsiteX10" fmla="*/ 6713947 w 8961120"/>
              <a:gd name="connsiteY10" fmla="*/ 0 h 36576"/>
              <a:gd name="connsiteX11" fmla="*/ 7103411 w 8961120"/>
              <a:gd name="connsiteY11" fmla="*/ 0 h 36576"/>
              <a:gd name="connsiteX12" fmla="*/ 7492875 w 8961120"/>
              <a:gd name="connsiteY12" fmla="*/ 0 h 36576"/>
              <a:gd name="connsiteX13" fmla="*/ 7913358 w 8961120"/>
              <a:gd name="connsiteY13" fmla="*/ 0 h 36576"/>
              <a:gd name="connsiteX14" fmla="*/ 8333842 w 8961120"/>
              <a:gd name="connsiteY14" fmla="*/ 0 h 36576"/>
              <a:gd name="connsiteX15" fmla="*/ 8961120 w 8961120"/>
              <a:gd name="connsiteY15" fmla="*/ 0 h 36576"/>
              <a:gd name="connsiteX16" fmla="*/ 8961120 w 8961120"/>
              <a:gd name="connsiteY16" fmla="*/ 36576 h 36576"/>
              <a:gd name="connsiteX17" fmla="*/ 8182192 w 8961120"/>
              <a:gd name="connsiteY17" fmla="*/ 36576 h 36576"/>
              <a:gd name="connsiteX18" fmla="*/ 7492875 w 8961120"/>
              <a:gd name="connsiteY18" fmla="*/ 36576 h 36576"/>
              <a:gd name="connsiteX19" fmla="*/ 6893169 w 8961120"/>
              <a:gd name="connsiteY19" fmla="*/ 36576 h 36576"/>
              <a:gd name="connsiteX20" fmla="*/ 6114241 w 8961120"/>
              <a:gd name="connsiteY20" fmla="*/ 36576 h 36576"/>
              <a:gd name="connsiteX21" fmla="*/ 5424924 w 8961120"/>
              <a:gd name="connsiteY21" fmla="*/ 36576 h 36576"/>
              <a:gd name="connsiteX22" fmla="*/ 4556385 w 8961120"/>
              <a:gd name="connsiteY22" fmla="*/ 36576 h 36576"/>
              <a:gd name="connsiteX23" fmla="*/ 3687846 w 8961120"/>
              <a:gd name="connsiteY23" fmla="*/ 36576 h 36576"/>
              <a:gd name="connsiteX24" fmla="*/ 2908917 w 8961120"/>
              <a:gd name="connsiteY24" fmla="*/ 36576 h 36576"/>
              <a:gd name="connsiteX25" fmla="*/ 2129989 w 8961120"/>
              <a:gd name="connsiteY25" fmla="*/ 36576 h 36576"/>
              <a:gd name="connsiteX26" fmla="*/ 1351061 w 8961120"/>
              <a:gd name="connsiteY26" fmla="*/ 36576 h 36576"/>
              <a:gd name="connsiteX27" fmla="*/ 840967 w 8961120"/>
              <a:gd name="connsiteY27" fmla="*/ 36576 h 36576"/>
              <a:gd name="connsiteX28" fmla="*/ 0 w 8961120"/>
              <a:gd name="connsiteY28" fmla="*/ 36576 h 36576"/>
              <a:gd name="connsiteX29" fmla="*/ 0 w 8961120"/>
              <a:gd name="connsiteY29" fmla="*/ 0 h 36576"/>
              <a:gd name="connsiteX0" fmla="*/ 0 w 8961120"/>
              <a:gd name="connsiteY0" fmla="*/ 0 h 36576"/>
              <a:gd name="connsiteX1" fmla="*/ 599706 w 8961120"/>
              <a:gd name="connsiteY1" fmla="*/ 0 h 36576"/>
              <a:gd name="connsiteX2" fmla="*/ 1020189 w 8961120"/>
              <a:gd name="connsiteY2" fmla="*/ 0 h 36576"/>
              <a:gd name="connsiteX3" fmla="*/ 1888728 w 8961120"/>
              <a:gd name="connsiteY3" fmla="*/ 0 h 36576"/>
              <a:gd name="connsiteX4" fmla="*/ 2488434 w 8961120"/>
              <a:gd name="connsiteY4" fmla="*/ 0 h 36576"/>
              <a:gd name="connsiteX5" fmla="*/ 3088140 w 8961120"/>
              <a:gd name="connsiteY5" fmla="*/ 0 h 36576"/>
              <a:gd name="connsiteX6" fmla="*/ 3956679 w 8961120"/>
              <a:gd name="connsiteY6" fmla="*/ 0 h 36576"/>
              <a:gd name="connsiteX7" fmla="*/ 4466774 w 8961120"/>
              <a:gd name="connsiteY7" fmla="*/ 0 h 36576"/>
              <a:gd name="connsiteX8" fmla="*/ 5335313 w 8961120"/>
              <a:gd name="connsiteY8" fmla="*/ 0 h 36576"/>
              <a:gd name="connsiteX9" fmla="*/ 6203852 w 8961120"/>
              <a:gd name="connsiteY9" fmla="*/ 0 h 36576"/>
              <a:gd name="connsiteX10" fmla="*/ 6893169 w 8961120"/>
              <a:gd name="connsiteY10" fmla="*/ 0 h 36576"/>
              <a:gd name="connsiteX11" fmla="*/ 7761709 w 8961120"/>
              <a:gd name="connsiteY11" fmla="*/ 0 h 36576"/>
              <a:gd name="connsiteX12" fmla="*/ 8361414 w 8961120"/>
              <a:gd name="connsiteY12" fmla="*/ 0 h 36576"/>
              <a:gd name="connsiteX13" fmla="*/ 8961120 w 8961120"/>
              <a:gd name="connsiteY13" fmla="*/ 0 h 36576"/>
              <a:gd name="connsiteX14" fmla="*/ 8961120 w 8961120"/>
              <a:gd name="connsiteY14" fmla="*/ 36576 h 36576"/>
              <a:gd name="connsiteX15" fmla="*/ 8271803 w 8961120"/>
              <a:gd name="connsiteY15" fmla="*/ 36576 h 36576"/>
              <a:gd name="connsiteX16" fmla="*/ 7582486 w 8961120"/>
              <a:gd name="connsiteY16" fmla="*/ 36576 h 36576"/>
              <a:gd name="connsiteX17" fmla="*/ 6713947 w 8961120"/>
              <a:gd name="connsiteY17" fmla="*/ 36576 h 36576"/>
              <a:gd name="connsiteX18" fmla="*/ 6024630 w 8961120"/>
              <a:gd name="connsiteY18" fmla="*/ 36576 h 36576"/>
              <a:gd name="connsiteX19" fmla="*/ 5604147 w 8961120"/>
              <a:gd name="connsiteY19" fmla="*/ 36576 h 36576"/>
              <a:gd name="connsiteX20" fmla="*/ 5094052 w 8961120"/>
              <a:gd name="connsiteY20" fmla="*/ 36576 h 36576"/>
              <a:gd name="connsiteX21" fmla="*/ 4225513 w 8961120"/>
              <a:gd name="connsiteY21" fmla="*/ 36576 h 36576"/>
              <a:gd name="connsiteX22" fmla="*/ 3536196 w 8961120"/>
              <a:gd name="connsiteY22" fmla="*/ 36576 h 36576"/>
              <a:gd name="connsiteX23" fmla="*/ 3026101 w 8961120"/>
              <a:gd name="connsiteY23" fmla="*/ 36576 h 36576"/>
              <a:gd name="connsiteX24" fmla="*/ 2336784 w 8961120"/>
              <a:gd name="connsiteY24" fmla="*/ 36576 h 36576"/>
              <a:gd name="connsiteX25" fmla="*/ 1916301 w 8961120"/>
              <a:gd name="connsiteY25" fmla="*/ 36576 h 36576"/>
              <a:gd name="connsiteX26" fmla="*/ 1495818 w 8961120"/>
              <a:gd name="connsiteY26" fmla="*/ 36576 h 36576"/>
              <a:gd name="connsiteX27" fmla="*/ 806501 w 8961120"/>
              <a:gd name="connsiteY27" fmla="*/ 36576 h 36576"/>
              <a:gd name="connsiteX28" fmla="*/ 0 w 8961120"/>
              <a:gd name="connsiteY28" fmla="*/ 36576 h 36576"/>
              <a:gd name="connsiteX29" fmla="*/ 0 w 8961120"/>
              <a:gd name="connsiteY29"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61120" h="36576" fill="none" extrusionOk="0">
                <a:moveTo>
                  <a:pt x="0" y="0"/>
                </a:moveTo>
                <a:cubicBezTo>
                  <a:pt x="190213" y="-28232"/>
                  <a:pt x="365766" y="51753"/>
                  <a:pt x="599706" y="0"/>
                </a:cubicBezTo>
                <a:cubicBezTo>
                  <a:pt x="835604" y="-4941"/>
                  <a:pt x="1088617" y="-16530"/>
                  <a:pt x="1289023" y="0"/>
                </a:cubicBezTo>
                <a:cubicBezTo>
                  <a:pt x="1476783" y="50083"/>
                  <a:pt x="1858577" y="-33881"/>
                  <a:pt x="2067951" y="0"/>
                </a:cubicBezTo>
                <a:cubicBezTo>
                  <a:pt x="2259885" y="28862"/>
                  <a:pt x="2506149" y="21498"/>
                  <a:pt x="2667656" y="0"/>
                </a:cubicBezTo>
                <a:cubicBezTo>
                  <a:pt x="2810238" y="29312"/>
                  <a:pt x="3136793" y="-8765"/>
                  <a:pt x="3356973" y="0"/>
                </a:cubicBezTo>
                <a:cubicBezTo>
                  <a:pt x="3549561" y="-60673"/>
                  <a:pt x="3800903" y="61174"/>
                  <a:pt x="4225513" y="0"/>
                </a:cubicBezTo>
                <a:cubicBezTo>
                  <a:pt x="4590843" y="-21641"/>
                  <a:pt x="4586180" y="11914"/>
                  <a:pt x="4735607" y="0"/>
                </a:cubicBezTo>
                <a:cubicBezTo>
                  <a:pt x="4919739" y="-56898"/>
                  <a:pt x="5255936" y="52067"/>
                  <a:pt x="5514535" y="0"/>
                </a:cubicBezTo>
                <a:cubicBezTo>
                  <a:pt x="5824899" y="7570"/>
                  <a:pt x="5844853" y="27357"/>
                  <a:pt x="6024630" y="0"/>
                </a:cubicBezTo>
                <a:cubicBezTo>
                  <a:pt x="6197950" y="-30859"/>
                  <a:pt x="6515428" y="-8774"/>
                  <a:pt x="6713947" y="0"/>
                </a:cubicBezTo>
                <a:cubicBezTo>
                  <a:pt x="6796739" y="-6"/>
                  <a:pt x="6930947" y="-14963"/>
                  <a:pt x="7103411" y="0"/>
                </a:cubicBezTo>
                <a:cubicBezTo>
                  <a:pt x="7275875" y="14963"/>
                  <a:pt x="7298731" y="-14405"/>
                  <a:pt x="7492875" y="0"/>
                </a:cubicBezTo>
                <a:cubicBezTo>
                  <a:pt x="7693680" y="809"/>
                  <a:pt x="7776809" y="-29433"/>
                  <a:pt x="7913358" y="0"/>
                </a:cubicBezTo>
                <a:cubicBezTo>
                  <a:pt x="8057634" y="-145"/>
                  <a:pt x="8196856" y="30641"/>
                  <a:pt x="8333842" y="0"/>
                </a:cubicBezTo>
                <a:cubicBezTo>
                  <a:pt x="8455909" y="-30298"/>
                  <a:pt x="8816216" y="33813"/>
                  <a:pt x="8961120" y="0"/>
                </a:cubicBezTo>
                <a:cubicBezTo>
                  <a:pt x="8958758" y="10047"/>
                  <a:pt x="8960492" y="24879"/>
                  <a:pt x="8961120" y="36576"/>
                </a:cubicBezTo>
                <a:cubicBezTo>
                  <a:pt x="8647895" y="-1818"/>
                  <a:pt x="8429759" y="31111"/>
                  <a:pt x="8182192" y="36576"/>
                </a:cubicBezTo>
                <a:cubicBezTo>
                  <a:pt x="7902260" y="85382"/>
                  <a:pt x="7638406" y="38839"/>
                  <a:pt x="7492875" y="36576"/>
                </a:cubicBezTo>
                <a:cubicBezTo>
                  <a:pt x="7348227" y="24366"/>
                  <a:pt x="7135139" y="13299"/>
                  <a:pt x="6893169" y="36576"/>
                </a:cubicBezTo>
                <a:cubicBezTo>
                  <a:pt x="6584246" y="75248"/>
                  <a:pt x="6332059" y="-3080"/>
                  <a:pt x="6114241" y="36576"/>
                </a:cubicBezTo>
                <a:cubicBezTo>
                  <a:pt x="5883990" y="40082"/>
                  <a:pt x="5601568" y="74187"/>
                  <a:pt x="5424924" y="36576"/>
                </a:cubicBezTo>
                <a:cubicBezTo>
                  <a:pt x="5218697" y="62274"/>
                  <a:pt x="4850314" y="79883"/>
                  <a:pt x="4556385" y="36576"/>
                </a:cubicBezTo>
                <a:cubicBezTo>
                  <a:pt x="4217986" y="33884"/>
                  <a:pt x="4039662" y="27200"/>
                  <a:pt x="3687846" y="36576"/>
                </a:cubicBezTo>
                <a:cubicBezTo>
                  <a:pt x="3305346" y="14935"/>
                  <a:pt x="3085854" y="-7204"/>
                  <a:pt x="2908917" y="36576"/>
                </a:cubicBezTo>
                <a:cubicBezTo>
                  <a:pt x="2778494" y="16834"/>
                  <a:pt x="2498806" y="53967"/>
                  <a:pt x="2129989" y="36576"/>
                </a:cubicBezTo>
                <a:cubicBezTo>
                  <a:pt x="1791370" y="-3784"/>
                  <a:pt x="1656718" y="47250"/>
                  <a:pt x="1351061" y="36576"/>
                </a:cubicBezTo>
                <a:cubicBezTo>
                  <a:pt x="1049432" y="36862"/>
                  <a:pt x="1057414" y="22750"/>
                  <a:pt x="840967" y="36576"/>
                </a:cubicBezTo>
                <a:cubicBezTo>
                  <a:pt x="624196" y="12731"/>
                  <a:pt x="308883" y="57856"/>
                  <a:pt x="0" y="36576"/>
                </a:cubicBezTo>
                <a:cubicBezTo>
                  <a:pt x="57" y="20451"/>
                  <a:pt x="-862" y="9044"/>
                  <a:pt x="0" y="0"/>
                </a:cubicBezTo>
                <a:close/>
              </a:path>
              <a:path w="8961120" h="36576" stroke="0" extrusionOk="0">
                <a:moveTo>
                  <a:pt x="0" y="0"/>
                </a:moveTo>
                <a:cubicBezTo>
                  <a:pt x="200453" y="14646"/>
                  <a:pt x="334344" y="1037"/>
                  <a:pt x="599706" y="0"/>
                </a:cubicBezTo>
                <a:cubicBezTo>
                  <a:pt x="871094" y="-10066"/>
                  <a:pt x="849810" y="-1830"/>
                  <a:pt x="1020189" y="0"/>
                </a:cubicBezTo>
                <a:cubicBezTo>
                  <a:pt x="1227022" y="-13278"/>
                  <a:pt x="1656447" y="-22544"/>
                  <a:pt x="1888728" y="0"/>
                </a:cubicBezTo>
                <a:cubicBezTo>
                  <a:pt x="2155621" y="63042"/>
                  <a:pt x="2322197" y="-24389"/>
                  <a:pt x="2488434" y="0"/>
                </a:cubicBezTo>
                <a:cubicBezTo>
                  <a:pt x="2646196" y="13840"/>
                  <a:pt x="2800386" y="6764"/>
                  <a:pt x="3088140" y="0"/>
                </a:cubicBezTo>
                <a:cubicBezTo>
                  <a:pt x="3414375" y="-54468"/>
                  <a:pt x="3659312" y="27230"/>
                  <a:pt x="3956679" y="0"/>
                </a:cubicBezTo>
                <a:cubicBezTo>
                  <a:pt x="4262238" y="-14248"/>
                  <a:pt x="4243587" y="5913"/>
                  <a:pt x="4466774" y="0"/>
                </a:cubicBezTo>
                <a:cubicBezTo>
                  <a:pt x="4707647" y="-46190"/>
                  <a:pt x="5151526" y="-18552"/>
                  <a:pt x="5335313" y="0"/>
                </a:cubicBezTo>
                <a:cubicBezTo>
                  <a:pt x="5544589" y="16782"/>
                  <a:pt x="6000844" y="-11141"/>
                  <a:pt x="6203852" y="0"/>
                </a:cubicBezTo>
                <a:cubicBezTo>
                  <a:pt x="6422418" y="-42084"/>
                  <a:pt x="6632209" y="-23492"/>
                  <a:pt x="6893169" y="0"/>
                </a:cubicBezTo>
                <a:cubicBezTo>
                  <a:pt x="7149521" y="36974"/>
                  <a:pt x="7552890" y="10735"/>
                  <a:pt x="7761709" y="0"/>
                </a:cubicBezTo>
                <a:cubicBezTo>
                  <a:pt x="7935492" y="-62639"/>
                  <a:pt x="8152157" y="-16887"/>
                  <a:pt x="8361414" y="0"/>
                </a:cubicBezTo>
                <a:cubicBezTo>
                  <a:pt x="8561122" y="16045"/>
                  <a:pt x="8758509" y="26817"/>
                  <a:pt x="8961120" y="0"/>
                </a:cubicBezTo>
                <a:cubicBezTo>
                  <a:pt x="8962688" y="6924"/>
                  <a:pt x="8963554" y="24333"/>
                  <a:pt x="8961120" y="36576"/>
                </a:cubicBezTo>
                <a:cubicBezTo>
                  <a:pt x="8692971" y="40411"/>
                  <a:pt x="8572976" y="74067"/>
                  <a:pt x="8271803" y="36576"/>
                </a:cubicBezTo>
                <a:cubicBezTo>
                  <a:pt x="7973060" y="16131"/>
                  <a:pt x="7877507" y="66939"/>
                  <a:pt x="7582486" y="36576"/>
                </a:cubicBezTo>
                <a:cubicBezTo>
                  <a:pt x="7267710" y="-15731"/>
                  <a:pt x="7121749" y="80198"/>
                  <a:pt x="6713947" y="36576"/>
                </a:cubicBezTo>
                <a:cubicBezTo>
                  <a:pt x="6305400" y="16062"/>
                  <a:pt x="6305891" y="24709"/>
                  <a:pt x="6024630" y="36576"/>
                </a:cubicBezTo>
                <a:cubicBezTo>
                  <a:pt x="5747178" y="40352"/>
                  <a:pt x="5723009" y="27780"/>
                  <a:pt x="5604147" y="36576"/>
                </a:cubicBezTo>
                <a:cubicBezTo>
                  <a:pt x="5480103" y="49706"/>
                  <a:pt x="5318920" y="60680"/>
                  <a:pt x="5094052" y="36576"/>
                </a:cubicBezTo>
                <a:cubicBezTo>
                  <a:pt x="4895910" y="34780"/>
                  <a:pt x="4454825" y="7998"/>
                  <a:pt x="4225513" y="36576"/>
                </a:cubicBezTo>
                <a:cubicBezTo>
                  <a:pt x="4011116" y="49717"/>
                  <a:pt x="3836203" y="63971"/>
                  <a:pt x="3536196" y="36576"/>
                </a:cubicBezTo>
                <a:cubicBezTo>
                  <a:pt x="3229980" y="25547"/>
                  <a:pt x="3217176" y="26568"/>
                  <a:pt x="3026101" y="36576"/>
                </a:cubicBezTo>
                <a:cubicBezTo>
                  <a:pt x="2834184" y="62655"/>
                  <a:pt x="2479118" y="11013"/>
                  <a:pt x="2336784" y="36576"/>
                </a:cubicBezTo>
                <a:cubicBezTo>
                  <a:pt x="2178643" y="86732"/>
                  <a:pt x="2029883" y="31613"/>
                  <a:pt x="1916301" y="36576"/>
                </a:cubicBezTo>
                <a:cubicBezTo>
                  <a:pt x="1726832" y="21729"/>
                  <a:pt x="1653997" y="30593"/>
                  <a:pt x="1495818" y="36576"/>
                </a:cubicBezTo>
                <a:cubicBezTo>
                  <a:pt x="1314817" y="44131"/>
                  <a:pt x="1113318" y="74338"/>
                  <a:pt x="806501" y="36576"/>
                </a:cubicBezTo>
                <a:cubicBezTo>
                  <a:pt x="523399" y="22426"/>
                  <a:pt x="389232" y="19948"/>
                  <a:pt x="0" y="36576"/>
                </a:cubicBezTo>
                <a:cubicBezTo>
                  <a:pt x="-2287" y="19468"/>
                  <a:pt x="850" y="10340"/>
                  <a:pt x="0" y="0"/>
                </a:cubicBezTo>
                <a:close/>
              </a:path>
              <a:path w="8961120" h="36576" fill="none" stroke="0" extrusionOk="0">
                <a:moveTo>
                  <a:pt x="0" y="0"/>
                </a:moveTo>
                <a:cubicBezTo>
                  <a:pt x="118018" y="-29805"/>
                  <a:pt x="323546" y="39083"/>
                  <a:pt x="599706" y="0"/>
                </a:cubicBezTo>
                <a:cubicBezTo>
                  <a:pt x="882993" y="-10299"/>
                  <a:pt x="1014678" y="-21100"/>
                  <a:pt x="1289023" y="0"/>
                </a:cubicBezTo>
                <a:cubicBezTo>
                  <a:pt x="1483122" y="58031"/>
                  <a:pt x="1856950" y="6004"/>
                  <a:pt x="2067951" y="0"/>
                </a:cubicBezTo>
                <a:cubicBezTo>
                  <a:pt x="2256375" y="18242"/>
                  <a:pt x="2510593" y="12240"/>
                  <a:pt x="2667656" y="0"/>
                </a:cubicBezTo>
                <a:cubicBezTo>
                  <a:pt x="2993064" y="16071"/>
                  <a:pt x="3161914" y="16571"/>
                  <a:pt x="3356973" y="0"/>
                </a:cubicBezTo>
                <a:cubicBezTo>
                  <a:pt x="3615357" y="-52359"/>
                  <a:pt x="3854315" y="39101"/>
                  <a:pt x="4225513" y="0"/>
                </a:cubicBezTo>
                <a:cubicBezTo>
                  <a:pt x="4600052" y="-31483"/>
                  <a:pt x="4584376" y="24241"/>
                  <a:pt x="4735607" y="0"/>
                </a:cubicBezTo>
                <a:cubicBezTo>
                  <a:pt x="4838929" y="-65337"/>
                  <a:pt x="5217983" y="62461"/>
                  <a:pt x="5514535" y="0"/>
                </a:cubicBezTo>
                <a:cubicBezTo>
                  <a:pt x="5820130" y="6865"/>
                  <a:pt x="5851591" y="23826"/>
                  <a:pt x="6024630" y="0"/>
                </a:cubicBezTo>
                <a:cubicBezTo>
                  <a:pt x="6211300" y="15890"/>
                  <a:pt x="6518740" y="-3755"/>
                  <a:pt x="6713947" y="0"/>
                </a:cubicBezTo>
                <a:cubicBezTo>
                  <a:pt x="6795618" y="5121"/>
                  <a:pt x="7014889" y="7953"/>
                  <a:pt x="7111200" y="0"/>
                </a:cubicBezTo>
                <a:cubicBezTo>
                  <a:pt x="7207511" y="-7953"/>
                  <a:pt x="7354938" y="-3507"/>
                  <a:pt x="7492875" y="0"/>
                </a:cubicBezTo>
                <a:cubicBezTo>
                  <a:pt x="7683361" y="-13679"/>
                  <a:pt x="7768889" y="-13684"/>
                  <a:pt x="7913358" y="0"/>
                </a:cubicBezTo>
                <a:cubicBezTo>
                  <a:pt x="8049896" y="3541"/>
                  <a:pt x="8196421" y="29025"/>
                  <a:pt x="8333842" y="0"/>
                </a:cubicBezTo>
                <a:cubicBezTo>
                  <a:pt x="8464504" y="-28100"/>
                  <a:pt x="8820395" y="26601"/>
                  <a:pt x="8961120" y="0"/>
                </a:cubicBezTo>
                <a:cubicBezTo>
                  <a:pt x="8963027" y="9493"/>
                  <a:pt x="8960071" y="24254"/>
                  <a:pt x="8961120" y="36576"/>
                </a:cubicBezTo>
                <a:cubicBezTo>
                  <a:pt x="8660572" y="-14204"/>
                  <a:pt x="8444082" y="28078"/>
                  <a:pt x="8182192" y="36576"/>
                </a:cubicBezTo>
                <a:cubicBezTo>
                  <a:pt x="7927630" y="48341"/>
                  <a:pt x="7654283" y="79607"/>
                  <a:pt x="7492875" y="36576"/>
                </a:cubicBezTo>
                <a:cubicBezTo>
                  <a:pt x="7357622" y="15378"/>
                  <a:pt x="7160940" y="7384"/>
                  <a:pt x="6893169" y="36576"/>
                </a:cubicBezTo>
                <a:cubicBezTo>
                  <a:pt x="6671852" y="67110"/>
                  <a:pt x="6309740" y="58493"/>
                  <a:pt x="6114241" y="36576"/>
                </a:cubicBezTo>
                <a:cubicBezTo>
                  <a:pt x="5896268" y="17343"/>
                  <a:pt x="5639459" y="89578"/>
                  <a:pt x="5424924" y="36576"/>
                </a:cubicBezTo>
                <a:cubicBezTo>
                  <a:pt x="5257972" y="76228"/>
                  <a:pt x="4973505" y="90828"/>
                  <a:pt x="4556385" y="36576"/>
                </a:cubicBezTo>
                <a:cubicBezTo>
                  <a:pt x="4217392" y="38157"/>
                  <a:pt x="4095196" y="24752"/>
                  <a:pt x="3687846" y="36576"/>
                </a:cubicBezTo>
                <a:cubicBezTo>
                  <a:pt x="3321185" y="37545"/>
                  <a:pt x="3082472" y="37432"/>
                  <a:pt x="2908917" y="36576"/>
                </a:cubicBezTo>
                <a:cubicBezTo>
                  <a:pt x="2718585" y="36682"/>
                  <a:pt x="2474591" y="73177"/>
                  <a:pt x="2129989" y="36576"/>
                </a:cubicBezTo>
                <a:cubicBezTo>
                  <a:pt x="1767856" y="28659"/>
                  <a:pt x="1656969" y="31642"/>
                  <a:pt x="1351061" y="36576"/>
                </a:cubicBezTo>
                <a:cubicBezTo>
                  <a:pt x="1050833" y="41497"/>
                  <a:pt x="1056469" y="21515"/>
                  <a:pt x="840967" y="36576"/>
                </a:cubicBezTo>
                <a:cubicBezTo>
                  <a:pt x="621685" y="100001"/>
                  <a:pt x="355662" y="33452"/>
                  <a:pt x="0" y="36576"/>
                </a:cubicBezTo>
                <a:cubicBezTo>
                  <a:pt x="-1201" y="19784"/>
                  <a:pt x="838" y="864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961120"/>
                      <a:gd name="connsiteY0" fmla="*/ 0 h 36576"/>
                      <a:gd name="connsiteX1" fmla="*/ 599706 w 8961120"/>
                      <a:gd name="connsiteY1" fmla="*/ 0 h 36576"/>
                      <a:gd name="connsiteX2" fmla="*/ 1289023 w 8961120"/>
                      <a:gd name="connsiteY2" fmla="*/ 0 h 36576"/>
                      <a:gd name="connsiteX3" fmla="*/ 2067951 w 8961120"/>
                      <a:gd name="connsiteY3" fmla="*/ 0 h 36576"/>
                      <a:gd name="connsiteX4" fmla="*/ 2667656 w 8961120"/>
                      <a:gd name="connsiteY4" fmla="*/ 0 h 36576"/>
                      <a:gd name="connsiteX5" fmla="*/ 3356973 w 8961120"/>
                      <a:gd name="connsiteY5" fmla="*/ 0 h 36576"/>
                      <a:gd name="connsiteX6" fmla="*/ 4225513 w 8961120"/>
                      <a:gd name="connsiteY6" fmla="*/ 0 h 36576"/>
                      <a:gd name="connsiteX7" fmla="*/ 4735607 w 8961120"/>
                      <a:gd name="connsiteY7" fmla="*/ 0 h 36576"/>
                      <a:gd name="connsiteX8" fmla="*/ 5514535 w 8961120"/>
                      <a:gd name="connsiteY8" fmla="*/ 0 h 36576"/>
                      <a:gd name="connsiteX9" fmla="*/ 6024630 w 8961120"/>
                      <a:gd name="connsiteY9" fmla="*/ 0 h 36576"/>
                      <a:gd name="connsiteX10" fmla="*/ 6713947 w 8961120"/>
                      <a:gd name="connsiteY10" fmla="*/ 0 h 36576"/>
                      <a:gd name="connsiteX11" fmla="*/ 7492875 w 8961120"/>
                      <a:gd name="connsiteY11" fmla="*/ 0 h 36576"/>
                      <a:gd name="connsiteX12" fmla="*/ 7913358 w 8961120"/>
                      <a:gd name="connsiteY12" fmla="*/ 0 h 36576"/>
                      <a:gd name="connsiteX13" fmla="*/ 8333842 w 8961120"/>
                      <a:gd name="connsiteY13" fmla="*/ 0 h 36576"/>
                      <a:gd name="connsiteX14" fmla="*/ 8961120 w 8961120"/>
                      <a:gd name="connsiteY14" fmla="*/ 0 h 36576"/>
                      <a:gd name="connsiteX15" fmla="*/ 8961120 w 8961120"/>
                      <a:gd name="connsiteY15" fmla="*/ 36576 h 36576"/>
                      <a:gd name="connsiteX16" fmla="*/ 8182192 w 8961120"/>
                      <a:gd name="connsiteY16" fmla="*/ 36576 h 36576"/>
                      <a:gd name="connsiteX17" fmla="*/ 7492875 w 8961120"/>
                      <a:gd name="connsiteY17" fmla="*/ 36576 h 36576"/>
                      <a:gd name="connsiteX18" fmla="*/ 6893169 w 8961120"/>
                      <a:gd name="connsiteY18" fmla="*/ 36576 h 36576"/>
                      <a:gd name="connsiteX19" fmla="*/ 6114241 w 8961120"/>
                      <a:gd name="connsiteY19" fmla="*/ 36576 h 36576"/>
                      <a:gd name="connsiteX20" fmla="*/ 5424924 w 8961120"/>
                      <a:gd name="connsiteY20" fmla="*/ 36576 h 36576"/>
                      <a:gd name="connsiteX21" fmla="*/ 4556385 w 8961120"/>
                      <a:gd name="connsiteY21" fmla="*/ 36576 h 36576"/>
                      <a:gd name="connsiteX22" fmla="*/ 3687846 w 8961120"/>
                      <a:gd name="connsiteY22" fmla="*/ 36576 h 36576"/>
                      <a:gd name="connsiteX23" fmla="*/ 2908917 w 8961120"/>
                      <a:gd name="connsiteY23" fmla="*/ 36576 h 36576"/>
                      <a:gd name="connsiteX24" fmla="*/ 2129989 w 8961120"/>
                      <a:gd name="connsiteY24" fmla="*/ 36576 h 36576"/>
                      <a:gd name="connsiteX25" fmla="*/ 1351061 w 8961120"/>
                      <a:gd name="connsiteY25" fmla="*/ 36576 h 36576"/>
                      <a:gd name="connsiteX26" fmla="*/ 840967 w 8961120"/>
                      <a:gd name="connsiteY26" fmla="*/ 36576 h 36576"/>
                      <a:gd name="connsiteX27" fmla="*/ 0 w 8961120"/>
                      <a:gd name="connsiteY27" fmla="*/ 36576 h 36576"/>
                      <a:gd name="connsiteX28" fmla="*/ 0 w 8961120"/>
                      <a:gd name="connsiteY28"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61120" h="36576" fill="none" extrusionOk="0">
                        <a:moveTo>
                          <a:pt x="0" y="0"/>
                        </a:moveTo>
                        <a:cubicBezTo>
                          <a:pt x="141480" y="-15333"/>
                          <a:pt x="370118" y="21604"/>
                          <a:pt x="599706" y="0"/>
                        </a:cubicBezTo>
                        <a:cubicBezTo>
                          <a:pt x="829294" y="-21604"/>
                          <a:pt x="1058535" y="-22495"/>
                          <a:pt x="1289023" y="0"/>
                        </a:cubicBezTo>
                        <a:cubicBezTo>
                          <a:pt x="1519511" y="22495"/>
                          <a:pt x="1862975" y="-27298"/>
                          <a:pt x="2067951" y="0"/>
                        </a:cubicBezTo>
                        <a:cubicBezTo>
                          <a:pt x="2272927" y="27298"/>
                          <a:pt x="2486269" y="618"/>
                          <a:pt x="2667656" y="0"/>
                        </a:cubicBezTo>
                        <a:cubicBezTo>
                          <a:pt x="2849043" y="-618"/>
                          <a:pt x="3130582" y="294"/>
                          <a:pt x="3356973" y="0"/>
                        </a:cubicBezTo>
                        <a:cubicBezTo>
                          <a:pt x="3583364" y="-294"/>
                          <a:pt x="3860958" y="33263"/>
                          <a:pt x="4225513" y="0"/>
                        </a:cubicBezTo>
                        <a:cubicBezTo>
                          <a:pt x="4590068" y="-33263"/>
                          <a:pt x="4589519" y="15734"/>
                          <a:pt x="4735607" y="0"/>
                        </a:cubicBezTo>
                        <a:cubicBezTo>
                          <a:pt x="4881695" y="-15734"/>
                          <a:pt x="5207957" y="-6921"/>
                          <a:pt x="5514535" y="0"/>
                        </a:cubicBezTo>
                        <a:cubicBezTo>
                          <a:pt x="5821113" y="6921"/>
                          <a:pt x="5851142" y="25056"/>
                          <a:pt x="6024630" y="0"/>
                        </a:cubicBezTo>
                        <a:cubicBezTo>
                          <a:pt x="6198119" y="-25056"/>
                          <a:pt x="6514519" y="416"/>
                          <a:pt x="6713947" y="0"/>
                        </a:cubicBezTo>
                        <a:cubicBezTo>
                          <a:pt x="6913375" y="-416"/>
                          <a:pt x="7296443" y="-1148"/>
                          <a:pt x="7492875" y="0"/>
                        </a:cubicBezTo>
                        <a:cubicBezTo>
                          <a:pt x="7689307" y="1148"/>
                          <a:pt x="7771987" y="-10766"/>
                          <a:pt x="7913358" y="0"/>
                        </a:cubicBezTo>
                        <a:cubicBezTo>
                          <a:pt x="8054729" y="10766"/>
                          <a:pt x="8199560" y="17209"/>
                          <a:pt x="8333842" y="0"/>
                        </a:cubicBezTo>
                        <a:cubicBezTo>
                          <a:pt x="8468124" y="-17209"/>
                          <a:pt x="8809906" y="28732"/>
                          <a:pt x="8961120" y="0"/>
                        </a:cubicBezTo>
                        <a:cubicBezTo>
                          <a:pt x="8961581" y="9258"/>
                          <a:pt x="8962567" y="24151"/>
                          <a:pt x="8961120" y="36576"/>
                        </a:cubicBezTo>
                        <a:cubicBezTo>
                          <a:pt x="8648097" y="8285"/>
                          <a:pt x="8460001" y="19892"/>
                          <a:pt x="8182192" y="36576"/>
                        </a:cubicBezTo>
                        <a:cubicBezTo>
                          <a:pt x="7904383" y="53260"/>
                          <a:pt x="7651168" y="50024"/>
                          <a:pt x="7492875" y="36576"/>
                        </a:cubicBezTo>
                        <a:cubicBezTo>
                          <a:pt x="7334582" y="23128"/>
                          <a:pt x="7161252" y="15794"/>
                          <a:pt x="6893169" y="36576"/>
                        </a:cubicBezTo>
                        <a:cubicBezTo>
                          <a:pt x="6625086" y="57358"/>
                          <a:pt x="6346059" y="13226"/>
                          <a:pt x="6114241" y="36576"/>
                        </a:cubicBezTo>
                        <a:cubicBezTo>
                          <a:pt x="5882423" y="59926"/>
                          <a:pt x="5611664" y="59524"/>
                          <a:pt x="5424924" y="36576"/>
                        </a:cubicBezTo>
                        <a:cubicBezTo>
                          <a:pt x="5238184" y="13628"/>
                          <a:pt x="4904817" y="66788"/>
                          <a:pt x="4556385" y="36576"/>
                        </a:cubicBezTo>
                        <a:cubicBezTo>
                          <a:pt x="4207953" y="6364"/>
                          <a:pt x="4069347" y="32352"/>
                          <a:pt x="3687846" y="36576"/>
                        </a:cubicBezTo>
                        <a:cubicBezTo>
                          <a:pt x="3306345" y="40800"/>
                          <a:pt x="3068536" y="25951"/>
                          <a:pt x="2908917" y="36576"/>
                        </a:cubicBezTo>
                        <a:cubicBezTo>
                          <a:pt x="2749298" y="47201"/>
                          <a:pt x="2482422" y="65251"/>
                          <a:pt x="2129989" y="36576"/>
                        </a:cubicBezTo>
                        <a:cubicBezTo>
                          <a:pt x="1777556" y="7901"/>
                          <a:pt x="1654480" y="34614"/>
                          <a:pt x="1351061" y="36576"/>
                        </a:cubicBezTo>
                        <a:cubicBezTo>
                          <a:pt x="1047642" y="38538"/>
                          <a:pt x="1054685" y="22582"/>
                          <a:pt x="840967" y="36576"/>
                        </a:cubicBezTo>
                        <a:cubicBezTo>
                          <a:pt x="627249" y="50570"/>
                          <a:pt x="351133" y="53217"/>
                          <a:pt x="0" y="36576"/>
                        </a:cubicBezTo>
                        <a:cubicBezTo>
                          <a:pt x="-472" y="19807"/>
                          <a:pt x="-535" y="8247"/>
                          <a:pt x="0" y="0"/>
                        </a:cubicBezTo>
                        <a:close/>
                      </a:path>
                      <a:path w="8961120" h="36576" stroke="0" extrusionOk="0">
                        <a:moveTo>
                          <a:pt x="0" y="0"/>
                        </a:moveTo>
                        <a:cubicBezTo>
                          <a:pt x="173318" y="24176"/>
                          <a:pt x="330229" y="10910"/>
                          <a:pt x="599706" y="0"/>
                        </a:cubicBezTo>
                        <a:cubicBezTo>
                          <a:pt x="869183" y="-10910"/>
                          <a:pt x="847424" y="1915"/>
                          <a:pt x="1020189" y="0"/>
                        </a:cubicBezTo>
                        <a:cubicBezTo>
                          <a:pt x="1192954" y="-1915"/>
                          <a:pt x="1624559" y="-28249"/>
                          <a:pt x="1888728" y="0"/>
                        </a:cubicBezTo>
                        <a:cubicBezTo>
                          <a:pt x="2152897" y="28249"/>
                          <a:pt x="2347351" y="-14939"/>
                          <a:pt x="2488434" y="0"/>
                        </a:cubicBezTo>
                        <a:cubicBezTo>
                          <a:pt x="2629517" y="14939"/>
                          <a:pt x="2800841" y="26223"/>
                          <a:pt x="3088140" y="0"/>
                        </a:cubicBezTo>
                        <a:cubicBezTo>
                          <a:pt x="3375439" y="-26223"/>
                          <a:pt x="3652831" y="14211"/>
                          <a:pt x="3956679" y="0"/>
                        </a:cubicBezTo>
                        <a:cubicBezTo>
                          <a:pt x="4260527" y="-14211"/>
                          <a:pt x="4242730" y="6792"/>
                          <a:pt x="4466774" y="0"/>
                        </a:cubicBezTo>
                        <a:cubicBezTo>
                          <a:pt x="4690818" y="-6792"/>
                          <a:pt x="5136125" y="-25519"/>
                          <a:pt x="5335313" y="0"/>
                        </a:cubicBezTo>
                        <a:cubicBezTo>
                          <a:pt x="5534501" y="25519"/>
                          <a:pt x="5994618" y="-13332"/>
                          <a:pt x="6203852" y="0"/>
                        </a:cubicBezTo>
                        <a:cubicBezTo>
                          <a:pt x="6413086" y="13332"/>
                          <a:pt x="6641282" y="-3462"/>
                          <a:pt x="6893169" y="0"/>
                        </a:cubicBezTo>
                        <a:cubicBezTo>
                          <a:pt x="7145056" y="3462"/>
                          <a:pt x="7586314" y="18738"/>
                          <a:pt x="7761709" y="0"/>
                        </a:cubicBezTo>
                        <a:cubicBezTo>
                          <a:pt x="7937104" y="-18738"/>
                          <a:pt x="8158068" y="-11761"/>
                          <a:pt x="8361414" y="0"/>
                        </a:cubicBezTo>
                        <a:cubicBezTo>
                          <a:pt x="8564761" y="11761"/>
                          <a:pt x="8732843" y="11431"/>
                          <a:pt x="8961120" y="0"/>
                        </a:cubicBezTo>
                        <a:cubicBezTo>
                          <a:pt x="8959834" y="7335"/>
                          <a:pt x="8960689" y="23090"/>
                          <a:pt x="8961120" y="36576"/>
                        </a:cubicBezTo>
                        <a:cubicBezTo>
                          <a:pt x="8688604" y="37591"/>
                          <a:pt x="8580507" y="51331"/>
                          <a:pt x="8271803" y="36576"/>
                        </a:cubicBezTo>
                        <a:cubicBezTo>
                          <a:pt x="7963099" y="21821"/>
                          <a:pt x="7885912" y="70879"/>
                          <a:pt x="7582486" y="36576"/>
                        </a:cubicBezTo>
                        <a:cubicBezTo>
                          <a:pt x="7279060" y="2273"/>
                          <a:pt x="7124640" y="58875"/>
                          <a:pt x="6713947" y="36576"/>
                        </a:cubicBezTo>
                        <a:cubicBezTo>
                          <a:pt x="6303254" y="14277"/>
                          <a:pt x="6305410" y="26805"/>
                          <a:pt x="6024630" y="36576"/>
                        </a:cubicBezTo>
                        <a:cubicBezTo>
                          <a:pt x="5743850" y="46347"/>
                          <a:pt x="5721586" y="27452"/>
                          <a:pt x="5604147" y="36576"/>
                        </a:cubicBezTo>
                        <a:cubicBezTo>
                          <a:pt x="5486708" y="45700"/>
                          <a:pt x="5327814" y="44935"/>
                          <a:pt x="5094052" y="36576"/>
                        </a:cubicBezTo>
                        <a:cubicBezTo>
                          <a:pt x="4860290" y="28217"/>
                          <a:pt x="4435653" y="17219"/>
                          <a:pt x="4225513" y="36576"/>
                        </a:cubicBezTo>
                        <a:cubicBezTo>
                          <a:pt x="4015373" y="55933"/>
                          <a:pt x="3842740" y="48019"/>
                          <a:pt x="3536196" y="36576"/>
                        </a:cubicBezTo>
                        <a:cubicBezTo>
                          <a:pt x="3229652" y="25133"/>
                          <a:pt x="3219329" y="26285"/>
                          <a:pt x="3026101" y="36576"/>
                        </a:cubicBezTo>
                        <a:cubicBezTo>
                          <a:pt x="2832873" y="46867"/>
                          <a:pt x="2489409" y="9200"/>
                          <a:pt x="2336784" y="36576"/>
                        </a:cubicBezTo>
                        <a:cubicBezTo>
                          <a:pt x="2184159" y="63952"/>
                          <a:pt x="2049920" y="36374"/>
                          <a:pt x="1916301" y="36576"/>
                        </a:cubicBezTo>
                        <a:cubicBezTo>
                          <a:pt x="1782682" y="36778"/>
                          <a:pt x="1607936" y="36547"/>
                          <a:pt x="1495818" y="36576"/>
                        </a:cubicBezTo>
                        <a:cubicBezTo>
                          <a:pt x="1383700" y="36605"/>
                          <a:pt x="1097703" y="70325"/>
                          <a:pt x="806501" y="36576"/>
                        </a:cubicBezTo>
                        <a:cubicBezTo>
                          <a:pt x="515299" y="2827"/>
                          <a:pt x="401710" y="-327"/>
                          <a:pt x="0" y="36576"/>
                        </a:cubicBezTo>
                        <a:cubicBezTo>
                          <a:pt x="-1649" y="19104"/>
                          <a:pt x="652" y="1022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5" name="Use ratios to help think about why you’re not succeeding…"/>
          <p:cNvSpPr txBox="1">
            <a:spLocks noGrp="1"/>
          </p:cNvSpPr>
          <p:nvPr>
            <p:ph type="body" idx="1"/>
          </p:nvPr>
        </p:nvSpPr>
        <p:spPr>
          <a:xfrm>
            <a:off x="10252836" y="1104182"/>
            <a:ext cx="12448670" cy="10863072"/>
          </a:xfrm>
          <a:prstGeom prst="rect">
            <a:avLst/>
          </a:prstGeom>
        </p:spPr>
        <p:txBody>
          <a:bodyPr vert="horz" lIns="91440" tIns="45720" rIns="91440" bIns="45720" rtlCol="0" anchor="ctr">
            <a:normAutofit/>
          </a:bodyPr>
          <a:lstStyle/>
          <a:p>
            <a:pPr indent="-228600" defTabSz="914400"/>
            <a:r>
              <a:rPr lang="en-US" sz="4400"/>
              <a:t>Use ratios to help think about why you’re not succeeding</a:t>
            </a:r>
          </a:p>
          <a:p>
            <a:pPr indent="-228600" defTabSz="914400"/>
            <a:r>
              <a:rPr lang="en-US" sz="4400"/>
              <a:t>Where is the weakness?</a:t>
            </a:r>
          </a:p>
          <a:p>
            <a:pPr lvl="2" indent="-228600" defTabSz="914400"/>
            <a:r>
              <a:rPr lang="en-US" sz="4400"/>
              <a:t>In income? Do you need to increase non-interest income through deeper checking account penetration? Do you need to increase loans?</a:t>
            </a:r>
          </a:p>
          <a:p>
            <a:pPr lvl="2" indent="-228600" defTabSz="914400"/>
            <a:r>
              <a:rPr lang="en-US" sz="4400"/>
              <a:t>In costs? Do you need to cut costs and become more efficient? Are you over-staffed? Do you need a bigger share of your members’ wallets?</a:t>
            </a:r>
          </a:p>
          <a:p>
            <a:pPr lvl="2" indent="-228600" defTabSz="914400"/>
            <a:r>
              <a:rPr lang="en-US" sz="4400"/>
              <a:t>In write-offs you can’t afford? Are you charging the right amount for loans? Are you taking on too much risk? Are your collections practices in need of improvement?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8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68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685">
                                            <p:txEl>
                                              <p:pRg st="1" end="1"/>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685">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685">
                                            <p:txEl>
                                              <p:pRg st="3" end="3"/>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68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 grpId="1" build="p" animBg="1" advAuto="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3" name="Rectangle 692">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7" name="Consider leading indicators"/>
          <p:cNvSpPr txBox="1">
            <a:spLocks noGrp="1"/>
          </p:cNvSpPr>
          <p:nvPr>
            <p:ph type="title"/>
          </p:nvPr>
        </p:nvSpPr>
        <p:spPr>
          <a:xfrm>
            <a:off x="1682496" y="1097280"/>
            <a:ext cx="7201720" cy="10863072"/>
          </a:xfrm>
          <a:prstGeom prst="rect">
            <a:avLst/>
          </a:prstGeom>
        </p:spPr>
        <p:txBody>
          <a:bodyPr vert="horz" lIns="91440" tIns="45720" rIns="91440" bIns="45720" rtlCol="0" anchor="ctr">
            <a:normAutofit/>
          </a:bodyPr>
          <a:lstStyle/>
          <a:p>
            <a:pPr defTabSz="914400"/>
            <a:r>
              <a:rPr lang="en-US" sz="10800" kern="1200">
                <a:solidFill>
                  <a:schemeClr val="tx1"/>
                </a:solidFill>
                <a:latin typeface="+mj-lt"/>
                <a:ea typeface="+mj-ea"/>
                <a:cs typeface="+mj-cs"/>
              </a:rPr>
              <a:t>Consider leading indicators</a:t>
            </a:r>
          </a:p>
        </p:txBody>
      </p:sp>
      <p:sp>
        <p:nvSpPr>
          <p:cNvPr id="695"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87966" y="6517430"/>
            <a:ext cx="8961120" cy="36576"/>
          </a:xfrm>
          <a:custGeom>
            <a:avLst/>
            <a:gdLst>
              <a:gd name="connsiteX0" fmla="*/ 0 w 8961120"/>
              <a:gd name="connsiteY0" fmla="*/ 0 h 36576"/>
              <a:gd name="connsiteX1" fmla="*/ 599706 w 8961120"/>
              <a:gd name="connsiteY1" fmla="*/ 0 h 36576"/>
              <a:gd name="connsiteX2" fmla="*/ 1289023 w 8961120"/>
              <a:gd name="connsiteY2" fmla="*/ 0 h 36576"/>
              <a:gd name="connsiteX3" fmla="*/ 2067951 w 8961120"/>
              <a:gd name="connsiteY3" fmla="*/ 0 h 36576"/>
              <a:gd name="connsiteX4" fmla="*/ 2667656 w 8961120"/>
              <a:gd name="connsiteY4" fmla="*/ 0 h 36576"/>
              <a:gd name="connsiteX5" fmla="*/ 3356973 w 8961120"/>
              <a:gd name="connsiteY5" fmla="*/ 0 h 36576"/>
              <a:gd name="connsiteX6" fmla="*/ 4225513 w 8961120"/>
              <a:gd name="connsiteY6" fmla="*/ 0 h 36576"/>
              <a:gd name="connsiteX7" fmla="*/ 4735607 w 8961120"/>
              <a:gd name="connsiteY7" fmla="*/ 0 h 36576"/>
              <a:gd name="connsiteX8" fmla="*/ 5514535 w 8961120"/>
              <a:gd name="connsiteY8" fmla="*/ 0 h 36576"/>
              <a:gd name="connsiteX9" fmla="*/ 6024630 w 8961120"/>
              <a:gd name="connsiteY9" fmla="*/ 0 h 36576"/>
              <a:gd name="connsiteX10" fmla="*/ 6713947 w 8961120"/>
              <a:gd name="connsiteY10" fmla="*/ 0 h 36576"/>
              <a:gd name="connsiteX11" fmla="*/ 7103411 w 8961120"/>
              <a:gd name="connsiteY11" fmla="*/ 0 h 36576"/>
              <a:gd name="connsiteX12" fmla="*/ 7492875 w 8961120"/>
              <a:gd name="connsiteY12" fmla="*/ 0 h 36576"/>
              <a:gd name="connsiteX13" fmla="*/ 7913358 w 8961120"/>
              <a:gd name="connsiteY13" fmla="*/ 0 h 36576"/>
              <a:gd name="connsiteX14" fmla="*/ 8333842 w 8961120"/>
              <a:gd name="connsiteY14" fmla="*/ 0 h 36576"/>
              <a:gd name="connsiteX15" fmla="*/ 8961120 w 8961120"/>
              <a:gd name="connsiteY15" fmla="*/ 0 h 36576"/>
              <a:gd name="connsiteX16" fmla="*/ 8961120 w 8961120"/>
              <a:gd name="connsiteY16" fmla="*/ 36576 h 36576"/>
              <a:gd name="connsiteX17" fmla="*/ 8182192 w 8961120"/>
              <a:gd name="connsiteY17" fmla="*/ 36576 h 36576"/>
              <a:gd name="connsiteX18" fmla="*/ 7492875 w 8961120"/>
              <a:gd name="connsiteY18" fmla="*/ 36576 h 36576"/>
              <a:gd name="connsiteX19" fmla="*/ 6893169 w 8961120"/>
              <a:gd name="connsiteY19" fmla="*/ 36576 h 36576"/>
              <a:gd name="connsiteX20" fmla="*/ 6114241 w 8961120"/>
              <a:gd name="connsiteY20" fmla="*/ 36576 h 36576"/>
              <a:gd name="connsiteX21" fmla="*/ 5424924 w 8961120"/>
              <a:gd name="connsiteY21" fmla="*/ 36576 h 36576"/>
              <a:gd name="connsiteX22" fmla="*/ 4556385 w 8961120"/>
              <a:gd name="connsiteY22" fmla="*/ 36576 h 36576"/>
              <a:gd name="connsiteX23" fmla="*/ 3687846 w 8961120"/>
              <a:gd name="connsiteY23" fmla="*/ 36576 h 36576"/>
              <a:gd name="connsiteX24" fmla="*/ 2908917 w 8961120"/>
              <a:gd name="connsiteY24" fmla="*/ 36576 h 36576"/>
              <a:gd name="connsiteX25" fmla="*/ 2129989 w 8961120"/>
              <a:gd name="connsiteY25" fmla="*/ 36576 h 36576"/>
              <a:gd name="connsiteX26" fmla="*/ 1351061 w 8961120"/>
              <a:gd name="connsiteY26" fmla="*/ 36576 h 36576"/>
              <a:gd name="connsiteX27" fmla="*/ 840967 w 8961120"/>
              <a:gd name="connsiteY27" fmla="*/ 36576 h 36576"/>
              <a:gd name="connsiteX28" fmla="*/ 0 w 8961120"/>
              <a:gd name="connsiteY28" fmla="*/ 36576 h 36576"/>
              <a:gd name="connsiteX29" fmla="*/ 0 w 8961120"/>
              <a:gd name="connsiteY29" fmla="*/ 0 h 36576"/>
              <a:gd name="connsiteX0" fmla="*/ 0 w 8961120"/>
              <a:gd name="connsiteY0" fmla="*/ 0 h 36576"/>
              <a:gd name="connsiteX1" fmla="*/ 599706 w 8961120"/>
              <a:gd name="connsiteY1" fmla="*/ 0 h 36576"/>
              <a:gd name="connsiteX2" fmla="*/ 1020189 w 8961120"/>
              <a:gd name="connsiteY2" fmla="*/ 0 h 36576"/>
              <a:gd name="connsiteX3" fmla="*/ 1888728 w 8961120"/>
              <a:gd name="connsiteY3" fmla="*/ 0 h 36576"/>
              <a:gd name="connsiteX4" fmla="*/ 2488434 w 8961120"/>
              <a:gd name="connsiteY4" fmla="*/ 0 h 36576"/>
              <a:gd name="connsiteX5" fmla="*/ 3088140 w 8961120"/>
              <a:gd name="connsiteY5" fmla="*/ 0 h 36576"/>
              <a:gd name="connsiteX6" fmla="*/ 3956679 w 8961120"/>
              <a:gd name="connsiteY6" fmla="*/ 0 h 36576"/>
              <a:gd name="connsiteX7" fmla="*/ 4466774 w 8961120"/>
              <a:gd name="connsiteY7" fmla="*/ 0 h 36576"/>
              <a:gd name="connsiteX8" fmla="*/ 5335313 w 8961120"/>
              <a:gd name="connsiteY8" fmla="*/ 0 h 36576"/>
              <a:gd name="connsiteX9" fmla="*/ 6203852 w 8961120"/>
              <a:gd name="connsiteY9" fmla="*/ 0 h 36576"/>
              <a:gd name="connsiteX10" fmla="*/ 6893169 w 8961120"/>
              <a:gd name="connsiteY10" fmla="*/ 0 h 36576"/>
              <a:gd name="connsiteX11" fmla="*/ 7761709 w 8961120"/>
              <a:gd name="connsiteY11" fmla="*/ 0 h 36576"/>
              <a:gd name="connsiteX12" fmla="*/ 8361414 w 8961120"/>
              <a:gd name="connsiteY12" fmla="*/ 0 h 36576"/>
              <a:gd name="connsiteX13" fmla="*/ 8961120 w 8961120"/>
              <a:gd name="connsiteY13" fmla="*/ 0 h 36576"/>
              <a:gd name="connsiteX14" fmla="*/ 8961120 w 8961120"/>
              <a:gd name="connsiteY14" fmla="*/ 36576 h 36576"/>
              <a:gd name="connsiteX15" fmla="*/ 8271803 w 8961120"/>
              <a:gd name="connsiteY15" fmla="*/ 36576 h 36576"/>
              <a:gd name="connsiteX16" fmla="*/ 7582486 w 8961120"/>
              <a:gd name="connsiteY16" fmla="*/ 36576 h 36576"/>
              <a:gd name="connsiteX17" fmla="*/ 6713947 w 8961120"/>
              <a:gd name="connsiteY17" fmla="*/ 36576 h 36576"/>
              <a:gd name="connsiteX18" fmla="*/ 6024630 w 8961120"/>
              <a:gd name="connsiteY18" fmla="*/ 36576 h 36576"/>
              <a:gd name="connsiteX19" fmla="*/ 5604147 w 8961120"/>
              <a:gd name="connsiteY19" fmla="*/ 36576 h 36576"/>
              <a:gd name="connsiteX20" fmla="*/ 5094052 w 8961120"/>
              <a:gd name="connsiteY20" fmla="*/ 36576 h 36576"/>
              <a:gd name="connsiteX21" fmla="*/ 4225513 w 8961120"/>
              <a:gd name="connsiteY21" fmla="*/ 36576 h 36576"/>
              <a:gd name="connsiteX22" fmla="*/ 3536196 w 8961120"/>
              <a:gd name="connsiteY22" fmla="*/ 36576 h 36576"/>
              <a:gd name="connsiteX23" fmla="*/ 3026101 w 8961120"/>
              <a:gd name="connsiteY23" fmla="*/ 36576 h 36576"/>
              <a:gd name="connsiteX24" fmla="*/ 2336784 w 8961120"/>
              <a:gd name="connsiteY24" fmla="*/ 36576 h 36576"/>
              <a:gd name="connsiteX25" fmla="*/ 1916301 w 8961120"/>
              <a:gd name="connsiteY25" fmla="*/ 36576 h 36576"/>
              <a:gd name="connsiteX26" fmla="*/ 1495818 w 8961120"/>
              <a:gd name="connsiteY26" fmla="*/ 36576 h 36576"/>
              <a:gd name="connsiteX27" fmla="*/ 806501 w 8961120"/>
              <a:gd name="connsiteY27" fmla="*/ 36576 h 36576"/>
              <a:gd name="connsiteX28" fmla="*/ 0 w 8961120"/>
              <a:gd name="connsiteY28" fmla="*/ 36576 h 36576"/>
              <a:gd name="connsiteX29" fmla="*/ 0 w 8961120"/>
              <a:gd name="connsiteY29"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61120" h="36576" fill="none" extrusionOk="0">
                <a:moveTo>
                  <a:pt x="0" y="0"/>
                </a:moveTo>
                <a:cubicBezTo>
                  <a:pt x="190213" y="-28232"/>
                  <a:pt x="365766" y="51753"/>
                  <a:pt x="599706" y="0"/>
                </a:cubicBezTo>
                <a:cubicBezTo>
                  <a:pt x="835604" y="-4941"/>
                  <a:pt x="1088617" y="-16530"/>
                  <a:pt x="1289023" y="0"/>
                </a:cubicBezTo>
                <a:cubicBezTo>
                  <a:pt x="1476783" y="50083"/>
                  <a:pt x="1858577" y="-33881"/>
                  <a:pt x="2067951" y="0"/>
                </a:cubicBezTo>
                <a:cubicBezTo>
                  <a:pt x="2259885" y="28862"/>
                  <a:pt x="2506149" y="21498"/>
                  <a:pt x="2667656" y="0"/>
                </a:cubicBezTo>
                <a:cubicBezTo>
                  <a:pt x="2810238" y="29312"/>
                  <a:pt x="3136793" y="-8765"/>
                  <a:pt x="3356973" y="0"/>
                </a:cubicBezTo>
                <a:cubicBezTo>
                  <a:pt x="3549561" y="-60673"/>
                  <a:pt x="3800903" y="61174"/>
                  <a:pt x="4225513" y="0"/>
                </a:cubicBezTo>
                <a:cubicBezTo>
                  <a:pt x="4590843" y="-21641"/>
                  <a:pt x="4586180" y="11914"/>
                  <a:pt x="4735607" y="0"/>
                </a:cubicBezTo>
                <a:cubicBezTo>
                  <a:pt x="4919739" y="-56898"/>
                  <a:pt x="5255936" y="52067"/>
                  <a:pt x="5514535" y="0"/>
                </a:cubicBezTo>
                <a:cubicBezTo>
                  <a:pt x="5824899" y="7570"/>
                  <a:pt x="5844853" y="27357"/>
                  <a:pt x="6024630" y="0"/>
                </a:cubicBezTo>
                <a:cubicBezTo>
                  <a:pt x="6197950" y="-30859"/>
                  <a:pt x="6515428" y="-8774"/>
                  <a:pt x="6713947" y="0"/>
                </a:cubicBezTo>
                <a:cubicBezTo>
                  <a:pt x="6796739" y="-6"/>
                  <a:pt x="6930947" y="-14963"/>
                  <a:pt x="7103411" y="0"/>
                </a:cubicBezTo>
                <a:cubicBezTo>
                  <a:pt x="7275875" y="14963"/>
                  <a:pt x="7298731" y="-14405"/>
                  <a:pt x="7492875" y="0"/>
                </a:cubicBezTo>
                <a:cubicBezTo>
                  <a:pt x="7693680" y="809"/>
                  <a:pt x="7776809" y="-29433"/>
                  <a:pt x="7913358" y="0"/>
                </a:cubicBezTo>
                <a:cubicBezTo>
                  <a:pt x="8057634" y="-145"/>
                  <a:pt x="8196856" y="30641"/>
                  <a:pt x="8333842" y="0"/>
                </a:cubicBezTo>
                <a:cubicBezTo>
                  <a:pt x="8455909" y="-30298"/>
                  <a:pt x="8816216" y="33813"/>
                  <a:pt x="8961120" y="0"/>
                </a:cubicBezTo>
                <a:cubicBezTo>
                  <a:pt x="8958758" y="10047"/>
                  <a:pt x="8960492" y="24879"/>
                  <a:pt x="8961120" y="36576"/>
                </a:cubicBezTo>
                <a:cubicBezTo>
                  <a:pt x="8647895" y="-1818"/>
                  <a:pt x="8429759" y="31111"/>
                  <a:pt x="8182192" y="36576"/>
                </a:cubicBezTo>
                <a:cubicBezTo>
                  <a:pt x="7902260" y="85382"/>
                  <a:pt x="7638406" y="38839"/>
                  <a:pt x="7492875" y="36576"/>
                </a:cubicBezTo>
                <a:cubicBezTo>
                  <a:pt x="7348227" y="24366"/>
                  <a:pt x="7135139" y="13299"/>
                  <a:pt x="6893169" y="36576"/>
                </a:cubicBezTo>
                <a:cubicBezTo>
                  <a:pt x="6584246" y="75248"/>
                  <a:pt x="6332059" y="-3080"/>
                  <a:pt x="6114241" y="36576"/>
                </a:cubicBezTo>
                <a:cubicBezTo>
                  <a:pt x="5883990" y="40082"/>
                  <a:pt x="5601568" y="74187"/>
                  <a:pt x="5424924" y="36576"/>
                </a:cubicBezTo>
                <a:cubicBezTo>
                  <a:pt x="5218697" y="62274"/>
                  <a:pt x="4850314" y="79883"/>
                  <a:pt x="4556385" y="36576"/>
                </a:cubicBezTo>
                <a:cubicBezTo>
                  <a:pt x="4217986" y="33884"/>
                  <a:pt x="4039662" y="27200"/>
                  <a:pt x="3687846" y="36576"/>
                </a:cubicBezTo>
                <a:cubicBezTo>
                  <a:pt x="3305346" y="14935"/>
                  <a:pt x="3085854" y="-7204"/>
                  <a:pt x="2908917" y="36576"/>
                </a:cubicBezTo>
                <a:cubicBezTo>
                  <a:pt x="2778494" y="16834"/>
                  <a:pt x="2498806" y="53967"/>
                  <a:pt x="2129989" y="36576"/>
                </a:cubicBezTo>
                <a:cubicBezTo>
                  <a:pt x="1791370" y="-3784"/>
                  <a:pt x="1656718" y="47250"/>
                  <a:pt x="1351061" y="36576"/>
                </a:cubicBezTo>
                <a:cubicBezTo>
                  <a:pt x="1049432" y="36862"/>
                  <a:pt x="1057414" y="22750"/>
                  <a:pt x="840967" y="36576"/>
                </a:cubicBezTo>
                <a:cubicBezTo>
                  <a:pt x="624196" y="12731"/>
                  <a:pt x="308883" y="57856"/>
                  <a:pt x="0" y="36576"/>
                </a:cubicBezTo>
                <a:cubicBezTo>
                  <a:pt x="57" y="20451"/>
                  <a:pt x="-862" y="9044"/>
                  <a:pt x="0" y="0"/>
                </a:cubicBezTo>
                <a:close/>
              </a:path>
              <a:path w="8961120" h="36576" stroke="0" extrusionOk="0">
                <a:moveTo>
                  <a:pt x="0" y="0"/>
                </a:moveTo>
                <a:cubicBezTo>
                  <a:pt x="200453" y="14646"/>
                  <a:pt x="334344" y="1037"/>
                  <a:pt x="599706" y="0"/>
                </a:cubicBezTo>
                <a:cubicBezTo>
                  <a:pt x="871094" y="-10066"/>
                  <a:pt x="849810" y="-1830"/>
                  <a:pt x="1020189" y="0"/>
                </a:cubicBezTo>
                <a:cubicBezTo>
                  <a:pt x="1227022" y="-13278"/>
                  <a:pt x="1656447" y="-22544"/>
                  <a:pt x="1888728" y="0"/>
                </a:cubicBezTo>
                <a:cubicBezTo>
                  <a:pt x="2155621" y="63042"/>
                  <a:pt x="2322197" y="-24389"/>
                  <a:pt x="2488434" y="0"/>
                </a:cubicBezTo>
                <a:cubicBezTo>
                  <a:pt x="2646196" y="13840"/>
                  <a:pt x="2800386" y="6764"/>
                  <a:pt x="3088140" y="0"/>
                </a:cubicBezTo>
                <a:cubicBezTo>
                  <a:pt x="3414375" y="-54468"/>
                  <a:pt x="3659312" y="27230"/>
                  <a:pt x="3956679" y="0"/>
                </a:cubicBezTo>
                <a:cubicBezTo>
                  <a:pt x="4262238" y="-14248"/>
                  <a:pt x="4243587" y="5913"/>
                  <a:pt x="4466774" y="0"/>
                </a:cubicBezTo>
                <a:cubicBezTo>
                  <a:pt x="4707647" y="-46190"/>
                  <a:pt x="5151526" y="-18552"/>
                  <a:pt x="5335313" y="0"/>
                </a:cubicBezTo>
                <a:cubicBezTo>
                  <a:pt x="5544589" y="16782"/>
                  <a:pt x="6000844" y="-11141"/>
                  <a:pt x="6203852" y="0"/>
                </a:cubicBezTo>
                <a:cubicBezTo>
                  <a:pt x="6422418" y="-42084"/>
                  <a:pt x="6632209" y="-23492"/>
                  <a:pt x="6893169" y="0"/>
                </a:cubicBezTo>
                <a:cubicBezTo>
                  <a:pt x="7149521" y="36974"/>
                  <a:pt x="7552890" y="10735"/>
                  <a:pt x="7761709" y="0"/>
                </a:cubicBezTo>
                <a:cubicBezTo>
                  <a:pt x="7935492" y="-62639"/>
                  <a:pt x="8152157" y="-16887"/>
                  <a:pt x="8361414" y="0"/>
                </a:cubicBezTo>
                <a:cubicBezTo>
                  <a:pt x="8561122" y="16045"/>
                  <a:pt x="8758509" y="26817"/>
                  <a:pt x="8961120" y="0"/>
                </a:cubicBezTo>
                <a:cubicBezTo>
                  <a:pt x="8962688" y="6924"/>
                  <a:pt x="8963554" y="24333"/>
                  <a:pt x="8961120" y="36576"/>
                </a:cubicBezTo>
                <a:cubicBezTo>
                  <a:pt x="8692971" y="40411"/>
                  <a:pt x="8572976" y="74067"/>
                  <a:pt x="8271803" y="36576"/>
                </a:cubicBezTo>
                <a:cubicBezTo>
                  <a:pt x="7973060" y="16131"/>
                  <a:pt x="7877507" y="66939"/>
                  <a:pt x="7582486" y="36576"/>
                </a:cubicBezTo>
                <a:cubicBezTo>
                  <a:pt x="7267710" y="-15731"/>
                  <a:pt x="7121749" y="80198"/>
                  <a:pt x="6713947" y="36576"/>
                </a:cubicBezTo>
                <a:cubicBezTo>
                  <a:pt x="6305400" y="16062"/>
                  <a:pt x="6305891" y="24709"/>
                  <a:pt x="6024630" y="36576"/>
                </a:cubicBezTo>
                <a:cubicBezTo>
                  <a:pt x="5747178" y="40352"/>
                  <a:pt x="5723009" y="27780"/>
                  <a:pt x="5604147" y="36576"/>
                </a:cubicBezTo>
                <a:cubicBezTo>
                  <a:pt x="5480103" y="49706"/>
                  <a:pt x="5318920" y="60680"/>
                  <a:pt x="5094052" y="36576"/>
                </a:cubicBezTo>
                <a:cubicBezTo>
                  <a:pt x="4895910" y="34780"/>
                  <a:pt x="4454825" y="7998"/>
                  <a:pt x="4225513" y="36576"/>
                </a:cubicBezTo>
                <a:cubicBezTo>
                  <a:pt x="4011116" y="49717"/>
                  <a:pt x="3836203" y="63971"/>
                  <a:pt x="3536196" y="36576"/>
                </a:cubicBezTo>
                <a:cubicBezTo>
                  <a:pt x="3229980" y="25547"/>
                  <a:pt x="3217176" y="26568"/>
                  <a:pt x="3026101" y="36576"/>
                </a:cubicBezTo>
                <a:cubicBezTo>
                  <a:pt x="2834184" y="62655"/>
                  <a:pt x="2479118" y="11013"/>
                  <a:pt x="2336784" y="36576"/>
                </a:cubicBezTo>
                <a:cubicBezTo>
                  <a:pt x="2178643" y="86732"/>
                  <a:pt x="2029883" y="31613"/>
                  <a:pt x="1916301" y="36576"/>
                </a:cubicBezTo>
                <a:cubicBezTo>
                  <a:pt x="1726832" y="21729"/>
                  <a:pt x="1653997" y="30593"/>
                  <a:pt x="1495818" y="36576"/>
                </a:cubicBezTo>
                <a:cubicBezTo>
                  <a:pt x="1314817" y="44131"/>
                  <a:pt x="1113318" y="74338"/>
                  <a:pt x="806501" y="36576"/>
                </a:cubicBezTo>
                <a:cubicBezTo>
                  <a:pt x="523399" y="22426"/>
                  <a:pt x="389232" y="19948"/>
                  <a:pt x="0" y="36576"/>
                </a:cubicBezTo>
                <a:cubicBezTo>
                  <a:pt x="-2287" y="19468"/>
                  <a:pt x="850" y="10340"/>
                  <a:pt x="0" y="0"/>
                </a:cubicBezTo>
                <a:close/>
              </a:path>
              <a:path w="8961120" h="36576" fill="none" stroke="0" extrusionOk="0">
                <a:moveTo>
                  <a:pt x="0" y="0"/>
                </a:moveTo>
                <a:cubicBezTo>
                  <a:pt x="118018" y="-29805"/>
                  <a:pt x="323546" y="39083"/>
                  <a:pt x="599706" y="0"/>
                </a:cubicBezTo>
                <a:cubicBezTo>
                  <a:pt x="882993" y="-10299"/>
                  <a:pt x="1014678" y="-21100"/>
                  <a:pt x="1289023" y="0"/>
                </a:cubicBezTo>
                <a:cubicBezTo>
                  <a:pt x="1483122" y="58031"/>
                  <a:pt x="1856950" y="6004"/>
                  <a:pt x="2067951" y="0"/>
                </a:cubicBezTo>
                <a:cubicBezTo>
                  <a:pt x="2256375" y="18242"/>
                  <a:pt x="2510593" y="12240"/>
                  <a:pt x="2667656" y="0"/>
                </a:cubicBezTo>
                <a:cubicBezTo>
                  <a:pt x="2993064" y="16071"/>
                  <a:pt x="3161914" y="16571"/>
                  <a:pt x="3356973" y="0"/>
                </a:cubicBezTo>
                <a:cubicBezTo>
                  <a:pt x="3615357" y="-52359"/>
                  <a:pt x="3854315" y="39101"/>
                  <a:pt x="4225513" y="0"/>
                </a:cubicBezTo>
                <a:cubicBezTo>
                  <a:pt x="4600052" y="-31483"/>
                  <a:pt x="4584376" y="24241"/>
                  <a:pt x="4735607" y="0"/>
                </a:cubicBezTo>
                <a:cubicBezTo>
                  <a:pt x="4838929" y="-65337"/>
                  <a:pt x="5217983" y="62461"/>
                  <a:pt x="5514535" y="0"/>
                </a:cubicBezTo>
                <a:cubicBezTo>
                  <a:pt x="5820130" y="6865"/>
                  <a:pt x="5851591" y="23826"/>
                  <a:pt x="6024630" y="0"/>
                </a:cubicBezTo>
                <a:cubicBezTo>
                  <a:pt x="6211300" y="15890"/>
                  <a:pt x="6518740" y="-3755"/>
                  <a:pt x="6713947" y="0"/>
                </a:cubicBezTo>
                <a:cubicBezTo>
                  <a:pt x="6795618" y="5121"/>
                  <a:pt x="7014889" y="7953"/>
                  <a:pt x="7111200" y="0"/>
                </a:cubicBezTo>
                <a:cubicBezTo>
                  <a:pt x="7207511" y="-7953"/>
                  <a:pt x="7354938" y="-3507"/>
                  <a:pt x="7492875" y="0"/>
                </a:cubicBezTo>
                <a:cubicBezTo>
                  <a:pt x="7683361" y="-13679"/>
                  <a:pt x="7768889" y="-13684"/>
                  <a:pt x="7913358" y="0"/>
                </a:cubicBezTo>
                <a:cubicBezTo>
                  <a:pt x="8049896" y="3541"/>
                  <a:pt x="8196421" y="29025"/>
                  <a:pt x="8333842" y="0"/>
                </a:cubicBezTo>
                <a:cubicBezTo>
                  <a:pt x="8464504" y="-28100"/>
                  <a:pt x="8820395" y="26601"/>
                  <a:pt x="8961120" y="0"/>
                </a:cubicBezTo>
                <a:cubicBezTo>
                  <a:pt x="8963027" y="9493"/>
                  <a:pt x="8960071" y="24254"/>
                  <a:pt x="8961120" y="36576"/>
                </a:cubicBezTo>
                <a:cubicBezTo>
                  <a:pt x="8660572" y="-14204"/>
                  <a:pt x="8444082" y="28078"/>
                  <a:pt x="8182192" y="36576"/>
                </a:cubicBezTo>
                <a:cubicBezTo>
                  <a:pt x="7927630" y="48341"/>
                  <a:pt x="7654283" y="79607"/>
                  <a:pt x="7492875" y="36576"/>
                </a:cubicBezTo>
                <a:cubicBezTo>
                  <a:pt x="7357622" y="15378"/>
                  <a:pt x="7160940" y="7384"/>
                  <a:pt x="6893169" y="36576"/>
                </a:cubicBezTo>
                <a:cubicBezTo>
                  <a:pt x="6671852" y="67110"/>
                  <a:pt x="6309740" y="58493"/>
                  <a:pt x="6114241" y="36576"/>
                </a:cubicBezTo>
                <a:cubicBezTo>
                  <a:pt x="5896268" y="17343"/>
                  <a:pt x="5639459" y="89578"/>
                  <a:pt x="5424924" y="36576"/>
                </a:cubicBezTo>
                <a:cubicBezTo>
                  <a:pt x="5257972" y="76228"/>
                  <a:pt x="4973505" y="90828"/>
                  <a:pt x="4556385" y="36576"/>
                </a:cubicBezTo>
                <a:cubicBezTo>
                  <a:pt x="4217392" y="38157"/>
                  <a:pt x="4095196" y="24752"/>
                  <a:pt x="3687846" y="36576"/>
                </a:cubicBezTo>
                <a:cubicBezTo>
                  <a:pt x="3321185" y="37545"/>
                  <a:pt x="3082472" y="37432"/>
                  <a:pt x="2908917" y="36576"/>
                </a:cubicBezTo>
                <a:cubicBezTo>
                  <a:pt x="2718585" y="36682"/>
                  <a:pt x="2474591" y="73177"/>
                  <a:pt x="2129989" y="36576"/>
                </a:cubicBezTo>
                <a:cubicBezTo>
                  <a:pt x="1767856" y="28659"/>
                  <a:pt x="1656969" y="31642"/>
                  <a:pt x="1351061" y="36576"/>
                </a:cubicBezTo>
                <a:cubicBezTo>
                  <a:pt x="1050833" y="41497"/>
                  <a:pt x="1056469" y="21515"/>
                  <a:pt x="840967" y="36576"/>
                </a:cubicBezTo>
                <a:cubicBezTo>
                  <a:pt x="621685" y="100001"/>
                  <a:pt x="355662" y="33452"/>
                  <a:pt x="0" y="36576"/>
                </a:cubicBezTo>
                <a:cubicBezTo>
                  <a:pt x="-1201" y="19784"/>
                  <a:pt x="838" y="864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961120"/>
                      <a:gd name="connsiteY0" fmla="*/ 0 h 36576"/>
                      <a:gd name="connsiteX1" fmla="*/ 599706 w 8961120"/>
                      <a:gd name="connsiteY1" fmla="*/ 0 h 36576"/>
                      <a:gd name="connsiteX2" fmla="*/ 1289023 w 8961120"/>
                      <a:gd name="connsiteY2" fmla="*/ 0 h 36576"/>
                      <a:gd name="connsiteX3" fmla="*/ 2067951 w 8961120"/>
                      <a:gd name="connsiteY3" fmla="*/ 0 h 36576"/>
                      <a:gd name="connsiteX4" fmla="*/ 2667656 w 8961120"/>
                      <a:gd name="connsiteY4" fmla="*/ 0 h 36576"/>
                      <a:gd name="connsiteX5" fmla="*/ 3356973 w 8961120"/>
                      <a:gd name="connsiteY5" fmla="*/ 0 h 36576"/>
                      <a:gd name="connsiteX6" fmla="*/ 4225513 w 8961120"/>
                      <a:gd name="connsiteY6" fmla="*/ 0 h 36576"/>
                      <a:gd name="connsiteX7" fmla="*/ 4735607 w 8961120"/>
                      <a:gd name="connsiteY7" fmla="*/ 0 h 36576"/>
                      <a:gd name="connsiteX8" fmla="*/ 5514535 w 8961120"/>
                      <a:gd name="connsiteY8" fmla="*/ 0 h 36576"/>
                      <a:gd name="connsiteX9" fmla="*/ 6024630 w 8961120"/>
                      <a:gd name="connsiteY9" fmla="*/ 0 h 36576"/>
                      <a:gd name="connsiteX10" fmla="*/ 6713947 w 8961120"/>
                      <a:gd name="connsiteY10" fmla="*/ 0 h 36576"/>
                      <a:gd name="connsiteX11" fmla="*/ 7492875 w 8961120"/>
                      <a:gd name="connsiteY11" fmla="*/ 0 h 36576"/>
                      <a:gd name="connsiteX12" fmla="*/ 7913358 w 8961120"/>
                      <a:gd name="connsiteY12" fmla="*/ 0 h 36576"/>
                      <a:gd name="connsiteX13" fmla="*/ 8333842 w 8961120"/>
                      <a:gd name="connsiteY13" fmla="*/ 0 h 36576"/>
                      <a:gd name="connsiteX14" fmla="*/ 8961120 w 8961120"/>
                      <a:gd name="connsiteY14" fmla="*/ 0 h 36576"/>
                      <a:gd name="connsiteX15" fmla="*/ 8961120 w 8961120"/>
                      <a:gd name="connsiteY15" fmla="*/ 36576 h 36576"/>
                      <a:gd name="connsiteX16" fmla="*/ 8182192 w 8961120"/>
                      <a:gd name="connsiteY16" fmla="*/ 36576 h 36576"/>
                      <a:gd name="connsiteX17" fmla="*/ 7492875 w 8961120"/>
                      <a:gd name="connsiteY17" fmla="*/ 36576 h 36576"/>
                      <a:gd name="connsiteX18" fmla="*/ 6893169 w 8961120"/>
                      <a:gd name="connsiteY18" fmla="*/ 36576 h 36576"/>
                      <a:gd name="connsiteX19" fmla="*/ 6114241 w 8961120"/>
                      <a:gd name="connsiteY19" fmla="*/ 36576 h 36576"/>
                      <a:gd name="connsiteX20" fmla="*/ 5424924 w 8961120"/>
                      <a:gd name="connsiteY20" fmla="*/ 36576 h 36576"/>
                      <a:gd name="connsiteX21" fmla="*/ 4556385 w 8961120"/>
                      <a:gd name="connsiteY21" fmla="*/ 36576 h 36576"/>
                      <a:gd name="connsiteX22" fmla="*/ 3687846 w 8961120"/>
                      <a:gd name="connsiteY22" fmla="*/ 36576 h 36576"/>
                      <a:gd name="connsiteX23" fmla="*/ 2908917 w 8961120"/>
                      <a:gd name="connsiteY23" fmla="*/ 36576 h 36576"/>
                      <a:gd name="connsiteX24" fmla="*/ 2129989 w 8961120"/>
                      <a:gd name="connsiteY24" fmla="*/ 36576 h 36576"/>
                      <a:gd name="connsiteX25" fmla="*/ 1351061 w 8961120"/>
                      <a:gd name="connsiteY25" fmla="*/ 36576 h 36576"/>
                      <a:gd name="connsiteX26" fmla="*/ 840967 w 8961120"/>
                      <a:gd name="connsiteY26" fmla="*/ 36576 h 36576"/>
                      <a:gd name="connsiteX27" fmla="*/ 0 w 8961120"/>
                      <a:gd name="connsiteY27" fmla="*/ 36576 h 36576"/>
                      <a:gd name="connsiteX28" fmla="*/ 0 w 8961120"/>
                      <a:gd name="connsiteY28"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61120" h="36576" fill="none" extrusionOk="0">
                        <a:moveTo>
                          <a:pt x="0" y="0"/>
                        </a:moveTo>
                        <a:cubicBezTo>
                          <a:pt x="141480" y="-15333"/>
                          <a:pt x="370118" y="21604"/>
                          <a:pt x="599706" y="0"/>
                        </a:cubicBezTo>
                        <a:cubicBezTo>
                          <a:pt x="829294" y="-21604"/>
                          <a:pt x="1058535" y="-22495"/>
                          <a:pt x="1289023" y="0"/>
                        </a:cubicBezTo>
                        <a:cubicBezTo>
                          <a:pt x="1519511" y="22495"/>
                          <a:pt x="1862975" y="-27298"/>
                          <a:pt x="2067951" y="0"/>
                        </a:cubicBezTo>
                        <a:cubicBezTo>
                          <a:pt x="2272927" y="27298"/>
                          <a:pt x="2486269" y="618"/>
                          <a:pt x="2667656" y="0"/>
                        </a:cubicBezTo>
                        <a:cubicBezTo>
                          <a:pt x="2849043" y="-618"/>
                          <a:pt x="3130582" y="294"/>
                          <a:pt x="3356973" y="0"/>
                        </a:cubicBezTo>
                        <a:cubicBezTo>
                          <a:pt x="3583364" y="-294"/>
                          <a:pt x="3860958" y="33263"/>
                          <a:pt x="4225513" y="0"/>
                        </a:cubicBezTo>
                        <a:cubicBezTo>
                          <a:pt x="4590068" y="-33263"/>
                          <a:pt x="4589519" y="15734"/>
                          <a:pt x="4735607" y="0"/>
                        </a:cubicBezTo>
                        <a:cubicBezTo>
                          <a:pt x="4881695" y="-15734"/>
                          <a:pt x="5207957" y="-6921"/>
                          <a:pt x="5514535" y="0"/>
                        </a:cubicBezTo>
                        <a:cubicBezTo>
                          <a:pt x="5821113" y="6921"/>
                          <a:pt x="5851142" y="25056"/>
                          <a:pt x="6024630" y="0"/>
                        </a:cubicBezTo>
                        <a:cubicBezTo>
                          <a:pt x="6198119" y="-25056"/>
                          <a:pt x="6514519" y="416"/>
                          <a:pt x="6713947" y="0"/>
                        </a:cubicBezTo>
                        <a:cubicBezTo>
                          <a:pt x="6913375" y="-416"/>
                          <a:pt x="7296443" y="-1148"/>
                          <a:pt x="7492875" y="0"/>
                        </a:cubicBezTo>
                        <a:cubicBezTo>
                          <a:pt x="7689307" y="1148"/>
                          <a:pt x="7771987" y="-10766"/>
                          <a:pt x="7913358" y="0"/>
                        </a:cubicBezTo>
                        <a:cubicBezTo>
                          <a:pt x="8054729" y="10766"/>
                          <a:pt x="8199560" y="17209"/>
                          <a:pt x="8333842" y="0"/>
                        </a:cubicBezTo>
                        <a:cubicBezTo>
                          <a:pt x="8468124" y="-17209"/>
                          <a:pt x="8809906" y="28732"/>
                          <a:pt x="8961120" y="0"/>
                        </a:cubicBezTo>
                        <a:cubicBezTo>
                          <a:pt x="8961581" y="9258"/>
                          <a:pt x="8962567" y="24151"/>
                          <a:pt x="8961120" y="36576"/>
                        </a:cubicBezTo>
                        <a:cubicBezTo>
                          <a:pt x="8648097" y="8285"/>
                          <a:pt x="8460001" y="19892"/>
                          <a:pt x="8182192" y="36576"/>
                        </a:cubicBezTo>
                        <a:cubicBezTo>
                          <a:pt x="7904383" y="53260"/>
                          <a:pt x="7651168" y="50024"/>
                          <a:pt x="7492875" y="36576"/>
                        </a:cubicBezTo>
                        <a:cubicBezTo>
                          <a:pt x="7334582" y="23128"/>
                          <a:pt x="7161252" y="15794"/>
                          <a:pt x="6893169" y="36576"/>
                        </a:cubicBezTo>
                        <a:cubicBezTo>
                          <a:pt x="6625086" y="57358"/>
                          <a:pt x="6346059" y="13226"/>
                          <a:pt x="6114241" y="36576"/>
                        </a:cubicBezTo>
                        <a:cubicBezTo>
                          <a:pt x="5882423" y="59926"/>
                          <a:pt x="5611664" y="59524"/>
                          <a:pt x="5424924" y="36576"/>
                        </a:cubicBezTo>
                        <a:cubicBezTo>
                          <a:pt x="5238184" y="13628"/>
                          <a:pt x="4904817" y="66788"/>
                          <a:pt x="4556385" y="36576"/>
                        </a:cubicBezTo>
                        <a:cubicBezTo>
                          <a:pt x="4207953" y="6364"/>
                          <a:pt x="4069347" y="32352"/>
                          <a:pt x="3687846" y="36576"/>
                        </a:cubicBezTo>
                        <a:cubicBezTo>
                          <a:pt x="3306345" y="40800"/>
                          <a:pt x="3068536" y="25951"/>
                          <a:pt x="2908917" y="36576"/>
                        </a:cubicBezTo>
                        <a:cubicBezTo>
                          <a:pt x="2749298" y="47201"/>
                          <a:pt x="2482422" y="65251"/>
                          <a:pt x="2129989" y="36576"/>
                        </a:cubicBezTo>
                        <a:cubicBezTo>
                          <a:pt x="1777556" y="7901"/>
                          <a:pt x="1654480" y="34614"/>
                          <a:pt x="1351061" y="36576"/>
                        </a:cubicBezTo>
                        <a:cubicBezTo>
                          <a:pt x="1047642" y="38538"/>
                          <a:pt x="1054685" y="22582"/>
                          <a:pt x="840967" y="36576"/>
                        </a:cubicBezTo>
                        <a:cubicBezTo>
                          <a:pt x="627249" y="50570"/>
                          <a:pt x="351133" y="53217"/>
                          <a:pt x="0" y="36576"/>
                        </a:cubicBezTo>
                        <a:cubicBezTo>
                          <a:pt x="-472" y="19807"/>
                          <a:pt x="-535" y="8247"/>
                          <a:pt x="0" y="0"/>
                        </a:cubicBezTo>
                        <a:close/>
                      </a:path>
                      <a:path w="8961120" h="36576" stroke="0" extrusionOk="0">
                        <a:moveTo>
                          <a:pt x="0" y="0"/>
                        </a:moveTo>
                        <a:cubicBezTo>
                          <a:pt x="173318" y="24176"/>
                          <a:pt x="330229" y="10910"/>
                          <a:pt x="599706" y="0"/>
                        </a:cubicBezTo>
                        <a:cubicBezTo>
                          <a:pt x="869183" y="-10910"/>
                          <a:pt x="847424" y="1915"/>
                          <a:pt x="1020189" y="0"/>
                        </a:cubicBezTo>
                        <a:cubicBezTo>
                          <a:pt x="1192954" y="-1915"/>
                          <a:pt x="1624559" y="-28249"/>
                          <a:pt x="1888728" y="0"/>
                        </a:cubicBezTo>
                        <a:cubicBezTo>
                          <a:pt x="2152897" y="28249"/>
                          <a:pt x="2347351" y="-14939"/>
                          <a:pt x="2488434" y="0"/>
                        </a:cubicBezTo>
                        <a:cubicBezTo>
                          <a:pt x="2629517" y="14939"/>
                          <a:pt x="2800841" y="26223"/>
                          <a:pt x="3088140" y="0"/>
                        </a:cubicBezTo>
                        <a:cubicBezTo>
                          <a:pt x="3375439" y="-26223"/>
                          <a:pt x="3652831" y="14211"/>
                          <a:pt x="3956679" y="0"/>
                        </a:cubicBezTo>
                        <a:cubicBezTo>
                          <a:pt x="4260527" y="-14211"/>
                          <a:pt x="4242730" y="6792"/>
                          <a:pt x="4466774" y="0"/>
                        </a:cubicBezTo>
                        <a:cubicBezTo>
                          <a:pt x="4690818" y="-6792"/>
                          <a:pt x="5136125" y="-25519"/>
                          <a:pt x="5335313" y="0"/>
                        </a:cubicBezTo>
                        <a:cubicBezTo>
                          <a:pt x="5534501" y="25519"/>
                          <a:pt x="5994618" y="-13332"/>
                          <a:pt x="6203852" y="0"/>
                        </a:cubicBezTo>
                        <a:cubicBezTo>
                          <a:pt x="6413086" y="13332"/>
                          <a:pt x="6641282" y="-3462"/>
                          <a:pt x="6893169" y="0"/>
                        </a:cubicBezTo>
                        <a:cubicBezTo>
                          <a:pt x="7145056" y="3462"/>
                          <a:pt x="7586314" y="18738"/>
                          <a:pt x="7761709" y="0"/>
                        </a:cubicBezTo>
                        <a:cubicBezTo>
                          <a:pt x="7937104" y="-18738"/>
                          <a:pt x="8158068" y="-11761"/>
                          <a:pt x="8361414" y="0"/>
                        </a:cubicBezTo>
                        <a:cubicBezTo>
                          <a:pt x="8564761" y="11761"/>
                          <a:pt x="8732843" y="11431"/>
                          <a:pt x="8961120" y="0"/>
                        </a:cubicBezTo>
                        <a:cubicBezTo>
                          <a:pt x="8959834" y="7335"/>
                          <a:pt x="8960689" y="23090"/>
                          <a:pt x="8961120" y="36576"/>
                        </a:cubicBezTo>
                        <a:cubicBezTo>
                          <a:pt x="8688604" y="37591"/>
                          <a:pt x="8580507" y="51331"/>
                          <a:pt x="8271803" y="36576"/>
                        </a:cubicBezTo>
                        <a:cubicBezTo>
                          <a:pt x="7963099" y="21821"/>
                          <a:pt x="7885912" y="70879"/>
                          <a:pt x="7582486" y="36576"/>
                        </a:cubicBezTo>
                        <a:cubicBezTo>
                          <a:pt x="7279060" y="2273"/>
                          <a:pt x="7124640" y="58875"/>
                          <a:pt x="6713947" y="36576"/>
                        </a:cubicBezTo>
                        <a:cubicBezTo>
                          <a:pt x="6303254" y="14277"/>
                          <a:pt x="6305410" y="26805"/>
                          <a:pt x="6024630" y="36576"/>
                        </a:cubicBezTo>
                        <a:cubicBezTo>
                          <a:pt x="5743850" y="46347"/>
                          <a:pt x="5721586" y="27452"/>
                          <a:pt x="5604147" y="36576"/>
                        </a:cubicBezTo>
                        <a:cubicBezTo>
                          <a:pt x="5486708" y="45700"/>
                          <a:pt x="5327814" y="44935"/>
                          <a:pt x="5094052" y="36576"/>
                        </a:cubicBezTo>
                        <a:cubicBezTo>
                          <a:pt x="4860290" y="28217"/>
                          <a:pt x="4435653" y="17219"/>
                          <a:pt x="4225513" y="36576"/>
                        </a:cubicBezTo>
                        <a:cubicBezTo>
                          <a:pt x="4015373" y="55933"/>
                          <a:pt x="3842740" y="48019"/>
                          <a:pt x="3536196" y="36576"/>
                        </a:cubicBezTo>
                        <a:cubicBezTo>
                          <a:pt x="3229652" y="25133"/>
                          <a:pt x="3219329" y="26285"/>
                          <a:pt x="3026101" y="36576"/>
                        </a:cubicBezTo>
                        <a:cubicBezTo>
                          <a:pt x="2832873" y="46867"/>
                          <a:pt x="2489409" y="9200"/>
                          <a:pt x="2336784" y="36576"/>
                        </a:cubicBezTo>
                        <a:cubicBezTo>
                          <a:pt x="2184159" y="63952"/>
                          <a:pt x="2049920" y="36374"/>
                          <a:pt x="1916301" y="36576"/>
                        </a:cubicBezTo>
                        <a:cubicBezTo>
                          <a:pt x="1782682" y="36778"/>
                          <a:pt x="1607936" y="36547"/>
                          <a:pt x="1495818" y="36576"/>
                        </a:cubicBezTo>
                        <a:cubicBezTo>
                          <a:pt x="1383700" y="36605"/>
                          <a:pt x="1097703" y="70325"/>
                          <a:pt x="806501" y="36576"/>
                        </a:cubicBezTo>
                        <a:cubicBezTo>
                          <a:pt x="515299" y="2827"/>
                          <a:pt x="401710" y="-327"/>
                          <a:pt x="0" y="36576"/>
                        </a:cubicBezTo>
                        <a:cubicBezTo>
                          <a:pt x="-1649" y="19104"/>
                          <a:pt x="652" y="1022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8" name="A “lagging indicator” shows what happened as a result of something else.…"/>
          <p:cNvSpPr txBox="1">
            <a:spLocks noGrp="1"/>
          </p:cNvSpPr>
          <p:nvPr>
            <p:ph type="body" idx="1"/>
          </p:nvPr>
        </p:nvSpPr>
        <p:spPr>
          <a:xfrm>
            <a:off x="10252836" y="1104182"/>
            <a:ext cx="12448670" cy="10863072"/>
          </a:xfrm>
          <a:prstGeom prst="rect">
            <a:avLst/>
          </a:prstGeom>
        </p:spPr>
        <p:txBody>
          <a:bodyPr vert="horz" lIns="91440" tIns="45720" rIns="91440" bIns="45720" rtlCol="0" anchor="ctr">
            <a:normAutofit/>
          </a:bodyPr>
          <a:lstStyle/>
          <a:p>
            <a:pPr indent="-228600" defTabSz="914400"/>
            <a:r>
              <a:rPr lang="en-US" sz="4400"/>
              <a:t>A “lagging indicator” shows what happened as a result of something else.</a:t>
            </a:r>
          </a:p>
          <a:p>
            <a:pPr indent="-228600" defTabSz="914400"/>
            <a:r>
              <a:rPr lang="en-US" sz="4400"/>
              <a:t>It’s also useful to identify and report “leading indicators”—numbers that indicate what will follow.</a:t>
            </a:r>
          </a:p>
          <a:p>
            <a:pPr indent="-228600" defTabSz="914400"/>
            <a:r>
              <a:rPr lang="en-US" sz="4400"/>
              <a:t>For example, we want to increase our loan volume. What can we measure that would lead to more loan volume?</a:t>
            </a:r>
          </a:p>
          <a:p>
            <a:pPr lvl="2" indent="-228600" defTabSz="914400"/>
            <a:r>
              <a:rPr lang="en-US" sz="4400"/>
              <a:t>% change in the number of loan applications taken</a:t>
            </a:r>
          </a:p>
          <a:p>
            <a:pPr lvl="2" indent="-228600" defTabSz="914400"/>
            <a:r>
              <a:rPr lang="en-US" sz="4400"/>
              <a:t>What % of approved loan applications are funded?</a:t>
            </a:r>
          </a:p>
        </p:txBody>
      </p:sp>
    </p:spTree>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6" name="Rectangle 695">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0" name="Consider leading indicators"/>
          <p:cNvSpPr txBox="1">
            <a:spLocks noGrp="1"/>
          </p:cNvSpPr>
          <p:nvPr>
            <p:ph type="title"/>
          </p:nvPr>
        </p:nvSpPr>
        <p:spPr>
          <a:xfrm>
            <a:off x="1682496" y="1097280"/>
            <a:ext cx="7201720" cy="10863072"/>
          </a:xfrm>
          <a:prstGeom prst="rect">
            <a:avLst/>
          </a:prstGeom>
        </p:spPr>
        <p:txBody>
          <a:bodyPr vert="horz" lIns="91440" tIns="45720" rIns="91440" bIns="45720" rtlCol="0" anchor="ctr">
            <a:normAutofit/>
          </a:bodyPr>
          <a:lstStyle/>
          <a:p>
            <a:pPr defTabSz="914400"/>
            <a:r>
              <a:rPr lang="en-US" sz="10800" kern="1200">
                <a:solidFill>
                  <a:schemeClr val="tx1"/>
                </a:solidFill>
                <a:latin typeface="+mj-lt"/>
                <a:ea typeface="+mj-ea"/>
                <a:cs typeface="+mj-cs"/>
              </a:rPr>
              <a:t>Consider leading indicators</a:t>
            </a:r>
          </a:p>
        </p:txBody>
      </p:sp>
      <p:sp>
        <p:nvSpPr>
          <p:cNvPr id="698"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87966" y="6517430"/>
            <a:ext cx="8961120" cy="36576"/>
          </a:xfrm>
          <a:custGeom>
            <a:avLst/>
            <a:gdLst>
              <a:gd name="connsiteX0" fmla="*/ 0 w 8961120"/>
              <a:gd name="connsiteY0" fmla="*/ 0 h 36576"/>
              <a:gd name="connsiteX1" fmla="*/ 599706 w 8961120"/>
              <a:gd name="connsiteY1" fmla="*/ 0 h 36576"/>
              <a:gd name="connsiteX2" fmla="*/ 1289023 w 8961120"/>
              <a:gd name="connsiteY2" fmla="*/ 0 h 36576"/>
              <a:gd name="connsiteX3" fmla="*/ 2067951 w 8961120"/>
              <a:gd name="connsiteY3" fmla="*/ 0 h 36576"/>
              <a:gd name="connsiteX4" fmla="*/ 2667656 w 8961120"/>
              <a:gd name="connsiteY4" fmla="*/ 0 h 36576"/>
              <a:gd name="connsiteX5" fmla="*/ 3356973 w 8961120"/>
              <a:gd name="connsiteY5" fmla="*/ 0 h 36576"/>
              <a:gd name="connsiteX6" fmla="*/ 4225513 w 8961120"/>
              <a:gd name="connsiteY6" fmla="*/ 0 h 36576"/>
              <a:gd name="connsiteX7" fmla="*/ 4735607 w 8961120"/>
              <a:gd name="connsiteY7" fmla="*/ 0 h 36576"/>
              <a:gd name="connsiteX8" fmla="*/ 5514535 w 8961120"/>
              <a:gd name="connsiteY8" fmla="*/ 0 h 36576"/>
              <a:gd name="connsiteX9" fmla="*/ 6024630 w 8961120"/>
              <a:gd name="connsiteY9" fmla="*/ 0 h 36576"/>
              <a:gd name="connsiteX10" fmla="*/ 6713947 w 8961120"/>
              <a:gd name="connsiteY10" fmla="*/ 0 h 36576"/>
              <a:gd name="connsiteX11" fmla="*/ 7103411 w 8961120"/>
              <a:gd name="connsiteY11" fmla="*/ 0 h 36576"/>
              <a:gd name="connsiteX12" fmla="*/ 7492875 w 8961120"/>
              <a:gd name="connsiteY12" fmla="*/ 0 h 36576"/>
              <a:gd name="connsiteX13" fmla="*/ 7913358 w 8961120"/>
              <a:gd name="connsiteY13" fmla="*/ 0 h 36576"/>
              <a:gd name="connsiteX14" fmla="*/ 8333842 w 8961120"/>
              <a:gd name="connsiteY14" fmla="*/ 0 h 36576"/>
              <a:gd name="connsiteX15" fmla="*/ 8961120 w 8961120"/>
              <a:gd name="connsiteY15" fmla="*/ 0 h 36576"/>
              <a:gd name="connsiteX16" fmla="*/ 8961120 w 8961120"/>
              <a:gd name="connsiteY16" fmla="*/ 36576 h 36576"/>
              <a:gd name="connsiteX17" fmla="*/ 8182192 w 8961120"/>
              <a:gd name="connsiteY17" fmla="*/ 36576 h 36576"/>
              <a:gd name="connsiteX18" fmla="*/ 7492875 w 8961120"/>
              <a:gd name="connsiteY18" fmla="*/ 36576 h 36576"/>
              <a:gd name="connsiteX19" fmla="*/ 6893169 w 8961120"/>
              <a:gd name="connsiteY19" fmla="*/ 36576 h 36576"/>
              <a:gd name="connsiteX20" fmla="*/ 6114241 w 8961120"/>
              <a:gd name="connsiteY20" fmla="*/ 36576 h 36576"/>
              <a:gd name="connsiteX21" fmla="*/ 5424924 w 8961120"/>
              <a:gd name="connsiteY21" fmla="*/ 36576 h 36576"/>
              <a:gd name="connsiteX22" fmla="*/ 4556385 w 8961120"/>
              <a:gd name="connsiteY22" fmla="*/ 36576 h 36576"/>
              <a:gd name="connsiteX23" fmla="*/ 3687846 w 8961120"/>
              <a:gd name="connsiteY23" fmla="*/ 36576 h 36576"/>
              <a:gd name="connsiteX24" fmla="*/ 2908917 w 8961120"/>
              <a:gd name="connsiteY24" fmla="*/ 36576 h 36576"/>
              <a:gd name="connsiteX25" fmla="*/ 2129989 w 8961120"/>
              <a:gd name="connsiteY25" fmla="*/ 36576 h 36576"/>
              <a:gd name="connsiteX26" fmla="*/ 1351061 w 8961120"/>
              <a:gd name="connsiteY26" fmla="*/ 36576 h 36576"/>
              <a:gd name="connsiteX27" fmla="*/ 840967 w 8961120"/>
              <a:gd name="connsiteY27" fmla="*/ 36576 h 36576"/>
              <a:gd name="connsiteX28" fmla="*/ 0 w 8961120"/>
              <a:gd name="connsiteY28" fmla="*/ 36576 h 36576"/>
              <a:gd name="connsiteX29" fmla="*/ 0 w 8961120"/>
              <a:gd name="connsiteY29" fmla="*/ 0 h 36576"/>
              <a:gd name="connsiteX0" fmla="*/ 0 w 8961120"/>
              <a:gd name="connsiteY0" fmla="*/ 0 h 36576"/>
              <a:gd name="connsiteX1" fmla="*/ 599706 w 8961120"/>
              <a:gd name="connsiteY1" fmla="*/ 0 h 36576"/>
              <a:gd name="connsiteX2" fmla="*/ 1020189 w 8961120"/>
              <a:gd name="connsiteY2" fmla="*/ 0 h 36576"/>
              <a:gd name="connsiteX3" fmla="*/ 1888728 w 8961120"/>
              <a:gd name="connsiteY3" fmla="*/ 0 h 36576"/>
              <a:gd name="connsiteX4" fmla="*/ 2488434 w 8961120"/>
              <a:gd name="connsiteY4" fmla="*/ 0 h 36576"/>
              <a:gd name="connsiteX5" fmla="*/ 3088140 w 8961120"/>
              <a:gd name="connsiteY5" fmla="*/ 0 h 36576"/>
              <a:gd name="connsiteX6" fmla="*/ 3956679 w 8961120"/>
              <a:gd name="connsiteY6" fmla="*/ 0 h 36576"/>
              <a:gd name="connsiteX7" fmla="*/ 4466774 w 8961120"/>
              <a:gd name="connsiteY7" fmla="*/ 0 h 36576"/>
              <a:gd name="connsiteX8" fmla="*/ 5335313 w 8961120"/>
              <a:gd name="connsiteY8" fmla="*/ 0 h 36576"/>
              <a:gd name="connsiteX9" fmla="*/ 6203852 w 8961120"/>
              <a:gd name="connsiteY9" fmla="*/ 0 h 36576"/>
              <a:gd name="connsiteX10" fmla="*/ 6893169 w 8961120"/>
              <a:gd name="connsiteY10" fmla="*/ 0 h 36576"/>
              <a:gd name="connsiteX11" fmla="*/ 7761709 w 8961120"/>
              <a:gd name="connsiteY11" fmla="*/ 0 h 36576"/>
              <a:gd name="connsiteX12" fmla="*/ 8361414 w 8961120"/>
              <a:gd name="connsiteY12" fmla="*/ 0 h 36576"/>
              <a:gd name="connsiteX13" fmla="*/ 8961120 w 8961120"/>
              <a:gd name="connsiteY13" fmla="*/ 0 h 36576"/>
              <a:gd name="connsiteX14" fmla="*/ 8961120 w 8961120"/>
              <a:gd name="connsiteY14" fmla="*/ 36576 h 36576"/>
              <a:gd name="connsiteX15" fmla="*/ 8271803 w 8961120"/>
              <a:gd name="connsiteY15" fmla="*/ 36576 h 36576"/>
              <a:gd name="connsiteX16" fmla="*/ 7582486 w 8961120"/>
              <a:gd name="connsiteY16" fmla="*/ 36576 h 36576"/>
              <a:gd name="connsiteX17" fmla="*/ 6713947 w 8961120"/>
              <a:gd name="connsiteY17" fmla="*/ 36576 h 36576"/>
              <a:gd name="connsiteX18" fmla="*/ 6024630 w 8961120"/>
              <a:gd name="connsiteY18" fmla="*/ 36576 h 36576"/>
              <a:gd name="connsiteX19" fmla="*/ 5604147 w 8961120"/>
              <a:gd name="connsiteY19" fmla="*/ 36576 h 36576"/>
              <a:gd name="connsiteX20" fmla="*/ 5094052 w 8961120"/>
              <a:gd name="connsiteY20" fmla="*/ 36576 h 36576"/>
              <a:gd name="connsiteX21" fmla="*/ 4225513 w 8961120"/>
              <a:gd name="connsiteY21" fmla="*/ 36576 h 36576"/>
              <a:gd name="connsiteX22" fmla="*/ 3536196 w 8961120"/>
              <a:gd name="connsiteY22" fmla="*/ 36576 h 36576"/>
              <a:gd name="connsiteX23" fmla="*/ 3026101 w 8961120"/>
              <a:gd name="connsiteY23" fmla="*/ 36576 h 36576"/>
              <a:gd name="connsiteX24" fmla="*/ 2336784 w 8961120"/>
              <a:gd name="connsiteY24" fmla="*/ 36576 h 36576"/>
              <a:gd name="connsiteX25" fmla="*/ 1916301 w 8961120"/>
              <a:gd name="connsiteY25" fmla="*/ 36576 h 36576"/>
              <a:gd name="connsiteX26" fmla="*/ 1495818 w 8961120"/>
              <a:gd name="connsiteY26" fmla="*/ 36576 h 36576"/>
              <a:gd name="connsiteX27" fmla="*/ 806501 w 8961120"/>
              <a:gd name="connsiteY27" fmla="*/ 36576 h 36576"/>
              <a:gd name="connsiteX28" fmla="*/ 0 w 8961120"/>
              <a:gd name="connsiteY28" fmla="*/ 36576 h 36576"/>
              <a:gd name="connsiteX29" fmla="*/ 0 w 8961120"/>
              <a:gd name="connsiteY29"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61120" h="36576" fill="none" extrusionOk="0">
                <a:moveTo>
                  <a:pt x="0" y="0"/>
                </a:moveTo>
                <a:cubicBezTo>
                  <a:pt x="190213" y="-28232"/>
                  <a:pt x="365766" y="51753"/>
                  <a:pt x="599706" y="0"/>
                </a:cubicBezTo>
                <a:cubicBezTo>
                  <a:pt x="835604" y="-4941"/>
                  <a:pt x="1088617" y="-16530"/>
                  <a:pt x="1289023" y="0"/>
                </a:cubicBezTo>
                <a:cubicBezTo>
                  <a:pt x="1476783" y="50083"/>
                  <a:pt x="1858577" y="-33881"/>
                  <a:pt x="2067951" y="0"/>
                </a:cubicBezTo>
                <a:cubicBezTo>
                  <a:pt x="2259885" y="28862"/>
                  <a:pt x="2506149" y="21498"/>
                  <a:pt x="2667656" y="0"/>
                </a:cubicBezTo>
                <a:cubicBezTo>
                  <a:pt x="2810238" y="29312"/>
                  <a:pt x="3136793" y="-8765"/>
                  <a:pt x="3356973" y="0"/>
                </a:cubicBezTo>
                <a:cubicBezTo>
                  <a:pt x="3549561" y="-60673"/>
                  <a:pt x="3800903" y="61174"/>
                  <a:pt x="4225513" y="0"/>
                </a:cubicBezTo>
                <a:cubicBezTo>
                  <a:pt x="4590843" y="-21641"/>
                  <a:pt x="4586180" y="11914"/>
                  <a:pt x="4735607" y="0"/>
                </a:cubicBezTo>
                <a:cubicBezTo>
                  <a:pt x="4919739" y="-56898"/>
                  <a:pt x="5255936" y="52067"/>
                  <a:pt x="5514535" y="0"/>
                </a:cubicBezTo>
                <a:cubicBezTo>
                  <a:pt x="5824899" y="7570"/>
                  <a:pt x="5844853" y="27357"/>
                  <a:pt x="6024630" y="0"/>
                </a:cubicBezTo>
                <a:cubicBezTo>
                  <a:pt x="6197950" y="-30859"/>
                  <a:pt x="6515428" y="-8774"/>
                  <a:pt x="6713947" y="0"/>
                </a:cubicBezTo>
                <a:cubicBezTo>
                  <a:pt x="6796739" y="-6"/>
                  <a:pt x="6930947" y="-14963"/>
                  <a:pt x="7103411" y="0"/>
                </a:cubicBezTo>
                <a:cubicBezTo>
                  <a:pt x="7275875" y="14963"/>
                  <a:pt x="7298731" y="-14405"/>
                  <a:pt x="7492875" y="0"/>
                </a:cubicBezTo>
                <a:cubicBezTo>
                  <a:pt x="7693680" y="809"/>
                  <a:pt x="7776809" y="-29433"/>
                  <a:pt x="7913358" y="0"/>
                </a:cubicBezTo>
                <a:cubicBezTo>
                  <a:pt x="8057634" y="-145"/>
                  <a:pt x="8196856" y="30641"/>
                  <a:pt x="8333842" y="0"/>
                </a:cubicBezTo>
                <a:cubicBezTo>
                  <a:pt x="8455909" y="-30298"/>
                  <a:pt x="8816216" y="33813"/>
                  <a:pt x="8961120" y="0"/>
                </a:cubicBezTo>
                <a:cubicBezTo>
                  <a:pt x="8958758" y="10047"/>
                  <a:pt x="8960492" y="24879"/>
                  <a:pt x="8961120" y="36576"/>
                </a:cubicBezTo>
                <a:cubicBezTo>
                  <a:pt x="8647895" y="-1818"/>
                  <a:pt x="8429759" y="31111"/>
                  <a:pt x="8182192" y="36576"/>
                </a:cubicBezTo>
                <a:cubicBezTo>
                  <a:pt x="7902260" y="85382"/>
                  <a:pt x="7638406" y="38839"/>
                  <a:pt x="7492875" y="36576"/>
                </a:cubicBezTo>
                <a:cubicBezTo>
                  <a:pt x="7348227" y="24366"/>
                  <a:pt x="7135139" y="13299"/>
                  <a:pt x="6893169" y="36576"/>
                </a:cubicBezTo>
                <a:cubicBezTo>
                  <a:pt x="6584246" y="75248"/>
                  <a:pt x="6332059" y="-3080"/>
                  <a:pt x="6114241" y="36576"/>
                </a:cubicBezTo>
                <a:cubicBezTo>
                  <a:pt x="5883990" y="40082"/>
                  <a:pt x="5601568" y="74187"/>
                  <a:pt x="5424924" y="36576"/>
                </a:cubicBezTo>
                <a:cubicBezTo>
                  <a:pt x="5218697" y="62274"/>
                  <a:pt x="4850314" y="79883"/>
                  <a:pt x="4556385" y="36576"/>
                </a:cubicBezTo>
                <a:cubicBezTo>
                  <a:pt x="4217986" y="33884"/>
                  <a:pt x="4039662" y="27200"/>
                  <a:pt x="3687846" y="36576"/>
                </a:cubicBezTo>
                <a:cubicBezTo>
                  <a:pt x="3305346" y="14935"/>
                  <a:pt x="3085854" y="-7204"/>
                  <a:pt x="2908917" y="36576"/>
                </a:cubicBezTo>
                <a:cubicBezTo>
                  <a:pt x="2778494" y="16834"/>
                  <a:pt x="2498806" y="53967"/>
                  <a:pt x="2129989" y="36576"/>
                </a:cubicBezTo>
                <a:cubicBezTo>
                  <a:pt x="1791370" y="-3784"/>
                  <a:pt x="1656718" y="47250"/>
                  <a:pt x="1351061" y="36576"/>
                </a:cubicBezTo>
                <a:cubicBezTo>
                  <a:pt x="1049432" y="36862"/>
                  <a:pt x="1057414" y="22750"/>
                  <a:pt x="840967" y="36576"/>
                </a:cubicBezTo>
                <a:cubicBezTo>
                  <a:pt x="624196" y="12731"/>
                  <a:pt x="308883" y="57856"/>
                  <a:pt x="0" y="36576"/>
                </a:cubicBezTo>
                <a:cubicBezTo>
                  <a:pt x="57" y="20451"/>
                  <a:pt x="-862" y="9044"/>
                  <a:pt x="0" y="0"/>
                </a:cubicBezTo>
                <a:close/>
              </a:path>
              <a:path w="8961120" h="36576" stroke="0" extrusionOk="0">
                <a:moveTo>
                  <a:pt x="0" y="0"/>
                </a:moveTo>
                <a:cubicBezTo>
                  <a:pt x="200453" y="14646"/>
                  <a:pt x="334344" y="1037"/>
                  <a:pt x="599706" y="0"/>
                </a:cubicBezTo>
                <a:cubicBezTo>
                  <a:pt x="871094" y="-10066"/>
                  <a:pt x="849810" y="-1830"/>
                  <a:pt x="1020189" y="0"/>
                </a:cubicBezTo>
                <a:cubicBezTo>
                  <a:pt x="1227022" y="-13278"/>
                  <a:pt x="1656447" y="-22544"/>
                  <a:pt x="1888728" y="0"/>
                </a:cubicBezTo>
                <a:cubicBezTo>
                  <a:pt x="2155621" y="63042"/>
                  <a:pt x="2322197" y="-24389"/>
                  <a:pt x="2488434" y="0"/>
                </a:cubicBezTo>
                <a:cubicBezTo>
                  <a:pt x="2646196" y="13840"/>
                  <a:pt x="2800386" y="6764"/>
                  <a:pt x="3088140" y="0"/>
                </a:cubicBezTo>
                <a:cubicBezTo>
                  <a:pt x="3414375" y="-54468"/>
                  <a:pt x="3659312" y="27230"/>
                  <a:pt x="3956679" y="0"/>
                </a:cubicBezTo>
                <a:cubicBezTo>
                  <a:pt x="4262238" y="-14248"/>
                  <a:pt x="4243587" y="5913"/>
                  <a:pt x="4466774" y="0"/>
                </a:cubicBezTo>
                <a:cubicBezTo>
                  <a:pt x="4707647" y="-46190"/>
                  <a:pt x="5151526" y="-18552"/>
                  <a:pt x="5335313" y="0"/>
                </a:cubicBezTo>
                <a:cubicBezTo>
                  <a:pt x="5544589" y="16782"/>
                  <a:pt x="6000844" y="-11141"/>
                  <a:pt x="6203852" y="0"/>
                </a:cubicBezTo>
                <a:cubicBezTo>
                  <a:pt x="6422418" y="-42084"/>
                  <a:pt x="6632209" y="-23492"/>
                  <a:pt x="6893169" y="0"/>
                </a:cubicBezTo>
                <a:cubicBezTo>
                  <a:pt x="7149521" y="36974"/>
                  <a:pt x="7552890" y="10735"/>
                  <a:pt x="7761709" y="0"/>
                </a:cubicBezTo>
                <a:cubicBezTo>
                  <a:pt x="7935492" y="-62639"/>
                  <a:pt x="8152157" y="-16887"/>
                  <a:pt x="8361414" y="0"/>
                </a:cubicBezTo>
                <a:cubicBezTo>
                  <a:pt x="8561122" y="16045"/>
                  <a:pt x="8758509" y="26817"/>
                  <a:pt x="8961120" y="0"/>
                </a:cubicBezTo>
                <a:cubicBezTo>
                  <a:pt x="8962688" y="6924"/>
                  <a:pt x="8963554" y="24333"/>
                  <a:pt x="8961120" y="36576"/>
                </a:cubicBezTo>
                <a:cubicBezTo>
                  <a:pt x="8692971" y="40411"/>
                  <a:pt x="8572976" y="74067"/>
                  <a:pt x="8271803" y="36576"/>
                </a:cubicBezTo>
                <a:cubicBezTo>
                  <a:pt x="7973060" y="16131"/>
                  <a:pt x="7877507" y="66939"/>
                  <a:pt x="7582486" y="36576"/>
                </a:cubicBezTo>
                <a:cubicBezTo>
                  <a:pt x="7267710" y="-15731"/>
                  <a:pt x="7121749" y="80198"/>
                  <a:pt x="6713947" y="36576"/>
                </a:cubicBezTo>
                <a:cubicBezTo>
                  <a:pt x="6305400" y="16062"/>
                  <a:pt x="6305891" y="24709"/>
                  <a:pt x="6024630" y="36576"/>
                </a:cubicBezTo>
                <a:cubicBezTo>
                  <a:pt x="5747178" y="40352"/>
                  <a:pt x="5723009" y="27780"/>
                  <a:pt x="5604147" y="36576"/>
                </a:cubicBezTo>
                <a:cubicBezTo>
                  <a:pt x="5480103" y="49706"/>
                  <a:pt x="5318920" y="60680"/>
                  <a:pt x="5094052" y="36576"/>
                </a:cubicBezTo>
                <a:cubicBezTo>
                  <a:pt x="4895910" y="34780"/>
                  <a:pt x="4454825" y="7998"/>
                  <a:pt x="4225513" y="36576"/>
                </a:cubicBezTo>
                <a:cubicBezTo>
                  <a:pt x="4011116" y="49717"/>
                  <a:pt x="3836203" y="63971"/>
                  <a:pt x="3536196" y="36576"/>
                </a:cubicBezTo>
                <a:cubicBezTo>
                  <a:pt x="3229980" y="25547"/>
                  <a:pt x="3217176" y="26568"/>
                  <a:pt x="3026101" y="36576"/>
                </a:cubicBezTo>
                <a:cubicBezTo>
                  <a:pt x="2834184" y="62655"/>
                  <a:pt x="2479118" y="11013"/>
                  <a:pt x="2336784" y="36576"/>
                </a:cubicBezTo>
                <a:cubicBezTo>
                  <a:pt x="2178643" y="86732"/>
                  <a:pt x="2029883" y="31613"/>
                  <a:pt x="1916301" y="36576"/>
                </a:cubicBezTo>
                <a:cubicBezTo>
                  <a:pt x="1726832" y="21729"/>
                  <a:pt x="1653997" y="30593"/>
                  <a:pt x="1495818" y="36576"/>
                </a:cubicBezTo>
                <a:cubicBezTo>
                  <a:pt x="1314817" y="44131"/>
                  <a:pt x="1113318" y="74338"/>
                  <a:pt x="806501" y="36576"/>
                </a:cubicBezTo>
                <a:cubicBezTo>
                  <a:pt x="523399" y="22426"/>
                  <a:pt x="389232" y="19948"/>
                  <a:pt x="0" y="36576"/>
                </a:cubicBezTo>
                <a:cubicBezTo>
                  <a:pt x="-2287" y="19468"/>
                  <a:pt x="850" y="10340"/>
                  <a:pt x="0" y="0"/>
                </a:cubicBezTo>
                <a:close/>
              </a:path>
              <a:path w="8961120" h="36576" fill="none" stroke="0" extrusionOk="0">
                <a:moveTo>
                  <a:pt x="0" y="0"/>
                </a:moveTo>
                <a:cubicBezTo>
                  <a:pt x="118018" y="-29805"/>
                  <a:pt x="323546" y="39083"/>
                  <a:pt x="599706" y="0"/>
                </a:cubicBezTo>
                <a:cubicBezTo>
                  <a:pt x="882993" y="-10299"/>
                  <a:pt x="1014678" y="-21100"/>
                  <a:pt x="1289023" y="0"/>
                </a:cubicBezTo>
                <a:cubicBezTo>
                  <a:pt x="1483122" y="58031"/>
                  <a:pt x="1856950" y="6004"/>
                  <a:pt x="2067951" y="0"/>
                </a:cubicBezTo>
                <a:cubicBezTo>
                  <a:pt x="2256375" y="18242"/>
                  <a:pt x="2510593" y="12240"/>
                  <a:pt x="2667656" y="0"/>
                </a:cubicBezTo>
                <a:cubicBezTo>
                  <a:pt x="2993064" y="16071"/>
                  <a:pt x="3161914" y="16571"/>
                  <a:pt x="3356973" y="0"/>
                </a:cubicBezTo>
                <a:cubicBezTo>
                  <a:pt x="3615357" y="-52359"/>
                  <a:pt x="3854315" y="39101"/>
                  <a:pt x="4225513" y="0"/>
                </a:cubicBezTo>
                <a:cubicBezTo>
                  <a:pt x="4600052" y="-31483"/>
                  <a:pt x="4584376" y="24241"/>
                  <a:pt x="4735607" y="0"/>
                </a:cubicBezTo>
                <a:cubicBezTo>
                  <a:pt x="4838929" y="-65337"/>
                  <a:pt x="5217983" y="62461"/>
                  <a:pt x="5514535" y="0"/>
                </a:cubicBezTo>
                <a:cubicBezTo>
                  <a:pt x="5820130" y="6865"/>
                  <a:pt x="5851591" y="23826"/>
                  <a:pt x="6024630" y="0"/>
                </a:cubicBezTo>
                <a:cubicBezTo>
                  <a:pt x="6211300" y="15890"/>
                  <a:pt x="6518740" y="-3755"/>
                  <a:pt x="6713947" y="0"/>
                </a:cubicBezTo>
                <a:cubicBezTo>
                  <a:pt x="6795618" y="5121"/>
                  <a:pt x="7014889" y="7953"/>
                  <a:pt x="7111200" y="0"/>
                </a:cubicBezTo>
                <a:cubicBezTo>
                  <a:pt x="7207511" y="-7953"/>
                  <a:pt x="7354938" y="-3507"/>
                  <a:pt x="7492875" y="0"/>
                </a:cubicBezTo>
                <a:cubicBezTo>
                  <a:pt x="7683361" y="-13679"/>
                  <a:pt x="7768889" y="-13684"/>
                  <a:pt x="7913358" y="0"/>
                </a:cubicBezTo>
                <a:cubicBezTo>
                  <a:pt x="8049896" y="3541"/>
                  <a:pt x="8196421" y="29025"/>
                  <a:pt x="8333842" y="0"/>
                </a:cubicBezTo>
                <a:cubicBezTo>
                  <a:pt x="8464504" y="-28100"/>
                  <a:pt x="8820395" y="26601"/>
                  <a:pt x="8961120" y="0"/>
                </a:cubicBezTo>
                <a:cubicBezTo>
                  <a:pt x="8963027" y="9493"/>
                  <a:pt x="8960071" y="24254"/>
                  <a:pt x="8961120" y="36576"/>
                </a:cubicBezTo>
                <a:cubicBezTo>
                  <a:pt x="8660572" y="-14204"/>
                  <a:pt x="8444082" y="28078"/>
                  <a:pt x="8182192" y="36576"/>
                </a:cubicBezTo>
                <a:cubicBezTo>
                  <a:pt x="7927630" y="48341"/>
                  <a:pt x="7654283" y="79607"/>
                  <a:pt x="7492875" y="36576"/>
                </a:cubicBezTo>
                <a:cubicBezTo>
                  <a:pt x="7357622" y="15378"/>
                  <a:pt x="7160940" y="7384"/>
                  <a:pt x="6893169" y="36576"/>
                </a:cubicBezTo>
                <a:cubicBezTo>
                  <a:pt x="6671852" y="67110"/>
                  <a:pt x="6309740" y="58493"/>
                  <a:pt x="6114241" y="36576"/>
                </a:cubicBezTo>
                <a:cubicBezTo>
                  <a:pt x="5896268" y="17343"/>
                  <a:pt x="5639459" y="89578"/>
                  <a:pt x="5424924" y="36576"/>
                </a:cubicBezTo>
                <a:cubicBezTo>
                  <a:pt x="5257972" y="76228"/>
                  <a:pt x="4973505" y="90828"/>
                  <a:pt x="4556385" y="36576"/>
                </a:cubicBezTo>
                <a:cubicBezTo>
                  <a:pt x="4217392" y="38157"/>
                  <a:pt x="4095196" y="24752"/>
                  <a:pt x="3687846" y="36576"/>
                </a:cubicBezTo>
                <a:cubicBezTo>
                  <a:pt x="3321185" y="37545"/>
                  <a:pt x="3082472" y="37432"/>
                  <a:pt x="2908917" y="36576"/>
                </a:cubicBezTo>
                <a:cubicBezTo>
                  <a:pt x="2718585" y="36682"/>
                  <a:pt x="2474591" y="73177"/>
                  <a:pt x="2129989" y="36576"/>
                </a:cubicBezTo>
                <a:cubicBezTo>
                  <a:pt x="1767856" y="28659"/>
                  <a:pt x="1656969" y="31642"/>
                  <a:pt x="1351061" y="36576"/>
                </a:cubicBezTo>
                <a:cubicBezTo>
                  <a:pt x="1050833" y="41497"/>
                  <a:pt x="1056469" y="21515"/>
                  <a:pt x="840967" y="36576"/>
                </a:cubicBezTo>
                <a:cubicBezTo>
                  <a:pt x="621685" y="100001"/>
                  <a:pt x="355662" y="33452"/>
                  <a:pt x="0" y="36576"/>
                </a:cubicBezTo>
                <a:cubicBezTo>
                  <a:pt x="-1201" y="19784"/>
                  <a:pt x="838" y="864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961120"/>
                      <a:gd name="connsiteY0" fmla="*/ 0 h 36576"/>
                      <a:gd name="connsiteX1" fmla="*/ 599706 w 8961120"/>
                      <a:gd name="connsiteY1" fmla="*/ 0 h 36576"/>
                      <a:gd name="connsiteX2" fmla="*/ 1289023 w 8961120"/>
                      <a:gd name="connsiteY2" fmla="*/ 0 h 36576"/>
                      <a:gd name="connsiteX3" fmla="*/ 2067951 w 8961120"/>
                      <a:gd name="connsiteY3" fmla="*/ 0 h 36576"/>
                      <a:gd name="connsiteX4" fmla="*/ 2667656 w 8961120"/>
                      <a:gd name="connsiteY4" fmla="*/ 0 h 36576"/>
                      <a:gd name="connsiteX5" fmla="*/ 3356973 w 8961120"/>
                      <a:gd name="connsiteY5" fmla="*/ 0 h 36576"/>
                      <a:gd name="connsiteX6" fmla="*/ 4225513 w 8961120"/>
                      <a:gd name="connsiteY6" fmla="*/ 0 h 36576"/>
                      <a:gd name="connsiteX7" fmla="*/ 4735607 w 8961120"/>
                      <a:gd name="connsiteY7" fmla="*/ 0 h 36576"/>
                      <a:gd name="connsiteX8" fmla="*/ 5514535 w 8961120"/>
                      <a:gd name="connsiteY8" fmla="*/ 0 h 36576"/>
                      <a:gd name="connsiteX9" fmla="*/ 6024630 w 8961120"/>
                      <a:gd name="connsiteY9" fmla="*/ 0 h 36576"/>
                      <a:gd name="connsiteX10" fmla="*/ 6713947 w 8961120"/>
                      <a:gd name="connsiteY10" fmla="*/ 0 h 36576"/>
                      <a:gd name="connsiteX11" fmla="*/ 7492875 w 8961120"/>
                      <a:gd name="connsiteY11" fmla="*/ 0 h 36576"/>
                      <a:gd name="connsiteX12" fmla="*/ 7913358 w 8961120"/>
                      <a:gd name="connsiteY12" fmla="*/ 0 h 36576"/>
                      <a:gd name="connsiteX13" fmla="*/ 8333842 w 8961120"/>
                      <a:gd name="connsiteY13" fmla="*/ 0 h 36576"/>
                      <a:gd name="connsiteX14" fmla="*/ 8961120 w 8961120"/>
                      <a:gd name="connsiteY14" fmla="*/ 0 h 36576"/>
                      <a:gd name="connsiteX15" fmla="*/ 8961120 w 8961120"/>
                      <a:gd name="connsiteY15" fmla="*/ 36576 h 36576"/>
                      <a:gd name="connsiteX16" fmla="*/ 8182192 w 8961120"/>
                      <a:gd name="connsiteY16" fmla="*/ 36576 h 36576"/>
                      <a:gd name="connsiteX17" fmla="*/ 7492875 w 8961120"/>
                      <a:gd name="connsiteY17" fmla="*/ 36576 h 36576"/>
                      <a:gd name="connsiteX18" fmla="*/ 6893169 w 8961120"/>
                      <a:gd name="connsiteY18" fmla="*/ 36576 h 36576"/>
                      <a:gd name="connsiteX19" fmla="*/ 6114241 w 8961120"/>
                      <a:gd name="connsiteY19" fmla="*/ 36576 h 36576"/>
                      <a:gd name="connsiteX20" fmla="*/ 5424924 w 8961120"/>
                      <a:gd name="connsiteY20" fmla="*/ 36576 h 36576"/>
                      <a:gd name="connsiteX21" fmla="*/ 4556385 w 8961120"/>
                      <a:gd name="connsiteY21" fmla="*/ 36576 h 36576"/>
                      <a:gd name="connsiteX22" fmla="*/ 3687846 w 8961120"/>
                      <a:gd name="connsiteY22" fmla="*/ 36576 h 36576"/>
                      <a:gd name="connsiteX23" fmla="*/ 2908917 w 8961120"/>
                      <a:gd name="connsiteY23" fmla="*/ 36576 h 36576"/>
                      <a:gd name="connsiteX24" fmla="*/ 2129989 w 8961120"/>
                      <a:gd name="connsiteY24" fmla="*/ 36576 h 36576"/>
                      <a:gd name="connsiteX25" fmla="*/ 1351061 w 8961120"/>
                      <a:gd name="connsiteY25" fmla="*/ 36576 h 36576"/>
                      <a:gd name="connsiteX26" fmla="*/ 840967 w 8961120"/>
                      <a:gd name="connsiteY26" fmla="*/ 36576 h 36576"/>
                      <a:gd name="connsiteX27" fmla="*/ 0 w 8961120"/>
                      <a:gd name="connsiteY27" fmla="*/ 36576 h 36576"/>
                      <a:gd name="connsiteX28" fmla="*/ 0 w 8961120"/>
                      <a:gd name="connsiteY28"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61120" h="36576" fill="none" extrusionOk="0">
                        <a:moveTo>
                          <a:pt x="0" y="0"/>
                        </a:moveTo>
                        <a:cubicBezTo>
                          <a:pt x="141480" y="-15333"/>
                          <a:pt x="370118" y="21604"/>
                          <a:pt x="599706" y="0"/>
                        </a:cubicBezTo>
                        <a:cubicBezTo>
                          <a:pt x="829294" y="-21604"/>
                          <a:pt x="1058535" y="-22495"/>
                          <a:pt x="1289023" y="0"/>
                        </a:cubicBezTo>
                        <a:cubicBezTo>
                          <a:pt x="1519511" y="22495"/>
                          <a:pt x="1862975" y="-27298"/>
                          <a:pt x="2067951" y="0"/>
                        </a:cubicBezTo>
                        <a:cubicBezTo>
                          <a:pt x="2272927" y="27298"/>
                          <a:pt x="2486269" y="618"/>
                          <a:pt x="2667656" y="0"/>
                        </a:cubicBezTo>
                        <a:cubicBezTo>
                          <a:pt x="2849043" y="-618"/>
                          <a:pt x="3130582" y="294"/>
                          <a:pt x="3356973" y="0"/>
                        </a:cubicBezTo>
                        <a:cubicBezTo>
                          <a:pt x="3583364" y="-294"/>
                          <a:pt x="3860958" y="33263"/>
                          <a:pt x="4225513" y="0"/>
                        </a:cubicBezTo>
                        <a:cubicBezTo>
                          <a:pt x="4590068" y="-33263"/>
                          <a:pt x="4589519" y="15734"/>
                          <a:pt x="4735607" y="0"/>
                        </a:cubicBezTo>
                        <a:cubicBezTo>
                          <a:pt x="4881695" y="-15734"/>
                          <a:pt x="5207957" y="-6921"/>
                          <a:pt x="5514535" y="0"/>
                        </a:cubicBezTo>
                        <a:cubicBezTo>
                          <a:pt x="5821113" y="6921"/>
                          <a:pt x="5851142" y="25056"/>
                          <a:pt x="6024630" y="0"/>
                        </a:cubicBezTo>
                        <a:cubicBezTo>
                          <a:pt x="6198119" y="-25056"/>
                          <a:pt x="6514519" y="416"/>
                          <a:pt x="6713947" y="0"/>
                        </a:cubicBezTo>
                        <a:cubicBezTo>
                          <a:pt x="6913375" y="-416"/>
                          <a:pt x="7296443" y="-1148"/>
                          <a:pt x="7492875" y="0"/>
                        </a:cubicBezTo>
                        <a:cubicBezTo>
                          <a:pt x="7689307" y="1148"/>
                          <a:pt x="7771987" y="-10766"/>
                          <a:pt x="7913358" y="0"/>
                        </a:cubicBezTo>
                        <a:cubicBezTo>
                          <a:pt x="8054729" y="10766"/>
                          <a:pt x="8199560" y="17209"/>
                          <a:pt x="8333842" y="0"/>
                        </a:cubicBezTo>
                        <a:cubicBezTo>
                          <a:pt x="8468124" y="-17209"/>
                          <a:pt x="8809906" y="28732"/>
                          <a:pt x="8961120" y="0"/>
                        </a:cubicBezTo>
                        <a:cubicBezTo>
                          <a:pt x="8961581" y="9258"/>
                          <a:pt x="8962567" y="24151"/>
                          <a:pt x="8961120" y="36576"/>
                        </a:cubicBezTo>
                        <a:cubicBezTo>
                          <a:pt x="8648097" y="8285"/>
                          <a:pt x="8460001" y="19892"/>
                          <a:pt x="8182192" y="36576"/>
                        </a:cubicBezTo>
                        <a:cubicBezTo>
                          <a:pt x="7904383" y="53260"/>
                          <a:pt x="7651168" y="50024"/>
                          <a:pt x="7492875" y="36576"/>
                        </a:cubicBezTo>
                        <a:cubicBezTo>
                          <a:pt x="7334582" y="23128"/>
                          <a:pt x="7161252" y="15794"/>
                          <a:pt x="6893169" y="36576"/>
                        </a:cubicBezTo>
                        <a:cubicBezTo>
                          <a:pt x="6625086" y="57358"/>
                          <a:pt x="6346059" y="13226"/>
                          <a:pt x="6114241" y="36576"/>
                        </a:cubicBezTo>
                        <a:cubicBezTo>
                          <a:pt x="5882423" y="59926"/>
                          <a:pt x="5611664" y="59524"/>
                          <a:pt x="5424924" y="36576"/>
                        </a:cubicBezTo>
                        <a:cubicBezTo>
                          <a:pt x="5238184" y="13628"/>
                          <a:pt x="4904817" y="66788"/>
                          <a:pt x="4556385" y="36576"/>
                        </a:cubicBezTo>
                        <a:cubicBezTo>
                          <a:pt x="4207953" y="6364"/>
                          <a:pt x="4069347" y="32352"/>
                          <a:pt x="3687846" y="36576"/>
                        </a:cubicBezTo>
                        <a:cubicBezTo>
                          <a:pt x="3306345" y="40800"/>
                          <a:pt x="3068536" y="25951"/>
                          <a:pt x="2908917" y="36576"/>
                        </a:cubicBezTo>
                        <a:cubicBezTo>
                          <a:pt x="2749298" y="47201"/>
                          <a:pt x="2482422" y="65251"/>
                          <a:pt x="2129989" y="36576"/>
                        </a:cubicBezTo>
                        <a:cubicBezTo>
                          <a:pt x="1777556" y="7901"/>
                          <a:pt x="1654480" y="34614"/>
                          <a:pt x="1351061" y="36576"/>
                        </a:cubicBezTo>
                        <a:cubicBezTo>
                          <a:pt x="1047642" y="38538"/>
                          <a:pt x="1054685" y="22582"/>
                          <a:pt x="840967" y="36576"/>
                        </a:cubicBezTo>
                        <a:cubicBezTo>
                          <a:pt x="627249" y="50570"/>
                          <a:pt x="351133" y="53217"/>
                          <a:pt x="0" y="36576"/>
                        </a:cubicBezTo>
                        <a:cubicBezTo>
                          <a:pt x="-472" y="19807"/>
                          <a:pt x="-535" y="8247"/>
                          <a:pt x="0" y="0"/>
                        </a:cubicBezTo>
                        <a:close/>
                      </a:path>
                      <a:path w="8961120" h="36576" stroke="0" extrusionOk="0">
                        <a:moveTo>
                          <a:pt x="0" y="0"/>
                        </a:moveTo>
                        <a:cubicBezTo>
                          <a:pt x="173318" y="24176"/>
                          <a:pt x="330229" y="10910"/>
                          <a:pt x="599706" y="0"/>
                        </a:cubicBezTo>
                        <a:cubicBezTo>
                          <a:pt x="869183" y="-10910"/>
                          <a:pt x="847424" y="1915"/>
                          <a:pt x="1020189" y="0"/>
                        </a:cubicBezTo>
                        <a:cubicBezTo>
                          <a:pt x="1192954" y="-1915"/>
                          <a:pt x="1624559" y="-28249"/>
                          <a:pt x="1888728" y="0"/>
                        </a:cubicBezTo>
                        <a:cubicBezTo>
                          <a:pt x="2152897" y="28249"/>
                          <a:pt x="2347351" y="-14939"/>
                          <a:pt x="2488434" y="0"/>
                        </a:cubicBezTo>
                        <a:cubicBezTo>
                          <a:pt x="2629517" y="14939"/>
                          <a:pt x="2800841" y="26223"/>
                          <a:pt x="3088140" y="0"/>
                        </a:cubicBezTo>
                        <a:cubicBezTo>
                          <a:pt x="3375439" y="-26223"/>
                          <a:pt x="3652831" y="14211"/>
                          <a:pt x="3956679" y="0"/>
                        </a:cubicBezTo>
                        <a:cubicBezTo>
                          <a:pt x="4260527" y="-14211"/>
                          <a:pt x="4242730" y="6792"/>
                          <a:pt x="4466774" y="0"/>
                        </a:cubicBezTo>
                        <a:cubicBezTo>
                          <a:pt x="4690818" y="-6792"/>
                          <a:pt x="5136125" y="-25519"/>
                          <a:pt x="5335313" y="0"/>
                        </a:cubicBezTo>
                        <a:cubicBezTo>
                          <a:pt x="5534501" y="25519"/>
                          <a:pt x="5994618" y="-13332"/>
                          <a:pt x="6203852" y="0"/>
                        </a:cubicBezTo>
                        <a:cubicBezTo>
                          <a:pt x="6413086" y="13332"/>
                          <a:pt x="6641282" y="-3462"/>
                          <a:pt x="6893169" y="0"/>
                        </a:cubicBezTo>
                        <a:cubicBezTo>
                          <a:pt x="7145056" y="3462"/>
                          <a:pt x="7586314" y="18738"/>
                          <a:pt x="7761709" y="0"/>
                        </a:cubicBezTo>
                        <a:cubicBezTo>
                          <a:pt x="7937104" y="-18738"/>
                          <a:pt x="8158068" y="-11761"/>
                          <a:pt x="8361414" y="0"/>
                        </a:cubicBezTo>
                        <a:cubicBezTo>
                          <a:pt x="8564761" y="11761"/>
                          <a:pt x="8732843" y="11431"/>
                          <a:pt x="8961120" y="0"/>
                        </a:cubicBezTo>
                        <a:cubicBezTo>
                          <a:pt x="8959834" y="7335"/>
                          <a:pt x="8960689" y="23090"/>
                          <a:pt x="8961120" y="36576"/>
                        </a:cubicBezTo>
                        <a:cubicBezTo>
                          <a:pt x="8688604" y="37591"/>
                          <a:pt x="8580507" y="51331"/>
                          <a:pt x="8271803" y="36576"/>
                        </a:cubicBezTo>
                        <a:cubicBezTo>
                          <a:pt x="7963099" y="21821"/>
                          <a:pt x="7885912" y="70879"/>
                          <a:pt x="7582486" y="36576"/>
                        </a:cubicBezTo>
                        <a:cubicBezTo>
                          <a:pt x="7279060" y="2273"/>
                          <a:pt x="7124640" y="58875"/>
                          <a:pt x="6713947" y="36576"/>
                        </a:cubicBezTo>
                        <a:cubicBezTo>
                          <a:pt x="6303254" y="14277"/>
                          <a:pt x="6305410" y="26805"/>
                          <a:pt x="6024630" y="36576"/>
                        </a:cubicBezTo>
                        <a:cubicBezTo>
                          <a:pt x="5743850" y="46347"/>
                          <a:pt x="5721586" y="27452"/>
                          <a:pt x="5604147" y="36576"/>
                        </a:cubicBezTo>
                        <a:cubicBezTo>
                          <a:pt x="5486708" y="45700"/>
                          <a:pt x="5327814" y="44935"/>
                          <a:pt x="5094052" y="36576"/>
                        </a:cubicBezTo>
                        <a:cubicBezTo>
                          <a:pt x="4860290" y="28217"/>
                          <a:pt x="4435653" y="17219"/>
                          <a:pt x="4225513" y="36576"/>
                        </a:cubicBezTo>
                        <a:cubicBezTo>
                          <a:pt x="4015373" y="55933"/>
                          <a:pt x="3842740" y="48019"/>
                          <a:pt x="3536196" y="36576"/>
                        </a:cubicBezTo>
                        <a:cubicBezTo>
                          <a:pt x="3229652" y="25133"/>
                          <a:pt x="3219329" y="26285"/>
                          <a:pt x="3026101" y="36576"/>
                        </a:cubicBezTo>
                        <a:cubicBezTo>
                          <a:pt x="2832873" y="46867"/>
                          <a:pt x="2489409" y="9200"/>
                          <a:pt x="2336784" y="36576"/>
                        </a:cubicBezTo>
                        <a:cubicBezTo>
                          <a:pt x="2184159" y="63952"/>
                          <a:pt x="2049920" y="36374"/>
                          <a:pt x="1916301" y="36576"/>
                        </a:cubicBezTo>
                        <a:cubicBezTo>
                          <a:pt x="1782682" y="36778"/>
                          <a:pt x="1607936" y="36547"/>
                          <a:pt x="1495818" y="36576"/>
                        </a:cubicBezTo>
                        <a:cubicBezTo>
                          <a:pt x="1383700" y="36605"/>
                          <a:pt x="1097703" y="70325"/>
                          <a:pt x="806501" y="36576"/>
                        </a:cubicBezTo>
                        <a:cubicBezTo>
                          <a:pt x="515299" y="2827"/>
                          <a:pt x="401710" y="-327"/>
                          <a:pt x="0" y="36576"/>
                        </a:cubicBezTo>
                        <a:cubicBezTo>
                          <a:pt x="-1649" y="19104"/>
                          <a:pt x="652" y="1022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1" name="For example, we want to increase our non-interest income. What can we measure that would lead to more non-interest income?…"/>
          <p:cNvSpPr txBox="1">
            <a:spLocks noGrp="1"/>
          </p:cNvSpPr>
          <p:nvPr>
            <p:ph type="body" idx="1"/>
          </p:nvPr>
        </p:nvSpPr>
        <p:spPr>
          <a:xfrm>
            <a:off x="10252836" y="1104182"/>
            <a:ext cx="12448670" cy="10863072"/>
          </a:xfrm>
          <a:prstGeom prst="rect">
            <a:avLst/>
          </a:prstGeom>
        </p:spPr>
        <p:txBody>
          <a:bodyPr vert="horz" lIns="91440" tIns="45720" rIns="91440" bIns="45720" rtlCol="0" anchor="ctr">
            <a:normAutofit/>
          </a:bodyPr>
          <a:lstStyle/>
          <a:p>
            <a:pPr indent="-228600" defTabSz="914400"/>
            <a:r>
              <a:rPr lang="en-US" sz="4400"/>
              <a:t>For example, we want to increase our non-interest income. What can we measure that would lead to more non-interest income?</a:t>
            </a:r>
          </a:p>
          <a:p>
            <a:pPr lvl="2" indent="-228600" defTabSz="914400"/>
            <a:r>
              <a:rPr lang="en-US" sz="4400"/>
              <a:t>What % of members have an active share draft account?</a:t>
            </a:r>
          </a:p>
          <a:p>
            <a:pPr lvl="2" indent="-228600" defTabSz="914400"/>
            <a:r>
              <a:rPr lang="en-US" sz="4400"/>
              <a:t>What % of active share draft accounts have an active debit card?</a:t>
            </a:r>
          </a:p>
          <a:p>
            <a:pPr lvl="2" indent="-228600" defTabSz="914400"/>
            <a:r>
              <a:rPr lang="en-US" sz="4400"/>
              <a:t>What % of our members have a mortgage with us? (Mortgages often come with fee income)</a:t>
            </a:r>
          </a:p>
        </p:txBody>
      </p:sp>
    </p:spTree>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9" name="Rectangle 698">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3" name="Why ratios really matter"/>
          <p:cNvSpPr txBox="1">
            <a:spLocks noGrp="1"/>
          </p:cNvSpPr>
          <p:nvPr>
            <p:ph type="title"/>
          </p:nvPr>
        </p:nvSpPr>
        <p:spPr>
          <a:xfrm>
            <a:off x="1682496" y="1097280"/>
            <a:ext cx="7201720" cy="10863072"/>
          </a:xfrm>
          <a:prstGeom prst="rect">
            <a:avLst/>
          </a:prstGeom>
        </p:spPr>
        <p:txBody>
          <a:bodyPr vert="horz" lIns="91440" tIns="45720" rIns="91440" bIns="45720" rtlCol="0" anchor="ctr">
            <a:normAutofit/>
          </a:bodyPr>
          <a:lstStyle/>
          <a:p>
            <a:pPr defTabSz="914400"/>
            <a:r>
              <a:rPr lang="en-US" sz="10800" kern="1200">
                <a:solidFill>
                  <a:schemeClr val="tx1"/>
                </a:solidFill>
                <a:latin typeface="+mj-lt"/>
                <a:ea typeface="+mj-ea"/>
                <a:cs typeface="+mj-cs"/>
              </a:rPr>
              <a:t>Why ratios really matter</a:t>
            </a:r>
          </a:p>
        </p:txBody>
      </p:sp>
      <p:sp>
        <p:nvSpPr>
          <p:cNvPr id="70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87966" y="6517430"/>
            <a:ext cx="8961120" cy="36576"/>
          </a:xfrm>
          <a:custGeom>
            <a:avLst/>
            <a:gdLst>
              <a:gd name="connsiteX0" fmla="*/ 0 w 8961120"/>
              <a:gd name="connsiteY0" fmla="*/ 0 h 36576"/>
              <a:gd name="connsiteX1" fmla="*/ 599706 w 8961120"/>
              <a:gd name="connsiteY1" fmla="*/ 0 h 36576"/>
              <a:gd name="connsiteX2" fmla="*/ 1289023 w 8961120"/>
              <a:gd name="connsiteY2" fmla="*/ 0 h 36576"/>
              <a:gd name="connsiteX3" fmla="*/ 2067951 w 8961120"/>
              <a:gd name="connsiteY3" fmla="*/ 0 h 36576"/>
              <a:gd name="connsiteX4" fmla="*/ 2667656 w 8961120"/>
              <a:gd name="connsiteY4" fmla="*/ 0 h 36576"/>
              <a:gd name="connsiteX5" fmla="*/ 3356973 w 8961120"/>
              <a:gd name="connsiteY5" fmla="*/ 0 h 36576"/>
              <a:gd name="connsiteX6" fmla="*/ 4225513 w 8961120"/>
              <a:gd name="connsiteY6" fmla="*/ 0 h 36576"/>
              <a:gd name="connsiteX7" fmla="*/ 4735607 w 8961120"/>
              <a:gd name="connsiteY7" fmla="*/ 0 h 36576"/>
              <a:gd name="connsiteX8" fmla="*/ 5514535 w 8961120"/>
              <a:gd name="connsiteY8" fmla="*/ 0 h 36576"/>
              <a:gd name="connsiteX9" fmla="*/ 6024630 w 8961120"/>
              <a:gd name="connsiteY9" fmla="*/ 0 h 36576"/>
              <a:gd name="connsiteX10" fmla="*/ 6713947 w 8961120"/>
              <a:gd name="connsiteY10" fmla="*/ 0 h 36576"/>
              <a:gd name="connsiteX11" fmla="*/ 7103411 w 8961120"/>
              <a:gd name="connsiteY11" fmla="*/ 0 h 36576"/>
              <a:gd name="connsiteX12" fmla="*/ 7492875 w 8961120"/>
              <a:gd name="connsiteY12" fmla="*/ 0 h 36576"/>
              <a:gd name="connsiteX13" fmla="*/ 7913358 w 8961120"/>
              <a:gd name="connsiteY13" fmla="*/ 0 h 36576"/>
              <a:gd name="connsiteX14" fmla="*/ 8333842 w 8961120"/>
              <a:gd name="connsiteY14" fmla="*/ 0 h 36576"/>
              <a:gd name="connsiteX15" fmla="*/ 8961120 w 8961120"/>
              <a:gd name="connsiteY15" fmla="*/ 0 h 36576"/>
              <a:gd name="connsiteX16" fmla="*/ 8961120 w 8961120"/>
              <a:gd name="connsiteY16" fmla="*/ 36576 h 36576"/>
              <a:gd name="connsiteX17" fmla="*/ 8182192 w 8961120"/>
              <a:gd name="connsiteY17" fmla="*/ 36576 h 36576"/>
              <a:gd name="connsiteX18" fmla="*/ 7492875 w 8961120"/>
              <a:gd name="connsiteY18" fmla="*/ 36576 h 36576"/>
              <a:gd name="connsiteX19" fmla="*/ 6893169 w 8961120"/>
              <a:gd name="connsiteY19" fmla="*/ 36576 h 36576"/>
              <a:gd name="connsiteX20" fmla="*/ 6114241 w 8961120"/>
              <a:gd name="connsiteY20" fmla="*/ 36576 h 36576"/>
              <a:gd name="connsiteX21" fmla="*/ 5424924 w 8961120"/>
              <a:gd name="connsiteY21" fmla="*/ 36576 h 36576"/>
              <a:gd name="connsiteX22" fmla="*/ 4556385 w 8961120"/>
              <a:gd name="connsiteY22" fmla="*/ 36576 h 36576"/>
              <a:gd name="connsiteX23" fmla="*/ 3687846 w 8961120"/>
              <a:gd name="connsiteY23" fmla="*/ 36576 h 36576"/>
              <a:gd name="connsiteX24" fmla="*/ 2908917 w 8961120"/>
              <a:gd name="connsiteY24" fmla="*/ 36576 h 36576"/>
              <a:gd name="connsiteX25" fmla="*/ 2129989 w 8961120"/>
              <a:gd name="connsiteY25" fmla="*/ 36576 h 36576"/>
              <a:gd name="connsiteX26" fmla="*/ 1351061 w 8961120"/>
              <a:gd name="connsiteY26" fmla="*/ 36576 h 36576"/>
              <a:gd name="connsiteX27" fmla="*/ 840967 w 8961120"/>
              <a:gd name="connsiteY27" fmla="*/ 36576 h 36576"/>
              <a:gd name="connsiteX28" fmla="*/ 0 w 8961120"/>
              <a:gd name="connsiteY28" fmla="*/ 36576 h 36576"/>
              <a:gd name="connsiteX29" fmla="*/ 0 w 8961120"/>
              <a:gd name="connsiteY29" fmla="*/ 0 h 36576"/>
              <a:gd name="connsiteX0" fmla="*/ 0 w 8961120"/>
              <a:gd name="connsiteY0" fmla="*/ 0 h 36576"/>
              <a:gd name="connsiteX1" fmla="*/ 599706 w 8961120"/>
              <a:gd name="connsiteY1" fmla="*/ 0 h 36576"/>
              <a:gd name="connsiteX2" fmla="*/ 1020189 w 8961120"/>
              <a:gd name="connsiteY2" fmla="*/ 0 h 36576"/>
              <a:gd name="connsiteX3" fmla="*/ 1888728 w 8961120"/>
              <a:gd name="connsiteY3" fmla="*/ 0 h 36576"/>
              <a:gd name="connsiteX4" fmla="*/ 2488434 w 8961120"/>
              <a:gd name="connsiteY4" fmla="*/ 0 h 36576"/>
              <a:gd name="connsiteX5" fmla="*/ 3088140 w 8961120"/>
              <a:gd name="connsiteY5" fmla="*/ 0 h 36576"/>
              <a:gd name="connsiteX6" fmla="*/ 3956679 w 8961120"/>
              <a:gd name="connsiteY6" fmla="*/ 0 h 36576"/>
              <a:gd name="connsiteX7" fmla="*/ 4466774 w 8961120"/>
              <a:gd name="connsiteY7" fmla="*/ 0 h 36576"/>
              <a:gd name="connsiteX8" fmla="*/ 5335313 w 8961120"/>
              <a:gd name="connsiteY8" fmla="*/ 0 h 36576"/>
              <a:gd name="connsiteX9" fmla="*/ 6203852 w 8961120"/>
              <a:gd name="connsiteY9" fmla="*/ 0 h 36576"/>
              <a:gd name="connsiteX10" fmla="*/ 6893169 w 8961120"/>
              <a:gd name="connsiteY10" fmla="*/ 0 h 36576"/>
              <a:gd name="connsiteX11" fmla="*/ 7761709 w 8961120"/>
              <a:gd name="connsiteY11" fmla="*/ 0 h 36576"/>
              <a:gd name="connsiteX12" fmla="*/ 8361414 w 8961120"/>
              <a:gd name="connsiteY12" fmla="*/ 0 h 36576"/>
              <a:gd name="connsiteX13" fmla="*/ 8961120 w 8961120"/>
              <a:gd name="connsiteY13" fmla="*/ 0 h 36576"/>
              <a:gd name="connsiteX14" fmla="*/ 8961120 w 8961120"/>
              <a:gd name="connsiteY14" fmla="*/ 36576 h 36576"/>
              <a:gd name="connsiteX15" fmla="*/ 8271803 w 8961120"/>
              <a:gd name="connsiteY15" fmla="*/ 36576 h 36576"/>
              <a:gd name="connsiteX16" fmla="*/ 7582486 w 8961120"/>
              <a:gd name="connsiteY16" fmla="*/ 36576 h 36576"/>
              <a:gd name="connsiteX17" fmla="*/ 6713947 w 8961120"/>
              <a:gd name="connsiteY17" fmla="*/ 36576 h 36576"/>
              <a:gd name="connsiteX18" fmla="*/ 6024630 w 8961120"/>
              <a:gd name="connsiteY18" fmla="*/ 36576 h 36576"/>
              <a:gd name="connsiteX19" fmla="*/ 5604147 w 8961120"/>
              <a:gd name="connsiteY19" fmla="*/ 36576 h 36576"/>
              <a:gd name="connsiteX20" fmla="*/ 5094052 w 8961120"/>
              <a:gd name="connsiteY20" fmla="*/ 36576 h 36576"/>
              <a:gd name="connsiteX21" fmla="*/ 4225513 w 8961120"/>
              <a:gd name="connsiteY21" fmla="*/ 36576 h 36576"/>
              <a:gd name="connsiteX22" fmla="*/ 3536196 w 8961120"/>
              <a:gd name="connsiteY22" fmla="*/ 36576 h 36576"/>
              <a:gd name="connsiteX23" fmla="*/ 3026101 w 8961120"/>
              <a:gd name="connsiteY23" fmla="*/ 36576 h 36576"/>
              <a:gd name="connsiteX24" fmla="*/ 2336784 w 8961120"/>
              <a:gd name="connsiteY24" fmla="*/ 36576 h 36576"/>
              <a:gd name="connsiteX25" fmla="*/ 1916301 w 8961120"/>
              <a:gd name="connsiteY25" fmla="*/ 36576 h 36576"/>
              <a:gd name="connsiteX26" fmla="*/ 1495818 w 8961120"/>
              <a:gd name="connsiteY26" fmla="*/ 36576 h 36576"/>
              <a:gd name="connsiteX27" fmla="*/ 806501 w 8961120"/>
              <a:gd name="connsiteY27" fmla="*/ 36576 h 36576"/>
              <a:gd name="connsiteX28" fmla="*/ 0 w 8961120"/>
              <a:gd name="connsiteY28" fmla="*/ 36576 h 36576"/>
              <a:gd name="connsiteX29" fmla="*/ 0 w 8961120"/>
              <a:gd name="connsiteY29"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961120" h="36576" fill="none" extrusionOk="0">
                <a:moveTo>
                  <a:pt x="0" y="0"/>
                </a:moveTo>
                <a:cubicBezTo>
                  <a:pt x="190213" y="-28232"/>
                  <a:pt x="365766" y="51753"/>
                  <a:pt x="599706" y="0"/>
                </a:cubicBezTo>
                <a:cubicBezTo>
                  <a:pt x="835604" y="-4941"/>
                  <a:pt x="1088617" y="-16530"/>
                  <a:pt x="1289023" y="0"/>
                </a:cubicBezTo>
                <a:cubicBezTo>
                  <a:pt x="1476783" y="50083"/>
                  <a:pt x="1858577" y="-33881"/>
                  <a:pt x="2067951" y="0"/>
                </a:cubicBezTo>
                <a:cubicBezTo>
                  <a:pt x="2259885" y="28862"/>
                  <a:pt x="2506149" y="21498"/>
                  <a:pt x="2667656" y="0"/>
                </a:cubicBezTo>
                <a:cubicBezTo>
                  <a:pt x="2810238" y="29312"/>
                  <a:pt x="3136793" y="-8765"/>
                  <a:pt x="3356973" y="0"/>
                </a:cubicBezTo>
                <a:cubicBezTo>
                  <a:pt x="3549561" y="-60673"/>
                  <a:pt x="3800903" y="61174"/>
                  <a:pt x="4225513" y="0"/>
                </a:cubicBezTo>
                <a:cubicBezTo>
                  <a:pt x="4590843" y="-21641"/>
                  <a:pt x="4586180" y="11914"/>
                  <a:pt x="4735607" y="0"/>
                </a:cubicBezTo>
                <a:cubicBezTo>
                  <a:pt x="4919739" y="-56898"/>
                  <a:pt x="5255936" y="52067"/>
                  <a:pt x="5514535" y="0"/>
                </a:cubicBezTo>
                <a:cubicBezTo>
                  <a:pt x="5824899" y="7570"/>
                  <a:pt x="5844853" y="27357"/>
                  <a:pt x="6024630" y="0"/>
                </a:cubicBezTo>
                <a:cubicBezTo>
                  <a:pt x="6197950" y="-30859"/>
                  <a:pt x="6515428" y="-8774"/>
                  <a:pt x="6713947" y="0"/>
                </a:cubicBezTo>
                <a:cubicBezTo>
                  <a:pt x="6796739" y="-6"/>
                  <a:pt x="6930947" y="-14963"/>
                  <a:pt x="7103411" y="0"/>
                </a:cubicBezTo>
                <a:cubicBezTo>
                  <a:pt x="7275875" y="14963"/>
                  <a:pt x="7298731" y="-14405"/>
                  <a:pt x="7492875" y="0"/>
                </a:cubicBezTo>
                <a:cubicBezTo>
                  <a:pt x="7693680" y="809"/>
                  <a:pt x="7776809" y="-29433"/>
                  <a:pt x="7913358" y="0"/>
                </a:cubicBezTo>
                <a:cubicBezTo>
                  <a:pt x="8057634" y="-145"/>
                  <a:pt x="8196856" y="30641"/>
                  <a:pt x="8333842" y="0"/>
                </a:cubicBezTo>
                <a:cubicBezTo>
                  <a:pt x="8455909" y="-30298"/>
                  <a:pt x="8816216" y="33813"/>
                  <a:pt x="8961120" y="0"/>
                </a:cubicBezTo>
                <a:cubicBezTo>
                  <a:pt x="8958758" y="10047"/>
                  <a:pt x="8960492" y="24879"/>
                  <a:pt x="8961120" y="36576"/>
                </a:cubicBezTo>
                <a:cubicBezTo>
                  <a:pt x="8647895" y="-1818"/>
                  <a:pt x="8429759" y="31111"/>
                  <a:pt x="8182192" y="36576"/>
                </a:cubicBezTo>
                <a:cubicBezTo>
                  <a:pt x="7902260" y="85382"/>
                  <a:pt x="7638406" y="38839"/>
                  <a:pt x="7492875" y="36576"/>
                </a:cubicBezTo>
                <a:cubicBezTo>
                  <a:pt x="7348227" y="24366"/>
                  <a:pt x="7135139" y="13299"/>
                  <a:pt x="6893169" y="36576"/>
                </a:cubicBezTo>
                <a:cubicBezTo>
                  <a:pt x="6584246" y="75248"/>
                  <a:pt x="6332059" y="-3080"/>
                  <a:pt x="6114241" y="36576"/>
                </a:cubicBezTo>
                <a:cubicBezTo>
                  <a:pt x="5883990" y="40082"/>
                  <a:pt x="5601568" y="74187"/>
                  <a:pt x="5424924" y="36576"/>
                </a:cubicBezTo>
                <a:cubicBezTo>
                  <a:pt x="5218697" y="62274"/>
                  <a:pt x="4850314" y="79883"/>
                  <a:pt x="4556385" y="36576"/>
                </a:cubicBezTo>
                <a:cubicBezTo>
                  <a:pt x="4217986" y="33884"/>
                  <a:pt x="4039662" y="27200"/>
                  <a:pt x="3687846" y="36576"/>
                </a:cubicBezTo>
                <a:cubicBezTo>
                  <a:pt x="3305346" y="14935"/>
                  <a:pt x="3085854" y="-7204"/>
                  <a:pt x="2908917" y="36576"/>
                </a:cubicBezTo>
                <a:cubicBezTo>
                  <a:pt x="2778494" y="16834"/>
                  <a:pt x="2498806" y="53967"/>
                  <a:pt x="2129989" y="36576"/>
                </a:cubicBezTo>
                <a:cubicBezTo>
                  <a:pt x="1791370" y="-3784"/>
                  <a:pt x="1656718" y="47250"/>
                  <a:pt x="1351061" y="36576"/>
                </a:cubicBezTo>
                <a:cubicBezTo>
                  <a:pt x="1049432" y="36862"/>
                  <a:pt x="1057414" y="22750"/>
                  <a:pt x="840967" y="36576"/>
                </a:cubicBezTo>
                <a:cubicBezTo>
                  <a:pt x="624196" y="12731"/>
                  <a:pt x="308883" y="57856"/>
                  <a:pt x="0" y="36576"/>
                </a:cubicBezTo>
                <a:cubicBezTo>
                  <a:pt x="57" y="20451"/>
                  <a:pt x="-862" y="9044"/>
                  <a:pt x="0" y="0"/>
                </a:cubicBezTo>
                <a:close/>
              </a:path>
              <a:path w="8961120" h="36576" stroke="0" extrusionOk="0">
                <a:moveTo>
                  <a:pt x="0" y="0"/>
                </a:moveTo>
                <a:cubicBezTo>
                  <a:pt x="200453" y="14646"/>
                  <a:pt x="334344" y="1037"/>
                  <a:pt x="599706" y="0"/>
                </a:cubicBezTo>
                <a:cubicBezTo>
                  <a:pt x="871094" y="-10066"/>
                  <a:pt x="849810" y="-1830"/>
                  <a:pt x="1020189" y="0"/>
                </a:cubicBezTo>
                <a:cubicBezTo>
                  <a:pt x="1227022" y="-13278"/>
                  <a:pt x="1656447" y="-22544"/>
                  <a:pt x="1888728" y="0"/>
                </a:cubicBezTo>
                <a:cubicBezTo>
                  <a:pt x="2155621" y="63042"/>
                  <a:pt x="2322197" y="-24389"/>
                  <a:pt x="2488434" y="0"/>
                </a:cubicBezTo>
                <a:cubicBezTo>
                  <a:pt x="2646196" y="13840"/>
                  <a:pt x="2800386" y="6764"/>
                  <a:pt x="3088140" y="0"/>
                </a:cubicBezTo>
                <a:cubicBezTo>
                  <a:pt x="3414375" y="-54468"/>
                  <a:pt x="3659312" y="27230"/>
                  <a:pt x="3956679" y="0"/>
                </a:cubicBezTo>
                <a:cubicBezTo>
                  <a:pt x="4262238" y="-14248"/>
                  <a:pt x="4243587" y="5913"/>
                  <a:pt x="4466774" y="0"/>
                </a:cubicBezTo>
                <a:cubicBezTo>
                  <a:pt x="4707647" y="-46190"/>
                  <a:pt x="5151526" y="-18552"/>
                  <a:pt x="5335313" y="0"/>
                </a:cubicBezTo>
                <a:cubicBezTo>
                  <a:pt x="5544589" y="16782"/>
                  <a:pt x="6000844" y="-11141"/>
                  <a:pt x="6203852" y="0"/>
                </a:cubicBezTo>
                <a:cubicBezTo>
                  <a:pt x="6422418" y="-42084"/>
                  <a:pt x="6632209" y="-23492"/>
                  <a:pt x="6893169" y="0"/>
                </a:cubicBezTo>
                <a:cubicBezTo>
                  <a:pt x="7149521" y="36974"/>
                  <a:pt x="7552890" y="10735"/>
                  <a:pt x="7761709" y="0"/>
                </a:cubicBezTo>
                <a:cubicBezTo>
                  <a:pt x="7935492" y="-62639"/>
                  <a:pt x="8152157" y="-16887"/>
                  <a:pt x="8361414" y="0"/>
                </a:cubicBezTo>
                <a:cubicBezTo>
                  <a:pt x="8561122" y="16045"/>
                  <a:pt x="8758509" y="26817"/>
                  <a:pt x="8961120" y="0"/>
                </a:cubicBezTo>
                <a:cubicBezTo>
                  <a:pt x="8962688" y="6924"/>
                  <a:pt x="8963554" y="24333"/>
                  <a:pt x="8961120" y="36576"/>
                </a:cubicBezTo>
                <a:cubicBezTo>
                  <a:pt x="8692971" y="40411"/>
                  <a:pt x="8572976" y="74067"/>
                  <a:pt x="8271803" y="36576"/>
                </a:cubicBezTo>
                <a:cubicBezTo>
                  <a:pt x="7973060" y="16131"/>
                  <a:pt x="7877507" y="66939"/>
                  <a:pt x="7582486" y="36576"/>
                </a:cubicBezTo>
                <a:cubicBezTo>
                  <a:pt x="7267710" y="-15731"/>
                  <a:pt x="7121749" y="80198"/>
                  <a:pt x="6713947" y="36576"/>
                </a:cubicBezTo>
                <a:cubicBezTo>
                  <a:pt x="6305400" y="16062"/>
                  <a:pt x="6305891" y="24709"/>
                  <a:pt x="6024630" y="36576"/>
                </a:cubicBezTo>
                <a:cubicBezTo>
                  <a:pt x="5747178" y="40352"/>
                  <a:pt x="5723009" y="27780"/>
                  <a:pt x="5604147" y="36576"/>
                </a:cubicBezTo>
                <a:cubicBezTo>
                  <a:pt x="5480103" y="49706"/>
                  <a:pt x="5318920" y="60680"/>
                  <a:pt x="5094052" y="36576"/>
                </a:cubicBezTo>
                <a:cubicBezTo>
                  <a:pt x="4895910" y="34780"/>
                  <a:pt x="4454825" y="7998"/>
                  <a:pt x="4225513" y="36576"/>
                </a:cubicBezTo>
                <a:cubicBezTo>
                  <a:pt x="4011116" y="49717"/>
                  <a:pt x="3836203" y="63971"/>
                  <a:pt x="3536196" y="36576"/>
                </a:cubicBezTo>
                <a:cubicBezTo>
                  <a:pt x="3229980" y="25547"/>
                  <a:pt x="3217176" y="26568"/>
                  <a:pt x="3026101" y="36576"/>
                </a:cubicBezTo>
                <a:cubicBezTo>
                  <a:pt x="2834184" y="62655"/>
                  <a:pt x="2479118" y="11013"/>
                  <a:pt x="2336784" y="36576"/>
                </a:cubicBezTo>
                <a:cubicBezTo>
                  <a:pt x="2178643" y="86732"/>
                  <a:pt x="2029883" y="31613"/>
                  <a:pt x="1916301" y="36576"/>
                </a:cubicBezTo>
                <a:cubicBezTo>
                  <a:pt x="1726832" y="21729"/>
                  <a:pt x="1653997" y="30593"/>
                  <a:pt x="1495818" y="36576"/>
                </a:cubicBezTo>
                <a:cubicBezTo>
                  <a:pt x="1314817" y="44131"/>
                  <a:pt x="1113318" y="74338"/>
                  <a:pt x="806501" y="36576"/>
                </a:cubicBezTo>
                <a:cubicBezTo>
                  <a:pt x="523399" y="22426"/>
                  <a:pt x="389232" y="19948"/>
                  <a:pt x="0" y="36576"/>
                </a:cubicBezTo>
                <a:cubicBezTo>
                  <a:pt x="-2287" y="19468"/>
                  <a:pt x="850" y="10340"/>
                  <a:pt x="0" y="0"/>
                </a:cubicBezTo>
                <a:close/>
              </a:path>
              <a:path w="8961120" h="36576" fill="none" stroke="0" extrusionOk="0">
                <a:moveTo>
                  <a:pt x="0" y="0"/>
                </a:moveTo>
                <a:cubicBezTo>
                  <a:pt x="118018" y="-29805"/>
                  <a:pt x="323546" y="39083"/>
                  <a:pt x="599706" y="0"/>
                </a:cubicBezTo>
                <a:cubicBezTo>
                  <a:pt x="882993" y="-10299"/>
                  <a:pt x="1014678" y="-21100"/>
                  <a:pt x="1289023" y="0"/>
                </a:cubicBezTo>
                <a:cubicBezTo>
                  <a:pt x="1483122" y="58031"/>
                  <a:pt x="1856950" y="6004"/>
                  <a:pt x="2067951" y="0"/>
                </a:cubicBezTo>
                <a:cubicBezTo>
                  <a:pt x="2256375" y="18242"/>
                  <a:pt x="2510593" y="12240"/>
                  <a:pt x="2667656" y="0"/>
                </a:cubicBezTo>
                <a:cubicBezTo>
                  <a:pt x="2993064" y="16071"/>
                  <a:pt x="3161914" y="16571"/>
                  <a:pt x="3356973" y="0"/>
                </a:cubicBezTo>
                <a:cubicBezTo>
                  <a:pt x="3615357" y="-52359"/>
                  <a:pt x="3854315" y="39101"/>
                  <a:pt x="4225513" y="0"/>
                </a:cubicBezTo>
                <a:cubicBezTo>
                  <a:pt x="4600052" y="-31483"/>
                  <a:pt x="4584376" y="24241"/>
                  <a:pt x="4735607" y="0"/>
                </a:cubicBezTo>
                <a:cubicBezTo>
                  <a:pt x="4838929" y="-65337"/>
                  <a:pt x="5217983" y="62461"/>
                  <a:pt x="5514535" y="0"/>
                </a:cubicBezTo>
                <a:cubicBezTo>
                  <a:pt x="5820130" y="6865"/>
                  <a:pt x="5851591" y="23826"/>
                  <a:pt x="6024630" y="0"/>
                </a:cubicBezTo>
                <a:cubicBezTo>
                  <a:pt x="6211300" y="15890"/>
                  <a:pt x="6518740" y="-3755"/>
                  <a:pt x="6713947" y="0"/>
                </a:cubicBezTo>
                <a:cubicBezTo>
                  <a:pt x="6795618" y="5121"/>
                  <a:pt x="7014889" y="7953"/>
                  <a:pt x="7111200" y="0"/>
                </a:cubicBezTo>
                <a:cubicBezTo>
                  <a:pt x="7207511" y="-7953"/>
                  <a:pt x="7354938" y="-3507"/>
                  <a:pt x="7492875" y="0"/>
                </a:cubicBezTo>
                <a:cubicBezTo>
                  <a:pt x="7683361" y="-13679"/>
                  <a:pt x="7768889" y="-13684"/>
                  <a:pt x="7913358" y="0"/>
                </a:cubicBezTo>
                <a:cubicBezTo>
                  <a:pt x="8049896" y="3541"/>
                  <a:pt x="8196421" y="29025"/>
                  <a:pt x="8333842" y="0"/>
                </a:cubicBezTo>
                <a:cubicBezTo>
                  <a:pt x="8464504" y="-28100"/>
                  <a:pt x="8820395" y="26601"/>
                  <a:pt x="8961120" y="0"/>
                </a:cubicBezTo>
                <a:cubicBezTo>
                  <a:pt x="8963027" y="9493"/>
                  <a:pt x="8960071" y="24254"/>
                  <a:pt x="8961120" y="36576"/>
                </a:cubicBezTo>
                <a:cubicBezTo>
                  <a:pt x="8660572" y="-14204"/>
                  <a:pt x="8444082" y="28078"/>
                  <a:pt x="8182192" y="36576"/>
                </a:cubicBezTo>
                <a:cubicBezTo>
                  <a:pt x="7927630" y="48341"/>
                  <a:pt x="7654283" y="79607"/>
                  <a:pt x="7492875" y="36576"/>
                </a:cubicBezTo>
                <a:cubicBezTo>
                  <a:pt x="7357622" y="15378"/>
                  <a:pt x="7160940" y="7384"/>
                  <a:pt x="6893169" y="36576"/>
                </a:cubicBezTo>
                <a:cubicBezTo>
                  <a:pt x="6671852" y="67110"/>
                  <a:pt x="6309740" y="58493"/>
                  <a:pt x="6114241" y="36576"/>
                </a:cubicBezTo>
                <a:cubicBezTo>
                  <a:pt x="5896268" y="17343"/>
                  <a:pt x="5639459" y="89578"/>
                  <a:pt x="5424924" y="36576"/>
                </a:cubicBezTo>
                <a:cubicBezTo>
                  <a:pt x="5257972" y="76228"/>
                  <a:pt x="4973505" y="90828"/>
                  <a:pt x="4556385" y="36576"/>
                </a:cubicBezTo>
                <a:cubicBezTo>
                  <a:pt x="4217392" y="38157"/>
                  <a:pt x="4095196" y="24752"/>
                  <a:pt x="3687846" y="36576"/>
                </a:cubicBezTo>
                <a:cubicBezTo>
                  <a:pt x="3321185" y="37545"/>
                  <a:pt x="3082472" y="37432"/>
                  <a:pt x="2908917" y="36576"/>
                </a:cubicBezTo>
                <a:cubicBezTo>
                  <a:pt x="2718585" y="36682"/>
                  <a:pt x="2474591" y="73177"/>
                  <a:pt x="2129989" y="36576"/>
                </a:cubicBezTo>
                <a:cubicBezTo>
                  <a:pt x="1767856" y="28659"/>
                  <a:pt x="1656969" y="31642"/>
                  <a:pt x="1351061" y="36576"/>
                </a:cubicBezTo>
                <a:cubicBezTo>
                  <a:pt x="1050833" y="41497"/>
                  <a:pt x="1056469" y="21515"/>
                  <a:pt x="840967" y="36576"/>
                </a:cubicBezTo>
                <a:cubicBezTo>
                  <a:pt x="621685" y="100001"/>
                  <a:pt x="355662" y="33452"/>
                  <a:pt x="0" y="36576"/>
                </a:cubicBezTo>
                <a:cubicBezTo>
                  <a:pt x="-1201" y="19784"/>
                  <a:pt x="838" y="864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8961120"/>
                      <a:gd name="connsiteY0" fmla="*/ 0 h 36576"/>
                      <a:gd name="connsiteX1" fmla="*/ 599706 w 8961120"/>
                      <a:gd name="connsiteY1" fmla="*/ 0 h 36576"/>
                      <a:gd name="connsiteX2" fmla="*/ 1289023 w 8961120"/>
                      <a:gd name="connsiteY2" fmla="*/ 0 h 36576"/>
                      <a:gd name="connsiteX3" fmla="*/ 2067951 w 8961120"/>
                      <a:gd name="connsiteY3" fmla="*/ 0 h 36576"/>
                      <a:gd name="connsiteX4" fmla="*/ 2667656 w 8961120"/>
                      <a:gd name="connsiteY4" fmla="*/ 0 h 36576"/>
                      <a:gd name="connsiteX5" fmla="*/ 3356973 w 8961120"/>
                      <a:gd name="connsiteY5" fmla="*/ 0 h 36576"/>
                      <a:gd name="connsiteX6" fmla="*/ 4225513 w 8961120"/>
                      <a:gd name="connsiteY6" fmla="*/ 0 h 36576"/>
                      <a:gd name="connsiteX7" fmla="*/ 4735607 w 8961120"/>
                      <a:gd name="connsiteY7" fmla="*/ 0 h 36576"/>
                      <a:gd name="connsiteX8" fmla="*/ 5514535 w 8961120"/>
                      <a:gd name="connsiteY8" fmla="*/ 0 h 36576"/>
                      <a:gd name="connsiteX9" fmla="*/ 6024630 w 8961120"/>
                      <a:gd name="connsiteY9" fmla="*/ 0 h 36576"/>
                      <a:gd name="connsiteX10" fmla="*/ 6713947 w 8961120"/>
                      <a:gd name="connsiteY10" fmla="*/ 0 h 36576"/>
                      <a:gd name="connsiteX11" fmla="*/ 7492875 w 8961120"/>
                      <a:gd name="connsiteY11" fmla="*/ 0 h 36576"/>
                      <a:gd name="connsiteX12" fmla="*/ 7913358 w 8961120"/>
                      <a:gd name="connsiteY12" fmla="*/ 0 h 36576"/>
                      <a:gd name="connsiteX13" fmla="*/ 8333842 w 8961120"/>
                      <a:gd name="connsiteY13" fmla="*/ 0 h 36576"/>
                      <a:gd name="connsiteX14" fmla="*/ 8961120 w 8961120"/>
                      <a:gd name="connsiteY14" fmla="*/ 0 h 36576"/>
                      <a:gd name="connsiteX15" fmla="*/ 8961120 w 8961120"/>
                      <a:gd name="connsiteY15" fmla="*/ 36576 h 36576"/>
                      <a:gd name="connsiteX16" fmla="*/ 8182192 w 8961120"/>
                      <a:gd name="connsiteY16" fmla="*/ 36576 h 36576"/>
                      <a:gd name="connsiteX17" fmla="*/ 7492875 w 8961120"/>
                      <a:gd name="connsiteY17" fmla="*/ 36576 h 36576"/>
                      <a:gd name="connsiteX18" fmla="*/ 6893169 w 8961120"/>
                      <a:gd name="connsiteY18" fmla="*/ 36576 h 36576"/>
                      <a:gd name="connsiteX19" fmla="*/ 6114241 w 8961120"/>
                      <a:gd name="connsiteY19" fmla="*/ 36576 h 36576"/>
                      <a:gd name="connsiteX20" fmla="*/ 5424924 w 8961120"/>
                      <a:gd name="connsiteY20" fmla="*/ 36576 h 36576"/>
                      <a:gd name="connsiteX21" fmla="*/ 4556385 w 8961120"/>
                      <a:gd name="connsiteY21" fmla="*/ 36576 h 36576"/>
                      <a:gd name="connsiteX22" fmla="*/ 3687846 w 8961120"/>
                      <a:gd name="connsiteY22" fmla="*/ 36576 h 36576"/>
                      <a:gd name="connsiteX23" fmla="*/ 2908917 w 8961120"/>
                      <a:gd name="connsiteY23" fmla="*/ 36576 h 36576"/>
                      <a:gd name="connsiteX24" fmla="*/ 2129989 w 8961120"/>
                      <a:gd name="connsiteY24" fmla="*/ 36576 h 36576"/>
                      <a:gd name="connsiteX25" fmla="*/ 1351061 w 8961120"/>
                      <a:gd name="connsiteY25" fmla="*/ 36576 h 36576"/>
                      <a:gd name="connsiteX26" fmla="*/ 840967 w 8961120"/>
                      <a:gd name="connsiteY26" fmla="*/ 36576 h 36576"/>
                      <a:gd name="connsiteX27" fmla="*/ 0 w 8961120"/>
                      <a:gd name="connsiteY27" fmla="*/ 36576 h 36576"/>
                      <a:gd name="connsiteX28" fmla="*/ 0 w 8961120"/>
                      <a:gd name="connsiteY28"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961120" h="36576" fill="none" extrusionOk="0">
                        <a:moveTo>
                          <a:pt x="0" y="0"/>
                        </a:moveTo>
                        <a:cubicBezTo>
                          <a:pt x="141480" y="-15333"/>
                          <a:pt x="370118" y="21604"/>
                          <a:pt x="599706" y="0"/>
                        </a:cubicBezTo>
                        <a:cubicBezTo>
                          <a:pt x="829294" y="-21604"/>
                          <a:pt x="1058535" y="-22495"/>
                          <a:pt x="1289023" y="0"/>
                        </a:cubicBezTo>
                        <a:cubicBezTo>
                          <a:pt x="1519511" y="22495"/>
                          <a:pt x="1862975" y="-27298"/>
                          <a:pt x="2067951" y="0"/>
                        </a:cubicBezTo>
                        <a:cubicBezTo>
                          <a:pt x="2272927" y="27298"/>
                          <a:pt x="2486269" y="618"/>
                          <a:pt x="2667656" y="0"/>
                        </a:cubicBezTo>
                        <a:cubicBezTo>
                          <a:pt x="2849043" y="-618"/>
                          <a:pt x="3130582" y="294"/>
                          <a:pt x="3356973" y="0"/>
                        </a:cubicBezTo>
                        <a:cubicBezTo>
                          <a:pt x="3583364" y="-294"/>
                          <a:pt x="3860958" y="33263"/>
                          <a:pt x="4225513" y="0"/>
                        </a:cubicBezTo>
                        <a:cubicBezTo>
                          <a:pt x="4590068" y="-33263"/>
                          <a:pt x="4589519" y="15734"/>
                          <a:pt x="4735607" y="0"/>
                        </a:cubicBezTo>
                        <a:cubicBezTo>
                          <a:pt x="4881695" y="-15734"/>
                          <a:pt x="5207957" y="-6921"/>
                          <a:pt x="5514535" y="0"/>
                        </a:cubicBezTo>
                        <a:cubicBezTo>
                          <a:pt x="5821113" y="6921"/>
                          <a:pt x="5851142" y="25056"/>
                          <a:pt x="6024630" y="0"/>
                        </a:cubicBezTo>
                        <a:cubicBezTo>
                          <a:pt x="6198119" y="-25056"/>
                          <a:pt x="6514519" y="416"/>
                          <a:pt x="6713947" y="0"/>
                        </a:cubicBezTo>
                        <a:cubicBezTo>
                          <a:pt x="6913375" y="-416"/>
                          <a:pt x="7296443" y="-1148"/>
                          <a:pt x="7492875" y="0"/>
                        </a:cubicBezTo>
                        <a:cubicBezTo>
                          <a:pt x="7689307" y="1148"/>
                          <a:pt x="7771987" y="-10766"/>
                          <a:pt x="7913358" y="0"/>
                        </a:cubicBezTo>
                        <a:cubicBezTo>
                          <a:pt x="8054729" y="10766"/>
                          <a:pt x="8199560" y="17209"/>
                          <a:pt x="8333842" y="0"/>
                        </a:cubicBezTo>
                        <a:cubicBezTo>
                          <a:pt x="8468124" y="-17209"/>
                          <a:pt x="8809906" y="28732"/>
                          <a:pt x="8961120" y="0"/>
                        </a:cubicBezTo>
                        <a:cubicBezTo>
                          <a:pt x="8961581" y="9258"/>
                          <a:pt x="8962567" y="24151"/>
                          <a:pt x="8961120" y="36576"/>
                        </a:cubicBezTo>
                        <a:cubicBezTo>
                          <a:pt x="8648097" y="8285"/>
                          <a:pt x="8460001" y="19892"/>
                          <a:pt x="8182192" y="36576"/>
                        </a:cubicBezTo>
                        <a:cubicBezTo>
                          <a:pt x="7904383" y="53260"/>
                          <a:pt x="7651168" y="50024"/>
                          <a:pt x="7492875" y="36576"/>
                        </a:cubicBezTo>
                        <a:cubicBezTo>
                          <a:pt x="7334582" y="23128"/>
                          <a:pt x="7161252" y="15794"/>
                          <a:pt x="6893169" y="36576"/>
                        </a:cubicBezTo>
                        <a:cubicBezTo>
                          <a:pt x="6625086" y="57358"/>
                          <a:pt x="6346059" y="13226"/>
                          <a:pt x="6114241" y="36576"/>
                        </a:cubicBezTo>
                        <a:cubicBezTo>
                          <a:pt x="5882423" y="59926"/>
                          <a:pt x="5611664" y="59524"/>
                          <a:pt x="5424924" y="36576"/>
                        </a:cubicBezTo>
                        <a:cubicBezTo>
                          <a:pt x="5238184" y="13628"/>
                          <a:pt x="4904817" y="66788"/>
                          <a:pt x="4556385" y="36576"/>
                        </a:cubicBezTo>
                        <a:cubicBezTo>
                          <a:pt x="4207953" y="6364"/>
                          <a:pt x="4069347" y="32352"/>
                          <a:pt x="3687846" y="36576"/>
                        </a:cubicBezTo>
                        <a:cubicBezTo>
                          <a:pt x="3306345" y="40800"/>
                          <a:pt x="3068536" y="25951"/>
                          <a:pt x="2908917" y="36576"/>
                        </a:cubicBezTo>
                        <a:cubicBezTo>
                          <a:pt x="2749298" y="47201"/>
                          <a:pt x="2482422" y="65251"/>
                          <a:pt x="2129989" y="36576"/>
                        </a:cubicBezTo>
                        <a:cubicBezTo>
                          <a:pt x="1777556" y="7901"/>
                          <a:pt x="1654480" y="34614"/>
                          <a:pt x="1351061" y="36576"/>
                        </a:cubicBezTo>
                        <a:cubicBezTo>
                          <a:pt x="1047642" y="38538"/>
                          <a:pt x="1054685" y="22582"/>
                          <a:pt x="840967" y="36576"/>
                        </a:cubicBezTo>
                        <a:cubicBezTo>
                          <a:pt x="627249" y="50570"/>
                          <a:pt x="351133" y="53217"/>
                          <a:pt x="0" y="36576"/>
                        </a:cubicBezTo>
                        <a:cubicBezTo>
                          <a:pt x="-472" y="19807"/>
                          <a:pt x="-535" y="8247"/>
                          <a:pt x="0" y="0"/>
                        </a:cubicBezTo>
                        <a:close/>
                      </a:path>
                      <a:path w="8961120" h="36576" stroke="0" extrusionOk="0">
                        <a:moveTo>
                          <a:pt x="0" y="0"/>
                        </a:moveTo>
                        <a:cubicBezTo>
                          <a:pt x="173318" y="24176"/>
                          <a:pt x="330229" y="10910"/>
                          <a:pt x="599706" y="0"/>
                        </a:cubicBezTo>
                        <a:cubicBezTo>
                          <a:pt x="869183" y="-10910"/>
                          <a:pt x="847424" y="1915"/>
                          <a:pt x="1020189" y="0"/>
                        </a:cubicBezTo>
                        <a:cubicBezTo>
                          <a:pt x="1192954" y="-1915"/>
                          <a:pt x="1624559" y="-28249"/>
                          <a:pt x="1888728" y="0"/>
                        </a:cubicBezTo>
                        <a:cubicBezTo>
                          <a:pt x="2152897" y="28249"/>
                          <a:pt x="2347351" y="-14939"/>
                          <a:pt x="2488434" y="0"/>
                        </a:cubicBezTo>
                        <a:cubicBezTo>
                          <a:pt x="2629517" y="14939"/>
                          <a:pt x="2800841" y="26223"/>
                          <a:pt x="3088140" y="0"/>
                        </a:cubicBezTo>
                        <a:cubicBezTo>
                          <a:pt x="3375439" y="-26223"/>
                          <a:pt x="3652831" y="14211"/>
                          <a:pt x="3956679" y="0"/>
                        </a:cubicBezTo>
                        <a:cubicBezTo>
                          <a:pt x="4260527" y="-14211"/>
                          <a:pt x="4242730" y="6792"/>
                          <a:pt x="4466774" y="0"/>
                        </a:cubicBezTo>
                        <a:cubicBezTo>
                          <a:pt x="4690818" y="-6792"/>
                          <a:pt x="5136125" y="-25519"/>
                          <a:pt x="5335313" y="0"/>
                        </a:cubicBezTo>
                        <a:cubicBezTo>
                          <a:pt x="5534501" y="25519"/>
                          <a:pt x="5994618" y="-13332"/>
                          <a:pt x="6203852" y="0"/>
                        </a:cubicBezTo>
                        <a:cubicBezTo>
                          <a:pt x="6413086" y="13332"/>
                          <a:pt x="6641282" y="-3462"/>
                          <a:pt x="6893169" y="0"/>
                        </a:cubicBezTo>
                        <a:cubicBezTo>
                          <a:pt x="7145056" y="3462"/>
                          <a:pt x="7586314" y="18738"/>
                          <a:pt x="7761709" y="0"/>
                        </a:cubicBezTo>
                        <a:cubicBezTo>
                          <a:pt x="7937104" y="-18738"/>
                          <a:pt x="8158068" y="-11761"/>
                          <a:pt x="8361414" y="0"/>
                        </a:cubicBezTo>
                        <a:cubicBezTo>
                          <a:pt x="8564761" y="11761"/>
                          <a:pt x="8732843" y="11431"/>
                          <a:pt x="8961120" y="0"/>
                        </a:cubicBezTo>
                        <a:cubicBezTo>
                          <a:pt x="8959834" y="7335"/>
                          <a:pt x="8960689" y="23090"/>
                          <a:pt x="8961120" y="36576"/>
                        </a:cubicBezTo>
                        <a:cubicBezTo>
                          <a:pt x="8688604" y="37591"/>
                          <a:pt x="8580507" y="51331"/>
                          <a:pt x="8271803" y="36576"/>
                        </a:cubicBezTo>
                        <a:cubicBezTo>
                          <a:pt x="7963099" y="21821"/>
                          <a:pt x="7885912" y="70879"/>
                          <a:pt x="7582486" y="36576"/>
                        </a:cubicBezTo>
                        <a:cubicBezTo>
                          <a:pt x="7279060" y="2273"/>
                          <a:pt x="7124640" y="58875"/>
                          <a:pt x="6713947" y="36576"/>
                        </a:cubicBezTo>
                        <a:cubicBezTo>
                          <a:pt x="6303254" y="14277"/>
                          <a:pt x="6305410" y="26805"/>
                          <a:pt x="6024630" y="36576"/>
                        </a:cubicBezTo>
                        <a:cubicBezTo>
                          <a:pt x="5743850" y="46347"/>
                          <a:pt x="5721586" y="27452"/>
                          <a:pt x="5604147" y="36576"/>
                        </a:cubicBezTo>
                        <a:cubicBezTo>
                          <a:pt x="5486708" y="45700"/>
                          <a:pt x="5327814" y="44935"/>
                          <a:pt x="5094052" y="36576"/>
                        </a:cubicBezTo>
                        <a:cubicBezTo>
                          <a:pt x="4860290" y="28217"/>
                          <a:pt x="4435653" y="17219"/>
                          <a:pt x="4225513" y="36576"/>
                        </a:cubicBezTo>
                        <a:cubicBezTo>
                          <a:pt x="4015373" y="55933"/>
                          <a:pt x="3842740" y="48019"/>
                          <a:pt x="3536196" y="36576"/>
                        </a:cubicBezTo>
                        <a:cubicBezTo>
                          <a:pt x="3229652" y="25133"/>
                          <a:pt x="3219329" y="26285"/>
                          <a:pt x="3026101" y="36576"/>
                        </a:cubicBezTo>
                        <a:cubicBezTo>
                          <a:pt x="2832873" y="46867"/>
                          <a:pt x="2489409" y="9200"/>
                          <a:pt x="2336784" y="36576"/>
                        </a:cubicBezTo>
                        <a:cubicBezTo>
                          <a:pt x="2184159" y="63952"/>
                          <a:pt x="2049920" y="36374"/>
                          <a:pt x="1916301" y="36576"/>
                        </a:cubicBezTo>
                        <a:cubicBezTo>
                          <a:pt x="1782682" y="36778"/>
                          <a:pt x="1607936" y="36547"/>
                          <a:pt x="1495818" y="36576"/>
                        </a:cubicBezTo>
                        <a:cubicBezTo>
                          <a:pt x="1383700" y="36605"/>
                          <a:pt x="1097703" y="70325"/>
                          <a:pt x="806501" y="36576"/>
                        </a:cubicBezTo>
                        <a:cubicBezTo>
                          <a:pt x="515299" y="2827"/>
                          <a:pt x="401710" y="-327"/>
                          <a:pt x="0" y="36576"/>
                        </a:cubicBezTo>
                        <a:cubicBezTo>
                          <a:pt x="-1649" y="19104"/>
                          <a:pt x="652" y="1022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4" name="In the end, the ratio’s really matter because they’re indicators of the health of your credit union.…"/>
          <p:cNvSpPr txBox="1">
            <a:spLocks noGrp="1"/>
          </p:cNvSpPr>
          <p:nvPr>
            <p:ph type="body" idx="1"/>
          </p:nvPr>
        </p:nvSpPr>
        <p:spPr>
          <a:xfrm>
            <a:off x="10252836" y="1104182"/>
            <a:ext cx="12448670" cy="10863072"/>
          </a:xfrm>
          <a:prstGeom prst="rect">
            <a:avLst/>
          </a:prstGeom>
        </p:spPr>
        <p:txBody>
          <a:bodyPr vert="horz" lIns="91440" tIns="45720" rIns="91440" bIns="45720" rtlCol="0" anchor="ctr">
            <a:normAutofit/>
          </a:bodyPr>
          <a:lstStyle/>
          <a:p>
            <a:pPr indent="-228600" defTabSz="914400"/>
            <a:r>
              <a:rPr lang="en-US" sz="4400"/>
              <a:t>In the end, the ratio’s really matter because they’re indicators of the health of your credit union.</a:t>
            </a:r>
          </a:p>
          <a:p>
            <a:pPr indent="-228600" defTabSz="914400"/>
            <a:r>
              <a:rPr lang="en-US" sz="4400"/>
              <a:t>Poor ratios are usually not sustainable.</a:t>
            </a:r>
          </a:p>
        </p:txBody>
      </p:sp>
    </p:spTree>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2" name="Rectangle 701">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6" name="You made it!"/>
          <p:cNvSpPr txBox="1">
            <a:spLocks noGrp="1"/>
          </p:cNvSpPr>
          <p:nvPr>
            <p:ph type="title"/>
          </p:nvPr>
        </p:nvSpPr>
        <p:spPr>
          <a:xfrm>
            <a:off x="1780676" y="1280160"/>
            <a:ext cx="7468028" cy="7132320"/>
          </a:xfrm>
          <a:prstGeom prst="rect">
            <a:avLst/>
          </a:prstGeom>
        </p:spPr>
        <p:txBody>
          <a:bodyPr vert="horz" lIns="91440" tIns="45720" rIns="91440" bIns="45720" rtlCol="0" anchor="b">
            <a:normAutofit/>
          </a:bodyPr>
          <a:lstStyle/>
          <a:p>
            <a:pPr defTabSz="914400"/>
            <a:r>
              <a:rPr lang="en-US" sz="10800"/>
              <a:t>You made it!</a:t>
            </a:r>
          </a:p>
        </p:txBody>
      </p:sp>
      <p:sp>
        <p:nvSpPr>
          <p:cNvPr id="704"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0676" y="8818534"/>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7" name="Image" descr="Image"/>
          <p:cNvPicPr>
            <a:picLocks noChangeAspect="1"/>
          </p:cNvPicPr>
          <p:nvPr/>
        </p:nvPicPr>
        <p:blipFill rotWithShape="1">
          <a:blip r:embed="rId2"/>
          <a:srcRect l="25179" r="16395"/>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696"/>
                                        </p:tgtEl>
                                        <p:attrNameLst>
                                          <p:attrName>style.visibility</p:attrName>
                                        </p:attrNameLst>
                                      </p:cBhvr>
                                      <p:to>
                                        <p:strVal val="visible"/>
                                      </p:to>
                                    </p:set>
                                    <p:animEffect transition="in" filter="fade">
                                      <p:cBhvr>
                                        <p:cTn id="7" dur="400"/>
                                        <p:tgtEl>
                                          <p:spTgt spid="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0" name="Rectangle 15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Equity/Capital"/>
          <p:cNvSpPr txBox="1">
            <a:spLocks noGrp="1"/>
          </p:cNvSpPr>
          <p:nvPr>
            <p:ph type="title"/>
          </p:nvPr>
        </p:nvSpPr>
        <p:spPr>
          <a:xfrm>
            <a:off x="1280160" y="650738"/>
            <a:ext cx="8737204" cy="3913682"/>
          </a:xfrm>
          <a:prstGeom prst="rect">
            <a:avLst/>
          </a:prstGeom>
        </p:spPr>
        <p:txBody>
          <a:bodyPr vert="horz" lIns="91440" tIns="45720" rIns="91440" bIns="45720" rtlCol="0" anchor="b">
            <a:normAutofit/>
          </a:bodyPr>
          <a:lstStyle>
            <a:lvl1pPr>
              <a:defRPr>
                <a:solidFill>
                  <a:srgbClr val="FF40FF"/>
                </a:solidFill>
              </a:defRPr>
            </a:lvl1pPr>
          </a:lstStyle>
          <a:p>
            <a:pPr defTabSz="914400"/>
            <a:r>
              <a:rPr lang="en-US" sz="10800">
                <a:solidFill>
                  <a:schemeClr val="tx1"/>
                </a:solidFill>
              </a:rPr>
              <a:t>Equity/Capital</a:t>
            </a:r>
          </a:p>
        </p:txBody>
      </p:sp>
      <p:sp>
        <p:nvSpPr>
          <p:cNvPr id="16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he profits of the credit union that the members own…"/>
          <p:cNvSpPr txBox="1">
            <a:spLocks noGrp="1"/>
          </p:cNvSpPr>
          <p:nvPr>
            <p:ph type="body" idx="1"/>
          </p:nvPr>
        </p:nvSpPr>
        <p:spPr>
          <a:xfrm>
            <a:off x="1280160" y="5745798"/>
            <a:ext cx="8487178" cy="6641336"/>
          </a:xfrm>
          <a:prstGeom prst="rect">
            <a:avLst/>
          </a:prstGeom>
        </p:spPr>
        <p:txBody>
          <a:bodyPr vert="horz" lIns="91440" tIns="45720" rIns="91440" bIns="45720" rtlCol="0">
            <a:normAutofit/>
          </a:bodyPr>
          <a:lstStyle/>
          <a:p>
            <a:pPr indent="-228600" defTabSz="914400"/>
            <a:r>
              <a:rPr lang="en-US" sz="4100"/>
              <a:t>The profits of the credit union that the members own</a:t>
            </a:r>
          </a:p>
          <a:p>
            <a:pPr indent="-228600" defTabSz="914400"/>
            <a:r>
              <a:rPr lang="en-US" sz="4100"/>
              <a:t>In other words, this is the net worth since the beginning of the credit union</a:t>
            </a:r>
          </a:p>
          <a:p>
            <a:pPr indent="-228600" defTabSz="914400"/>
            <a:r>
              <a:rPr lang="en-US" sz="4100"/>
              <a:t>Reserve accounts:</a:t>
            </a:r>
          </a:p>
          <a:p>
            <a:pPr lvl="2" indent="-228600" defTabSz="914400"/>
            <a:r>
              <a:rPr lang="en-US" sz="4100"/>
              <a:t>Regular Reserves</a:t>
            </a:r>
          </a:p>
          <a:p>
            <a:pPr lvl="2" indent="-228600" defTabSz="914400"/>
            <a:r>
              <a:rPr lang="en-US" sz="4100"/>
              <a:t>Undivided Earnings</a:t>
            </a:r>
          </a:p>
          <a:p>
            <a:pPr lvl="2" indent="-228600" defTabSz="914400"/>
            <a:r>
              <a:rPr lang="en-US" sz="4100"/>
              <a:t>Current period’s net earnings/loss</a:t>
            </a:r>
          </a:p>
        </p:txBody>
      </p:sp>
      <p:pic>
        <p:nvPicPr>
          <p:cNvPr id="156" name="Picture 155" descr="Graph on document with pen">
            <a:extLst>
              <a:ext uri="{FF2B5EF4-FFF2-40B4-BE49-F238E27FC236}">
                <a16:creationId xmlns:a16="http://schemas.microsoft.com/office/drawing/2014/main" id="{E380FCE1-D07E-2BEF-1E0C-3FEF8C41918F}"/>
              </a:ext>
            </a:extLst>
          </p:cNvPr>
          <p:cNvPicPr>
            <a:picLocks noChangeAspect="1"/>
          </p:cNvPicPr>
          <p:nvPr/>
        </p:nvPicPr>
        <p:blipFill rotWithShape="1">
          <a:blip r:embed="rId2"/>
          <a:srcRect l="23384" r="9664"/>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6" name="Table 1"/>
          <p:cNvGraphicFramePr/>
          <p:nvPr>
            <p:extLst>
              <p:ext uri="{D42A27DB-BD31-4B8C-83A1-F6EECF244321}">
                <p14:modId xmlns:p14="http://schemas.microsoft.com/office/powerpoint/2010/main" val="2068122428"/>
              </p:ext>
            </p:extLst>
          </p:nvPr>
        </p:nvGraphicFramePr>
        <p:xfrm>
          <a:off x="4547046" y="4614862"/>
          <a:ext cx="15289905" cy="4486275"/>
        </p:xfrm>
        <a:graphic>
          <a:graphicData uri="http://schemas.openxmlformats.org/drawingml/2006/table">
            <a:tbl>
              <a:tblPr bandRow="1">
                <a:tableStyleId>{4C3C2611-4C71-4FC5-86AE-919BDF0F9419}</a:tableStyleId>
              </a:tblPr>
              <a:tblGrid>
                <a:gridCol w="5727104">
                  <a:extLst>
                    <a:ext uri="{9D8B030D-6E8A-4147-A177-3AD203B41FA5}">
                      <a16:colId xmlns:a16="http://schemas.microsoft.com/office/drawing/2014/main" val="20000"/>
                    </a:ext>
                  </a:extLst>
                </a:gridCol>
                <a:gridCol w="3432472">
                  <a:extLst>
                    <a:ext uri="{9D8B030D-6E8A-4147-A177-3AD203B41FA5}">
                      <a16:colId xmlns:a16="http://schemas.microsoft.com/office/drawing/2014/main" val="20001"/>
                    </a:ext>
                  </a:extLst>
                </a:gridCol>
                <a:gridCol w="6130329">
                  <a:extLst>
                    <a:ext uri="{9D8B030D-6E8A-4147-A177-3AD203B41FA5}">
                      <a16:colId xmlns:a16="http://schemas.microsoft.com/office/drawing/2014/main" val="20002"/>
                    </a:ext>
                  </a:extLst>
                </a:gridCol>
              </a:tblGrid>
              <a:tr h="11715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7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7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714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11715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7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dirty="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02CF-A645-41B3-89C0-7D0C372DC10F}"/>
              </a:ext>
            </a:extLst>
          </p:cNvPr>
          <p:cNvSpPr>
            <a:spLocks noGrp="1"/>
          </p:cNvSpPr>
          <p:nvPr>
            <p:ph type="title"/>
          </p:nvPr>
        </p:nvSpPr>
        <p:spPr/>
        <p:txBody>
          <a:bodyPr/>
          <a:lstStyle/>
          <a:p>
            <a:r>
              <a:rPr lang="en-US" dirty="0"/>
              <a:t>The REQUIREMENT</a:t>
            </a:r>
          </a:p>
        </p:txBody>
      </p:sp>
      <p:sp>
        <p:nvSpPr>
          <p:cNvPr id="3" name="Content Placeholder 2">
            <a:extLst>
              <a:ext uri="{FF2B5EF4-FFF2-40B4-BE49-F238E27FC236}">
                <a16:creationId xmlns:a16="http://schemas.microsoft.com/office/drawing/2014/main" id="{BE29AD5E-674A-9F82-AF9D-936BEFDC7B83}"/>
              </a:ext>
            </a:extLst>
          </p:cNvPr>
          <p:cNvSpPr>
            <a:spLocks noGrp="1"/>
          </p:cNvSpPr>
          <p:nvPr>
            <p:ph idx="1"/>
          </p:nvPr>
        </p:nvSpPr>
        <p:spPr/>
        <p:txBody>
          <a:bodyPr/>
          <a:lstStyle/>
          <a:p>
            <a:pPr marL="0" indent="0">
              <a:lnSpc>
                <a:spcPct val="200000"/>
              </a:lnSpc>
              <a:buNone/>
            </a:pPr>
            <a:r>
              <a:rPr lang="en-US" b="0" i="0" dirty="0">
                <a:solidFill>
                  <a:srgbClr val="000000"/>
                </a:solidFill>
                <a:effectLst/>
                <a:highlight>
                  <a:srgbClr val="FFFFFF"/>
                </a:highlight>
                <a:latin typeface="Open Sans" panose="020B0606030504020204" pitchFamily="34" charset="0"/>
              </a:rPr>
              <a:t>A director must have at least a working </a:t>
            </a:r>
            <a:r>
              <a:rPr lang="en-US" b="1" i="0" dirty="0">
                <a:solidFill>
                  <a:srgbClr val="000000"/>
                </a:solidFill>
                <a:effectLst/>
                <a:highlight>
                  <a:srgbClr val="FFFFFF"/>
                </a:highlight>
                <a:latin typeface="Open Sans" panose="020B0606030504020204" pitchFamily="34" charset="0"/>
              </a:rPr>
              <a:t>familiarity with basic finance and accounting practices</a:t>
            </a:r>
            <a:r>
              <a:rPr lang="en-US" b="0" i="0" dirty="0">
                <a:solidFill>
                  <a:srgbClr val="000000"/>
                </a:solidFill>
                <a:effectLst/>
                <a:highlight>
                  <a:srgbClr val="FFFFFF"/>
                </a:highlight>
                <a:latin typeface="Open Sans" panose="020B0606030504020204" pitchFamily="34" charset="0"/>
              </a:rPr>
              <a:t>, including the ability to read and understand the credit union’s </a:t>
            </a:r>
            <a:r>
              <a:rPr lang="en-US" b="1" i="0" dirty="0">
                <a:solidFill>
                  <a:srgbClr val="000000"/>
                </a:solidFill>
                <a:effectLst/>
                <a:highlight>
                  <a:srgbClr val="FFFFFF"/>
                </a:highlight>
                <a:latin typeface="Open Sans" panose="020B0606030504020204" pitchFamily="34" charset="0"/>
              </a:rPr>
              <a:t>balance sheet and income statement</a:t>
            </a:r>
            <a:r>
              <a:rPr lang="en-US" b="0" i="0" dirty="0">
                <a:solidFill>
                  <a:srgbClr val="000000"/>
                </a:solidFill>
                <a:effectLst/>
                <a:highlight>
                  <a:srgbClr val="FFFFFF"/>
                </a:highlight>
                <a:latin typeface="Open Sans" panose="020B0606030504020204" pitchFamily="34" charset="0"/>
              </a:rPr>
              <a:t> and the ability to </a:t>
            </a:r>
            <a:r>
              <a:rPr lang="en-US" b="1" i="0" dirty="0">
                <a:solidFill>
                  <a:srgbClr val="000000"/>
                </a:solidFill>
                <a:effectLst/>
                <a:highlight>
                  <a:srgbClr val="FFFFFF"/>
                </a:highlight>
                <a:latin typeface="Open Sans" panose="020B0606030504020204" pitchFamily="34" charset="0"/>
              </a:rPr>
              <a:t>ask . . . substantive questions</a:t>
            </a:r>
            <a:r>
              <a:rPr lang="en-US" b="0" i="0" dirty="0">
                <a:solidFill>
                  <a:srgbClr val="000000"/>
                </a:solidFill>
                <a:effectLst/>
                <a:highlight>
                  <a:srgbClr val="FFFFFF"/>
                </a:highlight>
                <a:latin typeface="Open Sans" panose="020B0606030504020204" pitchFamily="34" charset="0"/>
              </a:rPr>
              <a:t> of management and auditors.</a:t>
            </a:r>
            <a:endParaRPr lang="en-US" dirty="0"/>
          </a:p>
        </p:txBody>
      </p:sp>
    </p:spTree>
    <p:extLst>
      <p:ext uri="{BB962C8B-B14F-4D97-AF65-F5344CB8AC3E}">
        <p14:creationId xmlns:p14="http://schemas.microsoft.com/office/powerpoint/2010/main" val="3594637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8" name="Table 1"/>
          <p:cNvGraphicFramePr/>
          <p:nvPr>
            <p:extLst>
              <p:ext uri="{D42A27DB-BD31-4B8C-83A1-F6EECF244321}">
                <p14:modId xmlns:p14="http://schemas.microsoft.com/office/powerpoint/2010/main" val="2855425097"/>
              </p:ext>
            </p:extLst>
          </p:nvPr>
        </p:nvGraphicFramePr>
        <p:xfrm>
          <a:off x="597363" y="158347"/>
          <a:ext cx="23189274" cy="13624560"/>
        </p:xfrm>
        <a:graphic>
          <a:graphicData uri="http://schemas.openxmlformats.org/drawingml/2006/table">
            <a:tbl>
              <a:tblPr bandRow="1">
                <a:tableStyleId>{4C3C2611-4C71-4FC5-86AE-919BDF0F9419}</a:tableStyleId>
              </a:tblPr>
              <a:tblGrid>
                <a:gridCol w="12659327">
                  <a:extLst>
                    <a:ext uri="{9D8B030D-6E8A-4147-A177-3AD203B41FA5}">
                      <a16:colId xmlns:a16="http://schemas.microsoft.com/office/drawing/2014/main" val="20000"/>
                    </a:ext>
                  </a:extLst>
                </a:gridCol>
                <a:gridCol w="5605919">
                  <a:extLst>
                    <a:ext uri="{9D8B030D-6E8A-4147-A177-3AD203B41FA5}">
                      <a16:colId xmlns:a16="http://schemas.microsoft.com/office/drawing/2014/main" val="20001"/>
                    </a:ext>
                  </a:extLst>
                </a:gridCol>
                <a:gridCol w="4924028">
                  <a:extLst>
                    <a:ext uri="{9D8B030D-6E8A-4147-A177-3AD203B41FA5}">
                      <a16:colId xmlns:a16="http://schemas.microsoft.com/office/drawing/2014/main" val="20002"/>
                    </a:ext>
                  </a:extLst>
                </a:gridCol>
              </a:tblGrid>
              <a:tr h="978014">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6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6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53346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53346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53346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978014">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6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533462">
                <a:tc>
                  <a:txBody>
                    <a:bodyPr/>
                    <a:lstStyle/>
                    <a:p>
                      <a:pPr defTabSz="914400">
                        <a:defRPr sz="3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978014">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6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6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53346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53346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$8,000,000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53346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978014">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6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a:solidFill>
                            <a:srgbClr val="0433FF"/>
                          </a:solidFill>
                          <a:effectLst>
                            <a:outerShdw blurRad="25400" dist="25400" dir="5400000" rotWithShape="0">
                              <a:srgbClr val="000000">
                                <a:alpha val="30000"/>
                              </a:srgbClr>
                            </a:outerShdw>
                          </a:effectLst>
                          <a:latin typeface="Calibri"/>
                          <a:ea typeface="Calibri"/>
                          <a:cs typeface="Calibri"/>
                          <a:sym typeface="Calibri"/>
                        </a:rPr>
                        <a:t>$23,000,000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533462">
                <a:tc>
                  <a:txBody>
                    <a:bodyPr/>
                    <a:lstStyle/>
                    <a:p>
                      <a:pPr defTabSz="914400">
                        <a:defRPr sz="3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978014">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53346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3346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53346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978014">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6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533462">
                <a:tc>
                  <a:txBody>
                    <a:bodyPr/>
                    <a:lstStyle/>
                    <a:p>
                      <a:pPr defTabSz="914400">
                        <a:defRPr sz="3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978014">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a:solidFill>
                            <a:schemeClr val="tx1"/>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a:solidFill>
                            <a:schemeClr val="tx1"/>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6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 name="Table 1"/>
          <p:cNvGraphicFramePr/>
          <p:nvPr>
            <p:extLst>
              <p:ext uri="{D42A27DB-BD31-4B8C-83A1-F6EECF244321}">
                <p14:modId xmlns:p14="http://schemas.microsoft.com/office/powerpoint/2010/main" val="1429445753"/>
              </p:ext>
            </p:extLst>
          </p:nvPr>
        </p:nvGraphicFramePr>
        <p:xfrm>
          <a:off x="408910" y="468351"/>
          <a:ext cx="23566183" cy="10765008"/>
        </p:xfrm>
        <a:graphic>
          <a:graphicData uri="http://schemas.openxmlformats.org/drawingml/2006/table">
            <a:tbl>
              <a:tblPr>
                <a:tableStyleId>{4C3C2611-4C71-4FC5-86AE-919BDF0F9419}</a:tableStyleId>
              </a:tblPr>
              <a:tblGrid>
                <a:gridCol w="5377755">
                  <a:extLst>
                    <a:ext uri="{9D8B030D-6E8A-4147-A177-3AD203B41FA5}">
                      <a16:colId xmlns:a16="http://schemas.microsoft.com/office/drawing/2014/main" val="20000"/>
                    </a:ext>
                  </a:extLst>
                </a:gridCol>
                <a:gridCol w="2763043">
                  <a:extLst>
                    <a:ext uri="{9D8B030D-6E8A-4147-A177-3AD203B41FA5}">
                      <a16:colId xmlns:a16="http://schemas.microsoft.com/office/drawing/2014/main" val="20001"/>
                    </a:ext>
                  </a:extLst>
                </a:gridCol>
                <a:gridCol w="2247999">
                  <a:extLst>
                    <a:ext uri="{9D8B030D-6E8A-4147-A177-3AD203B41FA5}">
                      <a16:colId xmlns:a16="http://schemas.microsoft.com/office/drawing/2014/main" val="20002"/>
                    </a:ext>
                  </a:extLst>
                </a:gridCol>
                <a:gridCol w="845641">
                  <a:extLst>
                    <a:ext uri="{9D8B030D-6E8A-4147-A177-3AD203B41FA5}">
                      <a16:colId xmlns:a16="http://schemas.microsoft.com/office/drawing/2014/main" val="20003"/>
                    </a:ext>
                  </a:extLst>
                </a:gridCol>
                <a:gridCol w="7064023">
                  <a:extLst>
                    <a:ext uri="{9D8B030D-6E8A-4147-A177-3AD203B41FA5}">
                      <a16:colId xmlns:a16="http://schemas.microsoft.com/office/drawing/2014/main" val="20004"/>
                    </a:ext>
                  </a:extLst>
                </a:gridCol>
                <a:gridCol w="2661047">
                  <a:extLst>
                    <a:ext uri="{9D8B030D-6E8A-4147-A177-3AD203B41FA5}">
                      <a16:colId xmlns:a16="http://schemas.microsoft.com/office/drawing/2014/main" val="20005"/>
                    </a:ext>
                  </a:extLst>
                </a:gridCol>
                <a:gridCol w="2606675">
                  <a:extLst>
                    <a:ext uri="{9D8B030D-6E8A-4147-A177-3AD203B41FA5}">
                      <a16:colId xmlns:a16="http://schemas.microsoft.com/office/drawing/2014/main" val="20006"/>
                    </a:ext>
                  </a:extLst>
                </a:gridCol>
              </a:tblGrid>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971888">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(Allowance for Loan &amp; Lease Losses)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$8,000,000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97306">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502817">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97306">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89319">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97306">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chemeClr val="tx1"/>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chemeClr val="tx1"/>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161" name="Line"/>
          <p:cNvSpPr/>
          <p:nvPr/>
        </p:nvSpPr>
        <p:spPr>
          <a:xfrm>
            <a:off x="8654167" y="8783436"/>
            <a:ext cx="10258301" cy="2010945"/>
          </a:xfrm>
          <a:prstGeom prst="line">
            <a:avLst/>
          </a:prstGeom>
          <a:ln w="228600">
            <a:solidFill>
              <a:srgbClr val="000000"/>
            </a:solidFill>
            <a:miter lim="400000"/>
            <a:headEnd type="triangle"/>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162" name="The two sides must match . . . or else!"/>
          <p:cNvSpPr txBox="1">
            <a:spLocks noGrp="1"/>
          </p:cNvSpPr>
          <p:nvPr>
            <p:ph type="title" idx="4294967295"/>
          </p:nvPr>
        </p:nvSpPr>
        <p:spPr>
          <a:xfrm>
            <a:off x="854956" y="11301838"/>
            <a:ext cx="21526500" cy="2414162"/>
          </a:xfrm>
          <a:prstGeom prst="rect">
            <a:avLst/>
          </a:prstGeom>
        </p:spPr>
        <p:txBody>
          <a:bodyPr/>
          <a:lstStyle/>
          <a:p>
            <a:r>
              <a:rPr dirty="0"/>
              <a:t>The two sides must match . . . or else!</a:t>
            </a:r>
          </a:p>
        </p:txBody>
      </p:sp>
    </p:spTree>
  </p:cSld>
  <p:clrMapOvr>
    <a:masterClrMapping/>
  </p:clrMapOvr>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2" nodeType="afterEffect">
                                  <p:stCondLst>
                                    <p:cond delay="0"/>
                                  </p:stCondLst>
                                  <p:iterate>
                                    <p:tmAbs val="0"/>
                                  </p:iterate>
                                  <p:childTnLst>
                                    <p:set>
                                      <p:cBhvr>
                                        <p:cTn id="9" fill="hold"/>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2" animBg="1" advAuto="0"/>
      <p:bldP spid="162"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3" name="Rectangle 17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5" name="Rectangle 17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68" y="2820164"/>
            <a:ext cx="13716000" cy="807567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70" y="2840438"/>
            <a:ext cx="13715998" cy="8075678"/>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5846" y="7176170"/>
            <a:ext cx="5003958" cy="807568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3" name="Freeform: Shape 18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474" y="1939436"/>
            <a:ext cx="7800714"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5" name="Rectangle 18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86" y="2799886"/>
            <a:ext cx="13716006" cy="8075670"/>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Balance sheet"/>
          <p:cNvSpPr txBox="1">
            <a:spLocks noGrp="1"/>
          </p:cNvSpPr>
          <p:nvPr>
            <p:ph type="title"/>
          </p:nvPr>
        </p:nvSpPr>
        <p:spPr>
          <a:xfrm>
            <a:off x="933444" y="1173710"/>
            <a:ext cx="6402732" cy="6774994"/>
          </a:xfrm>
          <a:prstGeom prst="rect">
            <a:avLst/>
          </a:prstGeom>
        </p:spPr>
        <p:txBody>
          <a:bodyPr vert="horz" lIns="91440" tIns="45720" rIns="91440" bIns="45720" rtlCol="0" anchor="b">
            <a:normAutofit/>
          </a:bodyPr>
          <a:lstStyle/>
          <a:p>
            <a:pPr algn="r" defTabSz="914400"/>
            <a:r>
              <a:rPr lang="en-US" sz="8000" kern="1200">
                <a:solidFill>
                  <a:srgbClr val="FFFFFF"/>
                </a:solidFill>
                <a:latin typeface="+mj-lt"/>
                <a:ea typeface="+mj-ea"/>
                <a:cs typeface="+mj-cs"/>
              </a:rPr>
              <a:t>Balance sheet</a:t>
            </a:r>
          </a:p>
        </p:txBody>
      </p:sp>
      <p:sp>
        <p:nvSpPr>
          <p:cNvPr id="168" name="Generally, balance sheets are very similar, and if you can read one, you can read about any of them.…"/>
          <p:cNvSpPr txBox="1">
            <a:spLocks noGrp="1"/>
          </p:cNvSpPr>
          <p:nvPr>
            <p:ph type="body" idx="1"/>
          </p:nvPr>
        </p:nvSpPr>
        <p:spPr>
          <a:xfrm>
            <a:off x="9620518" y="1298960"/>
            <a:ext cx="13110694" cy="11092094"/>
          </a:xfrm>
          <a:prstGeom prst="rect">
            <a:avLst/>
          </a:prstGeom>
        </p:spPr>
        <p:txBody>
          <a:bodyPr vert="horz" lIns="91440" tIns="45720" rIns="91440" bIns="45720" rtlCol="0" anchor="ctr">
            <a:normAutofit/>
          </a:bodyPr>
          <a:lstStyle/>
          <a:p>
            <a:pPr indent="-228600" defTabSz="914400"/>
            <a:r>
              <a:rPr lang="en-US" sz="4000" dirty="0"/>
              <a:t>Generally, balance sheets are very similar, and if you can read one, you can read about any of them.</a:t>
            </a:r>
          </a:p>
          <a:p>
            <a:pPr indent="-228600" defTabSz="914400"/>
            <a:r>
              <a:rPr lang="en-US" sz="4000" dirty="0"/>
              <a:t>Note that every balance sheet is a little different.</a:t>
            </a:r>
          </a:p>
          <a:p>
            <a:pPr indent="-228600" defTabSz="914400"/>
            <a:r>
              <a:rPr lang="en-US" sz="4000" dirty="0"/>
              <a:t>Line items vary from credit union to credit union. Some assets may be put in different categories. Liabilities may be grouped differently. GENERALLY, balance sheets are similar within industries.</a:t>
            </a:r>
          </a:p>
          <a:p>
            <a:pPr indent="-228600" defTabSz="914400"/>
            <a:r>
              <a:rPr lang="en-US" sz="4000" dirty="0"/>
              <a:t>If you ever see a line item on a balance sheet that you don’t know what it is—go ahead and ask about it. No one will get mad.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1" name="Rectangle 210">
            <a:extLst>
              <a:ext uri="{FF2B5EF4-FFF2-40B4-BE49-F238E27FC236}">
                <a16:creationId xmlns:a16="http://schemas.microsoft.com/office/drawing/2014/main" id="{A8DB9CD9-59B1-4D73-BC4C-98796A48EF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2438339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id="{8874A6A9-41FF-4E33-AFA8-F9F81436A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 y="0"/>
            <a:ext cx="24383390" cy="13716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5" name="Group 214">
            <a:extLst>
              <a:ext uri="{FF2B5EF4-FFF2-40B4-BE49-F238E27FC236}">
                <a16:creationId xmlns:a16="http://schemas.microsoft.com/office/drawing/2014/main" id="{721D730E-1F97-4071-B143-B05E6D2599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06804" y="7970"/>
            <a:ext cx="19545530" cy="13716000"/>
            <a:chOff x="1303402" y="3985"/>
            <a:chExt cx="9772765" cy="6858000"/>
          </a:xfrm>
        </p:grpSpPr>
        <p:sp>
          <p:nvSpPr>
            <p:cNvPr id="216" name="Freeform: Shape 215">
              <a:extLst>
                <a:ext uri="{FF2B5EF4-FFF2-40B4-BE49-F238E27FC236}">
                  <a16:creationId xmlns:a16="http://schemas.microsoft.com/office/drawing/2014/main" id="{B3849C6A-9EE5-4604-8EAE-DD4796B79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7" name="Freeform: Shape 216">
              <a:extLst>
                <a:ext uri="{FF2B5EF4-FFF2-40B4-BE49-F238E27FC236}">
                  <a16:creationId xmlns:a16="http://schemas.microsoft.com/office/drawing/2014/main" id="{308677BE-069B-4A4D-8732-E26B6EF56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8" name="Freeform: Shape 217">
              <a:extLst>
                <a:ext uri="{FF2B5EF4-FFF2-40B4-BE49-F238E27FC236}">
                  <a16:creationId xmlns:a16="http://schemas.microsoft.com/office/drawing/2014/main" id="{9A9A575B-DD07-4388-963B-0AF3FDDCF3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9" name="Freeform: Shape 218">
              <a:extLst>
                <a:ext uri="{FF2B5EF4-FFF2-40B4-BE49-F238E27FC236}">
                  <a16:creationId xmlns:a16="http://schemas.microsoft.com/office/drawing/2014/main" id="{D55285E4-21EB-4EC1-AB8E-36E881E899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0" name="Freeform: Shape 219">
              <a:extLst>
                <a:ext uri="{FF2B5EF4-FFF2-40B4-BE49-F238E27FC236}">
                  <a16:creationId xmlns:a16="http://schemas.microsoft.com/office/drawing/2014/main" id="{6A0C77B5-3FAA-4D4F-9555-89D7516088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21" name="Freeform: Shape 220">
              <a:extLst>
                <a:ext uri="{FF2B5EF4-FFF2-40B4-BE49-F238E27FC236}">
                  <a16:creationId xmlns:a16="http://schemas.microsoft.com/office/drawing/2014/main" id="{5F0C96D1-A8B7-4C8E-9997-D823FD1591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2" name="Freeform: Shape 221">
              <a:extLst>
                <a:ext uri="{FF2B5EF4-FFF2-40B4-BE49-F238E27FC236}">
                  <a16:creationId xmlns:a16="http://schemas.microsoft.com/office/drawing/2014/main" id="{DA46556D-445B-4CD0-87A0-02A30BD1B1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06" name="Let’s play with some of this, just to illustrate how it works."/>
          <p:cNvSpPr txBox="1">
            <a:spLocks noGrp="1"/>
          </p:cNvSpPr>
          <p:nvPr>
            <p:ph type="title"/>
          </p:nvPr>
        </p:nvSpPr>
        <p:spPr>
          <a:xfrm>
            <a:off x="6361275" y="6291893"/>
            <a:ext cx="11521692" cy="4620624"/>
          </a:xfrm>
          <a:prstGeom prst="rect">
            <a:avLst/>
          </a:prstGeom>
        </p:spPr>
        <p:txBody>
          <a:bodyPr vert="horz" lIns="91440" tIns="45720" rIns="91440" bIns="45720" rtlCol="0" anchor="b">
            <a:normAutofit fontScale="90000"/>
          </a:bodyPr>
          <a:lstStyle/>
          <a:p>
            <a:pPr algn="ctr" defTabSz="914400"/>
            <a:r>
              <a:rPr lang="en-US" sz="9600" kern="1200" dirty="0">
                <a:solidFill>
                  <a:schemeClr val="tx2"/>
                </a:solidFill>
                <a:latin typeface="+mj-lt"/>
                <a:ea typeface="+mj-ea"/>
                <a:cs typeface="+mj-cs"/>
              </a:rPr>
              <a:t>Whenever something changes on one side of the balance sheet, there must be an equal change on the other side of th</a:t>
            </a:r>
            <a:r>
              <a:rPr lang="en-US" sz="9600" dirty="0">
                <a:solidFill>
                  <a:schemeClr val="tx2"/>
                </a:solidFill>
              </a:rPr>
              <a:t>e balance sheet so that it remains in balance.</a:t>
            </a:r>
            <a:endParaRPr lang="en-US" sz="9600" kern="1200" dirty="0">
              <a:solidFill>
                <a:schemeClr val="tx2"/>
              </a:solidFill>
              <a:latin typeface="+mj-lt"/>
              <a:ea typeface="+mj-ea"/>
              <a:cs typeface="+mj-cs"/>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11" name="Freeform: Shape 210">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07536" y="0"/>
            <a:ext cx="16568928" cy="13716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3" name="Freeform: Shape 212">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6720" y="0"/>
            <a:ext cx="15910560" cy="13716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6" name="Let’s play with some of this, just to illustrate how it works."/>
          <p:cNvSpPr txBox="1">
            <a:spLocks noGrp="1"/>
          </p:cNvSpPr>
          <p:nvPr>
            <p:ph type="title"/>
          </p:nvPr>
        </p:nvSpPr>
        <p:spPr>
          <a:xfrm>
            <a:off x="5111262" y="2883876"/>
            <a:ext cx="14161476" cy="7948248"/>
          </a:xfrm>
          <a:prstGeom prst="rect">
            <a:avLst/>
          </a:prstGeom>
        </p:spPr>
        <p:txBody>
          <a:bodyPr vert="horz" lIns="91440" tIns="45720" rIns="91440" bIns="45720" rtlCol="0" anchor="ctr">
            <a:normAutofit/>
          </a:bodyPr>
          <a:lstStyle/>
          <a:p>
            <a:pPr algn="ctr" defTabSz="914400"/>
            <a:r>
              <a:rPr lang="en-US" sz="10800">
                <a:solidFill>
                  <a:schemeClr val="bg1">
                    <a:lumMod val="95000"/>
                    <a:lumOff val="5000"/>
                  </a:schemeClr>
                </a:solidFill>
              </a:rPr>
              <a:t>Let’s play with some of this, just to illustrate how it works.</a:t>
            </a:r>
          </a:p>
        </p:txBody>
      </p:sp>
    </p:spTree>
    <p:extLst>
      <p:ext uri="{BB962C8B-B14F-4D97-AF65-F5344CB8AC3E}">
        <p14:creationId xmlns:p14="http://schemas.microsoft.com/office/powerpoint/2010/main" val="1531982805"/>
      </p:ext>
    </p:extLst>
  </p:cSld>
  <p:clrMapOvr>
    <a:overrideClrMapping bg1="dk1" tx1="lt1" bg2="dk2" tx2="lt2" accent1="accent1" accent2="accent2" accent3="accent3" accent4="accent4" accent5="accent5" accent6="accent6" hlink="hlink" folHlink="folHlink"/>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3" name="Table 1"/>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$23,</a:t>
                      </a:r>
                      <a:r>
                        <a:rPr lang="en-US"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a:t>
                      </a: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12" name="Someone deposits $500,000 into the credit union."/>
          <p:cNvSpPr txBox="1">
            <a:spLocks noGrp="1"/>
          </p:cNvSpPr>
          <p:nvPr>
            <p:ph type="title"/>
          </p:nvPr>
        </p:nvSpPr>
        <p:spPr>
          <a:xfrm>
            <a:off x="1435100" y="-250674"/>
            <a:ext cx="21526500" cy="3568701"/>
          </a:xfrm>
          <a:prstGeom prst="rect">
            <a:avLst/>
          </a:prstGeom>
        </p:spPr>
        <p:txBody>
          <a:bodyPr/>
          <a:lstStyle/>
          <a:p>
            <a:r>
              <a:rPr lang="en-US" dirty="0"/>
              <a:t>Here’s the same balance sheet we had</a:t>
            </a:r>
            <a:endParaRPr dirty="0"/>
          </a:p>
        </p:txBody>
      </p:sp>
    </p:spTree>
    <p:extLst>
      <p:ext uri="{BB962C8B-B14F-4D97-AF65-F5344CB8AC3E}">
        <p14:creationId xmlns:p14="http://schemas.microsoft.com/office/powerpoint/2010/main" val="635541474"/>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3" name="Table 1"/>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$23,</a:t>
                      </a:r>
                      <a:r>
                        <a:rPr lang="en-US"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a:t>
                      </a: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12" name="Someone deposits $500,000 into the credit union."/>
          <p:cNvSpPr txBox="1">
            <a:spLocks noGrp="1"/>
          </p:cNvSpPr>
          <p:nvPr>
            <p:ph type="title"/>
          </p:nvPr>
        </p:nvSpPr>
        <p:spPr>
          <a:xfrm>
            <a:off x="1435100" y="-250674"/>
            <a:ext cx="21526500" cy="3568701"/>
          </a:xfrm>
          <a:prstGeom prst="rect">
            <a:avLst/>
          </a:prstGeom>
        </p:spPr>
        <p:txBody>
          <a:bodyPr/>
          <a:lstStyle/>
          <a:p>
            <a:r>
              <a:rPr dirty="0"/>
              <a:t>Someone deposits $500,000 into the credit union.</a:t>
            </a:r>
          </a:p>
        </p:txBody>
      </p:sp>
    </p:spTree>
    <p:extLst>
      <p:ext uri="{BB962C8B-B14F-4D97-AF65-F5344CB8AC3E}">
        <p14:creationId xmlns:p14="http://schemas.microsoft.com/office/powerpoint/2010/main" val="412180530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3" name="Table 1"/>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$23,</a:t>
                      </a:r>
                      <a:r>
                        <a:rPr lang="en-US"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a:t>
                      </a: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12" name="Someone deposits $500,000 into the credit union."/>
          <p:cNvSpPr txBox="1">
            <a:spLocks noGrp="1"/>
          </p:cNvSpPr>
          <p:nvPr>
            <p:ph type="title"/>
          </p:nvPr>
        </p:nvSpPr>
        <p:spPr>
          <a:xfrm>
            <a:off x="1435100" y="-250674"/>
            <a:ext cx="21526500" cy="3568701"/>
          </a:xfrm>
          <a:prstGeom prst="rect">
            <a:avLst/>
          </a:prstGeom>
        </p:spPr>
        <p:txBody>
          <a:bodyPr/>
          <a:lstStyle/>
          <a:p>
            <a:r>
              <a:rPr dirty="0"/>
              <a:t>Someone deposits $500,000 into the credit union.</a:t>
            </a:r>
          </a:p>
        </p:txBody>
      </p:sp>
      <p:sp>
        <p:nvSpPr>
          <p:cNvPr id="218" name="Line"/>
          <p:cNvSpPr/>
          <p:nvPr/>
        </p:nvSpPr>
        <p:spPr>
          <a:xfrm>
            <a:off x="12604376" y="1425388"/>
            <a:ext cx="6831105" cy="6280698"/>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 name="Oval 1">
            <a:extLst>
              <a:ext uri="{FF2B5EF4-FFF2-40B4-BE49-F238E27FC236}">
                <a16:creationId xmlns:a16="http://schemas.microsoft.com/office/drawing/2014/main" id="{22C9F930-D6F1-D712-BA9F-DC0BE5B54773}"/>
              </a:ext>
            </a:extLst>
          </p:cNvPr>
          <p:cNvSpPr/>
          <p:nvPr/>
        </p:nvSpPr>
        <p:spPr>
          <a:xfrm>
            <a:off x="18886297" y="718521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67531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3" name="Table 1"/>
          <p:cNvGraphicFramePr/>
          <p:nvPr>
            <p:extLst>
              <p:ext uri="{D42A27DB-BD31-4B8C-83A1-F6EECF244321}">
                <p14:modId xmlns:p14="http://schemas.microsoft.com/office/powerpoint/2010/main" val="1394906136"/>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$23,</a:t>
                      </a:r>
                      <a:r>
                        <a:rPr lang="en-US"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a:t>
                      </a: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12" name="Someone deposits $500,000 into the credit union."/>
          <p:cNvSpPr txBox="1">
            <a:spLocks noGrp="1"/>
          </p:cNvSpPr>
          <p:nvPr>
            <p:ph type="title"/>
          </p:nvPr>
        </p:nvSpPr>
        <p:spPr>
          <a:xfrm>
            <a:off x="1435100" y="-250674"/>
            <a:ext cx="21526500" cy="3568701"/>
          </a:xfrm>
          <a:prstGeom prst="rect">
            <a:avLst/>
          </a:prstGeom>
        </p:spPr>
        <p:txBody>
          <a:bodyPr/>
          <a:lstStyle/>
          <a:p>
            <a:r>
              <a:rPr dirty="0"/>
              <a:t>Someone deposits $500,000 into the credit union.</a:t>
            </a:r>
          </a:p>
        </p:txBody>
      </p:sp>
      <p:sp>
        <p:nvSpPr>
          <p:cNvPr id="218" name="Line"/>
          <p:cNvSpPr/>
          <p:nvPr/>
        </p:nvSpPr>
        <p:spPr>
          <a:xfrm>
            <a:off x="12604376" y="1425388"/>
            <a:ext cx="6831105" cy="6280698"/>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 name="Oval 1">
            <a:extLst>
              <a:ext uri="{FF2B5EF4-FFF2-40B4-BE49-F238E27FC236}">
                <a16:creationId xmlns:a16="http://schemas.microsoft.com/office/drawing/2014/main" id="{438BED5F-6A71-279E-DD75-30394F90DDC4}"/>
              </a:ext>
            </a:extLst>
          </p:cNvPr>
          <p:cNvSpPr/>
          <p:nvPr/>
        </p:nvSpPr>
        <p:spPr>
          <a:xfrm>
            <a:off x="18886297" y="718521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68272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3" name="Table 1"/>
          <p:cNvGraphicFramePr/>
          <p:nvPr>
            <p:extLst>
              <p:ext uri="{D42A27DB-BD31-4B8C-83A1-F6EECF244321}">
                <p14:modId xmlns:p14="http://schemas.microsoft.com/office/powerpoint/2010/main" val="4252379537"/>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$23,</a:t>
                      </a:r>
                      <a:r>
                        <a:rPr lang="en-US"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a:t>
                      </a: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14" name="That change cascades down through the rest of that side of the balance sheet."/>
          <p:cNvSpPr txBox="1"/>
          <p:nvPr/>
        </p:nvSpPr>
        <p:spPr>
          <a:xfrm>
            <a:off x="990686" y="-391273"/>
            <a:ext cx="24149823" cy="356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6"/>
                </a:solidFill>
              </a:rPr>
              <a:t>That change cascades down through the rest of that side of the balance sheet.</a:t>
            </a:r>
          </a:p>
        </p:txBody>
      </p:sp>
      <p:sp>
        <p:nvSpPr>
          <p:cNvPr id="2" name="Oval 1">
            <a:extLst>
              <a:ext uri="{FF2B5EF4-FFF2-40B4-BE49-F238E27FC236}">
                <a16:creationId xmlns:a16="http://schemas.microsoft.com/office/drawing/2014/main" id="{B3B6DB41-F758-D175-5028-AF0870DE0DF9}"/>
              </a:ext>
            </a:extLst>
          </p:cNvPr>
          <p:cNvSpPr/>
          <p:nvPr/>
        </p:nvSpPr>
        <p:spPr>
          <a:xfrm>
            <a:off x="18886297" y="718521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C8B0B997-9772-1931-5EBE-AE454424D7B7}"/>
              </a:ext>
            </a:extLst>
          </p:cNvPr>
          <p:cNvSpPr/>
          <p:nvPr/>
        </p:nvSpPr>
        <p:spPr>
          <a:xfrm>
            <a:off x="21398753" y="819238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824E3-BBC5-2334-0C3B-77DC690E7F02}"/>
              </a:ext>
            </a:extLst>
          </p:cNvPr>
          <p:cNvSpPr>
            <a:spLocks noGrp="1"/>
          </p:cNvSpPr>
          <p:nvPr>
            <p:ph type="title"/>
          </p:nvPr>
        </p:nvSpPr>
        <p:spPr/>
        <p:txBody>
          <a:bodyPr/>
          <a:lstStyle/>
          <a:p>
            <a:r>
              <a:rPr lang="en-US" dirty="0"/>
              <a:t>11-FCU-02</a:t>
            </a:r>
          </a:p>
        </p:txBody>
      </p:sp>
      <p:sp>
        <p:nvSpPr>
          <p:cNvPr id="3" name="Content Placeholder 2">
            <a:extLst>
              <a:ext uri="{FF2B5EF4-FFF2-40B4-BE49-F238E27FC236}">
                <a16:creationId xmlns:a16="http://schemas.microsoft.com/office/drawing/2014/main" id="{7BEF9626-1599-4DEF-E445-75F45F843EFD}"/>
              </a:ext>
            </a:extLst>
          </p:cNvPr>
          <p:cNvSpPr>
            <a:spLocks noGrp="1"/>
          </p:cNvSpPr>
          <p:nvPr>
            <p:ph idx="1"/>
          </p:nvPr>
        </p:nvSpPr>
        <p:spPr/>
        <p:txBody>
          <a:bodyPr/>
          <a:lstStyle/>
          <a:p>
            <a:r>
              <a:rPr lang="en-US" dirty="0"/>
              <a:t>Minimum requirements:</a:t>
            </a:r>
          </a:p>
          <a:p>
            <a:pPr lvl="1"/>
            <a:r>
              <a:rPr lang="en-US" dirty="0"/>
              <a:t>Read and understand CU’s</a:t>
            </a:r>
          </a:p>
          <a:p>
            <a:pPr lvl="2"/>
            <a:r>
              <a:rPr lang="en-US" dirty="0"/>
              <a:t>Balance sheet</a:t>
            </a:r>
          </a:p>
          <a:p>
            <a:pPr lvl="2"/>
            <a:r>
              <a:rPr lang="en-US" dirty="0"/>
              <a:t>Income statement</a:t>
            </a:r>
          </a:p>
          <a:p>
            <a:pPr lvl="1"/>
            <a:r>
              <a:rPr lang="en-US" dirty="0"/>
              <a:t>Answer questions:</a:t>
            </a:r>
          </a:p>
          <a:p>
            <a:pPr lvl="2"/>
            <a:r>
              <a:rPr lang="en-US" dirty="0"/>
              <a:t>What do line items mean?</a:t>
            </a:r>
          </a:p>
          <a:p>
            <a:pPr lvl="2"/>
            <a:r>
              <a:rPr lang="en-US" dirty="0"/>
              <a:t>Why are items important to the credit union?</a:t>
            </a:r>
          </a:p>
          <a:p>
            <a:pPr lvl="2"/>
            <a:r>
              <a:rPr lang="en-US" dirty="0"/>
              <a:t>Is the value changing over time? What does the change mean?</a:t>
            </a:r>
          </a:p>
          <a:p>
            <a:pPr lvl="2"/>
            <a:r>
              <a:rPr lang="en-US" dirty="0"/>
              <a:t>Is the change important to the CU?</a:t>
            </a:r>
          </a:p>
          <a:p>
            <a:pPr lvl="1"/>
            <a:endParaRPr lang="en-US" dirty="0"/>
          </a:p>
        </p:txBody>
      </p:sp>
    </p:spTree>
    <p:extLst>
      <p:ext uri="{BB962C8B-B14F-4D97-AF65-F5344CB8AC3E}">
        <p14:creationId xmlns:p14="http://schemas.microsoft.com/office/powerpoint/2010/main" val="3448901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3" name="Table 1"/>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$23,</a:t>
                      </a:r>
                      <a:r>
                        <a:rPr lang="en-US"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a:t>
                      </a: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14" name="That change cascades down through the rest of that side of the balance sheet."/>
          <p:cNvSpPr txBox="1"/>
          <p:nvPr/>
        </p:nvSpPr>
        <p:spPr>
          <a:xfrm>
            <a:off x="990686" y="-391273"/>
            <a:ext cx="24149823" cy="356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6"/>
                </a:solidFill>
              </a:rPr>
              <a:t>That change cascades down through the rest of that side of the balance sheet.</a:t>
            </a:r>
          </a:p>
        </p:txBody>
      </p:sp>
      <p:sp>
        <p:nvSpPr>
          <p:cNvPr id="215" name="Line"/>
          <p:cNvSpPr/>
          <p:nvPr/>
        </p:nvSpPr>
        <p:spPr>
          <a:xfrm>
            <a:off x="21436531" y="7745506"/>
            <a:ext cx="1118669" cy="815788"/>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 name="Oval 1">
            <a:extLst>
              <a:ext uri="{FF2B5EF4-FFF2-40B4-BE49-F238E27FC236}">
                <a16:creationId xmlns:a16="http://schemas.microsoft.com/office/drawing/2014/main" id="{DC9589A9-3028-70A4-59FC-73473F7CFAA7}"/>
              </a:ext>
            </a:extLst>
          </p:cNvPr>
          <p:cNvSpPr/>
          <p:nvPr/>
        </p:nvSpPr>
        <p:spPr>
          <a:xfrm>
            <a:off x="21398753" y="819238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242855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3" name="Table 1"/>
          <p:cNvGraphicFramePr/>
          <p:nvPr>
            <p:extLst>
              <p:ext uri="{D42A27DB-BD31-4B8C-83A1-F6EECF244321}">
                <p14:modId xmlns:p14="http://schemas.microsoft.com/office/powerpoint/2010/main" val="1150779350"/>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$23,</a:t>
                      </a:r>
                      <a:r>
                        <a:rPr lang="en-US"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5</a:t>
                      </a: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14" name="That change cascades down through the rest of that side of the balance sheet."/>
          <p:cNvSpPr txBox="1"/>
          <p:nvPr/>
        </p:nvSpPr>
        <p:spPr>
          <a:xfrm>
            <a:off x="990686" y="-391273"/>
            <a:ext cx="24149823" cy="356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6"/>
                </a:solidFill>
              </a:rPr>
              <a:t>That change cascades down through the rest of that side of the balance sheet.</a:t>
            </a:r>
          </a:p>
        </p:txBody>
      </p:sp>
      <p:sp>
        <p:nvSpPr>
          <p:cNvPr id="215" name="Line"/>
          <p:cNvSpPr/>
          <p:nvPr/>
        </p:nvSpPr>
        <p:spPr>
          <a:xfrm>
            <a:off x="21436531" y="7745506"/>
            <a:ext cx="1118669" cy="815788"/>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 name="Oval 1">
            <a:extLst>
              <a:ext uri="{FF2B5EF4-FFF2-40B4-BE49-F238E27FC236}">
                <a16:creationId xmlns:a16="http://schemas.microsoft.com/office/drawing/2014/main" id="{2F60BA65-AD92-9F51-14A1-679C0547952E}"/>
              </a:ext>
            </a:extLst>
          </p:cNvPr>
          <p:cNvSpPr/>
          <p:nvPr/>
        </p:nvSpPr>
        <p:spPr>
          <a:xfrm>
            <a:off x="21398753" y="819238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274910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3" name="Table 1"/>
          <p:cNvGraphicFramePr/>
          <p:nvPr>
            <p:extLst>
              <p:ext uri="{D42A27DB-BD31-4B8C-83A1-F6EECF244321}">
                <p14:modId xmlns:p14="http://schemas.microsoft.com/office/powerpoint/2010/main" val="2980116372"/>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$23,</a:t>
                      </a:r>
                      <a:r>
                        <a:rPr lang="en-US"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5</a:t>
                      </a: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14" name="That change cascades down through the rest of that side of the balance sheet."/>
          <p:cNvSpPr txBox="1"/>
          <p:nvPr/>
        </p:nvSpPr>
        <p:spPr>
          <a:xfrm>
            <a:off x="990686" y="-391273"/>
            <a:ext cx="24149823" cy="356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6"/>
                </a:solidFill>
              </a:rPr>
              <a:t>That change cascades down through the rest of that side of the balance sheet.</a:t>
            </a:r>
          </a:p>
        </p:txBody>
      </p:sp>
      <p:sp>
        <p:nvSpPr>
          <p:cNvPr id="215" name="Line"/>
          <p:cNvSpPr/>
          <p:nvPr/>
        </p:nvSpPr>
        <p:spPr>
          <a:xfrm>
            <a:off x="21436531" y="7745506"/>
            <a:ext cx="1118669" cy="815788"/>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 name="Line">
            <a:extLst>
              <a:ext uri="{FF2B5EF4-FFF2-40B4-BE49-F238E27FC236}">
                <a16:creationId xmlns:a16="http://schemas.microsoft.com/office/drawing/2014/main" id="{9D87B8C5-06EE-D5AB-3731-095B4E8FD0EF}"/>
              </a:ext>
            </a:extLst>
          </p:cNvPr>
          <p:cNvSpPr/>
          <p:nvPr/>
        </p:nvSpPr>
        <p:spPr>
          <a:xfrm flipH="1">
            <a:off x="19937506" y="9063318"/>
            <a:ext cx="2743200" cy="3532094"/>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3" name="Oval 2">
            <a:extLst>
              <a:ext uri="{FF2B5EF4-FFF2-40B4-BE49-F238E27FC236}">
                <a16:creationId xmlns:a16="http://schemas.microsoft.com/office/drawing/2014/main" id="{79C360A3-679C-65F7-5D61-404F5D286618}"/>
              </a:ext>
            </a:extLst>
          </p:cNvPr>
          <p:cNvSpPr/>
          <p:nvPr/>
        </p:nvSpPr>
        <p:spPr>
          <a:xfrm>
            <a:off x="18675431" y="12312045"/>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80232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3" name="Table 1"/>
          <p:cNvGraphicFramePr/>
          <p:nvPr>
            <p:extLst>
              <p:ext uri="{D42A27DB-BD31-4B8C-83A1-F6EECF244321}">
                <p14:modId xmlns:p14="http://schemas.microsoft.com/office/powerpoint/2010/main" val="749843489"/>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$23,</a:t>
                      </a:r>
                      <a:r>
                        <a:rPr lang="en-US"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5</a:t>
                      </a: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14" name="That change cascades down through the rest of that side of the balance sheet."/>
          <p:cNvSpPr txBox="1"/>
          <p:nvPr/>
        </p:nvSpPr>
        <p:spPr>
          <a:xfrm>
            <a:off x="990686" y="-391273"/>
            <a:ext cx="24149823" cy="356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6"/>
                </a:solidFill>
              </a:rPr>
              <a:t>That change cascades down through the rest of that side of the balance sheet.</a:t>
            </a:r>
          </a:p>
        </p:txBody>
      </p:sp>
      <p:sp>
        <p:nvSpPr>
          <p:cNvPr id="215" name="Line"/>
          <p:cNvSpPr/>
          <p:nvPr/>
        </p:nvSpPr>
        <p:spPr>
          <a:xfrm>
            <a:off x="21436531" y="7745506"/>
            <a:ext cx="1118669" cy="815788"/>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 name="Line">
            <a:extLst>
              <a:ext uri="{FF2B5EF4-FFF2-40B4-BE49-F238E27FC236}">
                <a16:creationId xmlns:a16="http://schemas.microsoft.com/office/drawing/2014/main" id="{9D87B8C5-06EE-D5AB-3731-095B4E8FD0EF}"/>
              </a:ext>
            </a:extLst>
          </p:cNvPr>
          <p:cNvSpPr/>
          <p:nvPr/>
        </p:nvSpPr>
        <p:spPr>
          <a:xfrm flipH="1">
            <a:off x="19937506" y="9063318"/>
            <a:ext cx="2743200" cy="3532094"/>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3" name="Oval 2">
            <a:extLst>
              <a:ext uri="{FF2B5EF4-FFF2-40B4-BE49-F238E27FC236}">
                <a16:creationId xmlns:a16="http://schemas.microsoft.com/office/drawing/2014/main" id="{80C71B5B-AB2A-1CF4-E4FB-C26ACAD50023}"/>
              </a:ext>
            </a:extLst>
          </p:cNvPr>
          <p:cNvSpPr/>
          <p:nvPr/>
        </p:nvSpPr>
        <p:spPr>
          <a:xfrm>
            <a:off x="18675431" y="12312045"/>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0248038"/>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1">
            <a:extLst>
              <a:ext uri="{FF2B5EF4-FFF2-40B4-BE49-F238E27FC236}">
                <a16:creationId xmlns:a16="http://schemas.microsoft.com/office/drawing/2014/main" id="{50E098ED-5560-3479-F1C8-73F80E96F349}"/>
              </a:ext>
            </a:extLst>
          </p:cNvPr>
          <p:cNvGraphicFramePr/>
          <p:nvPr>
            <p:extLst>
              <p:ext uri="{D42A27DB-BD31-4B8C-83A1-F6EECF244321}">
                <p14:modId xmlns:p14="http://schemas.microsoft.com/office/powerpoint/2010/main" val="4196688292"/>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$23,</a:t>
                      </a:r>
                      <a:r>
                        <a:rPr lang="en-US"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5</a:t>
                      </a: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17" name="But now we’re out of balance!!! The accountants are going to flip out!!!"/>
          <p:cNvSpPr txBox="1"/>
          <p:nvPr/>
        </p:nvSpPr>
        <p:spPr>
          <a:xfrm>
            <a:off x="544778" y="-155791"/>
            <a:ext cx="24149823" cy="3568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2"/>
                </a:solidFill>
              </a:rPr>
              <a:t>But now we’re out of balance!!! The accountants are going to flip out!!!</a:t>
            </a:r>
          </a:p>
        </p:txBody>
      </p:sp>
      <p:sp>
        <p:nvSpPr>
          <p:cNvPr id="219" name="Line"/>
          <p:cNvSpPr/>
          <p:nvPr/>
        </p:nvSpPr>
        <p:spPr>
          <a:xfrm flipH="1" flipV="1">
            <a:off x="9160477" y="10927163"/>
            <a:ext cx="9764017" cy="1937190"/>
          </a:xfrm>
          <a:prstGeom prst="line">
            <a:avLst/>
          </a:prstGeom>
          <a:ln w="228600">
            <a:solidFill>
              <a:srgbClr val="000000"/>
            </a:solidFill>
            <a:miter lim="400000"/>
            <a:headEnd type="triangle"/>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2" name="Oval 1">
            <a:extLst>
              <a:ext uri="{FF2B5EF4-FFF2-40B4-BE49-F238E27FC236}">
                <a16:creationId xmlns:a16="http://schemas.microsoft.com/office/drawing/2014/main" id="{F0FB2D95-521E-2D52-C054-BC83EAEFBB13}"/>
              </a:ext>
            </a:extLst>
          </p:cNvPr>
          <p:cNvSpPr/>
          <p:nvPr/>
        </p:nvSpPr>
        <p:spPr>
          <a:xfrm>
            <a:off x="18675431" y="12312045"/>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3954124-1E78-EC30-2451-BD2FD9672959}"/>
              </a:ext>
            </a:extLst>
          </p:cNvPr>
          <p:cNvSpPr/>
          <p:nvPr/>
        </p:nvSpPr>
        <p:spPr>
          <a:xfrm>
            <a:off x="6085866" y="10277836"/>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7130304"/>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2198E72-B2BE-4708-29E0-E1D1F01F5D7D}"/>
              </a:ext>
            </a:extLst>
          </p:cNvPr>
          <p:cNvGraphicFramePr/>
          <p:nvPr>
            <p:extLst>
              <p:ext uri="{D42A27DB-BD31-4B8C-83A1-F6EECF244321}">
                <p14:modId xmlns:p14="http://schemas.microsoft.com/office/powerpoint/2010/main" val="4108968763"/>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21" name="We need to adjust the assets. So what kind of asset did that member deposit create?"/>
          <p:cNvSpPr txBox="1">
            <a:spLocks noGrp="1"/>
          </p:cNvSpPr>
          <p:nvPr>
            <p:ph type="title"/>
          </p:nvPr>
        </p:nvSpPr>
        <p:spPr>
          <a:xfrm>
            <a:off x="116160" y="-213854"/>
            <a:ext cx="24164379" cy="3911768"/>
          </a:xfrm>
          <a:prstGeom prst="rect">
            <a:avLst/>
          </a:prstGeom>
        </p:spPr>
        <p:txBody>
          <a:bodyPr/>
          <a:lstStyle/>
          <a:p>
            <a:r>
              <a:t>We need to adjust the assets. So what kind of asset did that member deposit create?</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2198E72-B2BE-4708-29E0-E1D1F01F5D7D}"/>
              </a:ext>
            </a:extLst>
          </p:cNvPr>
          <p:cNvGraphicFramePr/>
          <p:nvPr>
            <p:extLst>
              <p:ext uri="{D42A27DB-BD31-4B8C-83A1-F6EECF244321}">
                <p14:modId xmlns:p14="http://schemas.microsoft.com/office/powerpoint/2010/main" val="2566221146"/>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Cash. It created cash. So cash goes up. That change cascades through the assets.">
            <a:extLst>
              <a:ext uri="{FF2B5EF4-FFF2-40B4-BE49-F238E27FC236}">
                <a16:creationId xmlns:a16="http://schemas.microsoft.com/office/drawing/2014/main" id="{8EBCF063-6862-AFE0-A4B2-9F2CF4C72B27}"/>
              </a:ext>
            </a:extLst>
          </p:cNvPr>
          <p:cNvSpPr txBox="1"/>
          <p:nvPr/>
        </p:nvSpPr>
        <p:spPr>
          <a:xfrm>
            <a:off x="71709" y="-213854"/>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2"/>
                </a:solidFill>
              </a:rPr>
              <a:t>Cash. </a:t>
            </a:r>
            <a:r>
              <a:rPr lang="en-US" dirty="0">
                <a:solidFill>
                  <a:schemeClr val="accent2"/>
                </a:solidFill>
              </a:rPr>
              <a:t>The member brought in </a:t>
            </a:r>
            <a:r>
              <a:rPr dirty="0">
                <a:solidFill>
                  <a:schemeClr val="accent2"/>
                </a:solidFill>
              </a:rPr>
              <a:t>cash. So</a:t>
            </a:r>
            <a:r>
              <a:rPr lang="en-US" dirty="0">
                <a:solidFill>
                  <a:schemeClr val="accent2"/>
                </a:solidFill>
              </a:rPr>
              <a:t>,</a:t>
            </a:r>
            <a:r>
              <a:rPr dirty="0">
                <a:solidFill>
                  <a:schemeClr val="accent2"/>
                </a:solidFill>
              </a:rPr>
              <a:t> cash goes up. That change cascades through the assets.</a:t>
            </a:r>
          </a:p>
        </p:txBody>
      </p:sp>
      <p:sp>
        <p:nvSpPr>
          <p:cNvPr id="6" name="Oval 5">
            <a:extLst>
              <a:ext uri="{FF2B5EF4-FFF2-40B4-BE49-F238E27FC236}">
                <a16:creationId xmlns:a16="http://schemas.microsoft.com/office/drawing/2014/main" id="{7B2F6C4C-65AC-9116-ABF0-A9870335E7C8}"/>
              </a:ext>
            </a:extLst>
          </p:cNvPr>
          <p:cNvSpPr/>
          <p:nvPr/>
        </p:nvSpPr>
        <p:spPr>
          <a:xfrm>
            <a:off x="6382871" y="369791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3915319"/>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2198E72-B2BE-4708-29E0-E1D1F01F5D7D}"/>
              </a:ext>
            </a:extLst>
          </p:cNvPr>
          <p:cNvGraphicFramePr/>
          <p:nvPr>
            <p:extLst>
              <p:ext uri="{D42A27DB-BD31-4B8C-83A1-F6EECF244321}">
                <p14:modId xmlns:p14="http://schemas.microsoft.com/office/powerpoint/2010/main" val="1820733491"/>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Cash. It created cash. So cash goes up. That change cascades through the assets.">
            <a:extLst>
              <a:ext uri="{FF2B5EF4-FFF2-40B4-BE49-F238E27FC236}">
                <a16:creationId xmlns:a16="http://schemas.microsoft.com/office/drawing/2014/main" id="{8EBCF063-6862-AFE0-A4B2-9F2CF4C72B27}"/>
              </a:ext>
            </a:extLst>
          </p:cNvPr>
          <p:cNvSpPr txBox="1"/>
          <p:nvPr/>
        </p:nvSpPr>
        <p:spPr>
          <a:xfrm>
            <a:off x="71709" y="-213854"/>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2"/>
                </a:solidFill>
              </a:rPr>
              <a:t>Cash. It created cash. So cash goes up. That change cascades through the assets.</a:t>
            </a:r>
          </a:p>
        </p:txBody>
      </p:sp>
      <p:sp>
        <p:nvSpPr>
          <p:cNvPr id="6" name="Oval 5">
            <a:extLst>
              <a:ext uri="{FF2B5EF4-FFF2-40B4-BE49-F238E27FC236}">
                <a16:creationId xmlns:a16="http://schemas.microsoft.com/office/drawing/2014/main" id="{7B2F6C4C-65AC-9116-ABF0-A9870335E7C8}"/>
              </a:ext>
            </a:extLst>
          </p:cNvPr>
          <p:cNvSpPr/>
          <p:nvPr/>
        </p:nvSpPr>
        <p:spPr>
          <a:xfrm>
            <a:off x="6382871" y="369791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630054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2198E72-B2BE-4708-29E0-E1D1F01F5D7D}"/>
              </a:ext>
            </a:extLst>
          </p:cNvPr>
          <p:cNvGraphicFramePr/>
          <p:nvPr>
            <p:extLst>
              <p:ext uri="{D42A27DB-BD31-4B8C-83A1-F6EECF244321}">
                <p14:modId xmlns:p14="http://schemas.microsoft.com/office/powerpoint/2010/main" val="558332094"/>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Cash. It created cash. So cash goes up. That change cascades through the assets.">
            <a:extLst>
              <a:ext uri="{FF2B5EF4-FFF2-40B4-BE49-F238E27FC236}">
                <a16:creationId xmlns:a16="http://schemas.microsoft.com/office/drawing/2014/main" id="{8EBCF063-6862-AFE0-A4B2-9F2CF4C72B27}"/>
              </a:ext>
            </a:extLst>
          </p:cNvPr>
          <p:cNvSpPr txBox="1"/>
          <p:nvPr/>
        </p:nvSpPr>
        <p:spPr>
          <a:xfrm>
            <a:off x="71709" y="-213854"/>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2"/>
                </a:solidFill>
              </a:rPr>
              <a:t>Cash. It created cash. So cash goes up. That change cascades through the assets.</a:t>
            </a:r>
          </a:p>
        </p:txBody>
      </p:sp>
      <p:sp>
        <p:nvSpPr>
          <p:cNvPr id="6" name="Oval 5">
            <a:extLst>
              <a:ext uri="{FF2B5EF4-FFF2-40B4-BE49-F238E27FC236}">
                <a16:creationId xmlns:a16="http://schemas.microsoft.com/office/drawing/2014/main" id="{7B2F6C4C-65AC-9116-ABF0-A9870335E7C8}"/>
              </a:ext>
            </a:extLst>
          </p:cNvPr>
          <p:cNvSpPr/>
          <p:nvPr/>
        </p:nvSpPr>
        <p:spPr>
          <a:xfrm>
            <a:off x="6382871" y="369791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ine">
            <a:extLst>
              <a:ext uri="{FF2B5EF4-FFF2-40B4-BE49-F238E27FC236}">
                <a16:creationId xmlns:a16="http://schemas.microsoft.com/office/drawing/2014/main" id="{23BBD773-6938-7FEB-7C19-4597BB4B140A}"/>
              </a:ext>
            </a:extLst>
          </p:cNvPr>
          <p:cNvSpPr/>
          <p:nvPr/>
        </p:nvSpPr>
        <p:spPr>
          <a:xfrm>
            <a:off x="8884024" y="4401671"/>
            <a:ext cx="1075763" cy="652405"/>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Tree>
    <p:extLst>
      <p:ext uri="{BB962C8B-B14F-4D97-AF65-F5344CB8AC3E}">
        <p14:creationId xmlns:p14="http://schemas.microsoft.com/office/powerpoint/2010/main" val="235419713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2198E72-B2BE-4708-29E0-E1D1F01F5D7D}"/>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Cash. It created cash. So cash goes up. That change cascades through the assets.">
            <a:extLst>
              <a:ext uri="{FF2B5EF4-FFF2-40B4-BE49-F238E27FC236}">
                <a16:creationId xmlns:a16="http://schemas.microsoft.com/office/drawing/2014/main" id="{8EBCF063-6862-AFE0-A4B2-9F2CF4C72B27}"/>
              </a:ext>
            </a:extLst>
          </p:cNvPr>
          <p:cNvSpPr txBox="1"/>
          <p:nvPr/>
        </p:nvSpPr>
        <p:spPr>
          <a:xfrm>
            <a:off x="71709" y="-213854"/>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2"/>
                </a:solidFill>
              </a:rPr>
              <a:t>Cash. It created cash. So cash goes up. That change cascades through the assets.</a:t>
            </a:r>
          </a:p>
        </p:txBody>
      </p:sp>
      <p:sp>
        <p:nvSpPr>
          <p:cNvPr id="6" name="Oval 5">
            <a:extLst>
              <a:ext uri="{FF2B5EF4-FFF2-40B4-BE49-F238E27FC236}">
                <a16:creationId xmlns:a16="http://schemas.microsoft.com/office/drawing/2014/main" id="{7B2F6C4C-65AC-9116-ABF0-A9870335E7C8}"/>
              </a:ext>
            </a:extLst>
          </p:cNvPr>
          <p:cNvSpPr/>
          <p:nvPr/>
        </p:nvSpPr>
        <p:spPr>
          <a:xfrm>
            <a:off x="6382871" y="369791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ine">
            <a:extLst>
              <a:ext uri="{FF2B5EF4-FFF2-40B4-BE49-F238E27FC236}">
                <a16:creationId xmlns:a16="http://schemas.microsoft.com/office/drawing/2014/main" id="{23BBD773-6938-7FEB-7C19-4597BB4B140A}"/>
              </a:ext>
            </a:extLst>
          </p:cNvPr>
          <p:cNvSpPr/>
          <p:nvPr/>
        </p:nvSpPr>
        <p:spPr>
          <a:xfrm>
            <a:off x="8884024" y="4401671"/>
            <a:ext cx="1075763" cy="652405"/>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4" name="Oval 3">
            <a:extLst>
              <a:ext uri="{FF2B5EF4-FFF2-40B4-BE49-F238E27FC236}">
                <a16:creationId xmlns:a16="http://schemas.microsoft.com/office/drawing/2014/main" id="{F939ECBE-C1B8-E9B1-D007-F749F07CE794}"/>
              </a:ext>
            </a:extLst>
          </p:cNvPr>
          <p:cNvSpPr/>
          <p:nvPr/>
        </p:nvSpPr>
        <p:spPr>
          <a:xfrm>
            <a:off x="8662245" y="464170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796518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824E3-BBC5-2334-0C3B-77DC690E7F02}"/>
              </a:ext>
            </a:extLst>
          </p:cNvPr>
          <p:cNvSpPr>
            <a:spLocks noGrp="1"/>
          </p:cNvSpPr>
          <p:nvPr>
            <p:ph type="title"/>
          </p:nvPr>
        </p:nvSpPr>
        <p:spPr/>
        <p:txBody>
          <a:bodyPr/>
          <a:lstStyle/>
          <a:p>
            <a:r>
              <a:rPr lang="en-US" dirty="0"/>
              <a:t>11-FCU-02, continued</a:t>
            </a:r>
          </a:p>
        </p:txBody>
      </p:sp>
      <p:sp>
        <p:nvSpPr>
          <p:cNvPr id="3" name="Content Placeholder 2">
            <a:extLst>
              <a:ext uri="{FF2B5EF4-FFF2-40B4-BE49-F238E27FC236}">
                <a16:creationId xmlns:a16="http://schemas.microsoft.com/office/drawing/2014/main" id="{7BEF9626-1599-4DEF-E445-75F45F843EFD}"/>
              </a:ext>
            </a:extLst>
          </p:cNvPr>
          <p:cNvSpPr>
            <a:spLocks noGrp="1"/>
          </p:cNvSpPr>
          <p:nvPr>
            <p:ph idx="1"/>
          </p:nvPr>
        </p:nvSpPr>
        <p:spPr/>
        <p:txBody>
          <a:bodyPr/>
          <a:lstStyle/>
          <a:p>
            <a:r>
              <a:rPr lang="en-US" dirty="0"/>
              <a:t>Also:</a:t>
            </a:r>
          </a:p>
          <a:p>
            <a:pPr lvl="1"/>
            <a:r>
              <a:rPr lang="en-US" dirty="0"/>
              <a:t>Specific activities the CU engage in and how they:</a:t>
            </a:r>
          </a:p>
          <a:p>
            <a:pPr lvl="2"/>
            <a:r>
              <a:rPr lang="en-US" dirty="0"/>
              <a:t>Generate revenue</a:t>
            </a:r>
          </a:p>
          <a:p>
            <a:pPr lvl="2"/>
            <a:r>
              <a:rPr lang="en-US" dirty="0"/>
              <a:t>Bear risk that could lead to a financial loss</a:t>
            </a:r>
          </a:p>
          <a:p>
            <a:pPr lvl="1"/>
            <a:r>
              <a:rPr lang="en-US" dirty="0"/>
              <a:t>Understand types of risk</a:t>
            </a:r>
          </a:p>
          <a:p>
            <a:pPr lvl="1"/>
            <a:r>
              <a:rPr lang="en-US" dirty="0"/>
              <a:t>Internal control structures that limit and control risks</a:t>
            </a:r>
          </a:p>
          <a:p>
            <a:r>
              <a:rPr lang="en-US" dirty="0"/>
              <a:t>Deadline: 6 months from election or appointment</a:t>
            </a:r>
          </a:p>
        </p:txBody>
      </p:sp>
    </p:spTree>
    <p:extLst>
      <p:ext uri="{BB962C8B-B14F-4D97-AF65-F5344CB8AC3E}">
        <p14:creationId xmlns:p14="http://schemas.microsoft.com/office/powerpoint/2010/main" val="2837999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2198E72-B2BE-4708-29E0-E1D1F01F5D7D}"/>
              </a:ext>
            </a:extLst>
          </p:cNvPr>
          <p:cNvGraphicFramePr/>
          <p:nvPr>
            <p:extLst>
              <p:ext uri="{D42A27DB-BD31-4B8C-83A1-F6EECF244321}">
                <p14:modId xmlns:p14="http://schemas.microsoft.com/office/powerpoint/2010/main" val="1694731778"/>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Cash. It created cash. So cash goes up. That change cascades through the assets.">
            <a:extLst>
              <a:ext uri="{FF2B5EF4-FFF2-40B4-BE49-F238E27FC236}">
                <a16:creationId xmlns:a16="http://schemas.microsoft.com/office/drawing/2014/main" id="{8EBCF063-6862-AFE0-A4B2-9F2CF4C72B27}"/>
              </a:ext>
            </a:extLst>
          </p:cNvPr>
          <p:cNvSpPr txBox="1"/>
          <p:nvPr/>
        </p:nvSpPr>
        <p:spPr>
          <a:xfrm>
            <a:off x="71709" y="-213854"/>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2"/>
                </a:solidFill>
              </a:rPr>
              <a:t>Cash. It created cash. So cash goes up. That change cascades through the assets.</a:t>
            </a:r>
          </a:p>
        </p:txBody>
      </p:sp>
      <p:sp>
        <p:nvSpPr>
          <p:cNvPr id="6" name="Oval 5">
            <a:extLst>
              <a:ext uri="{FF2B5EF4-FFF2-40B4-BE49-F238E27FC236}">
                <a16:creationId xmlns:a16="http://schemas.microsoft.com/office/drawing/2014/main" id="{7B2F6C4C-65AC-9116-ABF0-A9870335E7C8}"/>
              </a:ext>
            </a:extLst>
          </p:cNvPr>
          <p:cNvSpPr/>
          <p:nvPr/>
        </p:nvSpPr>
        <p:spPr>
          <a:xfrm>
            <a:off x="6382871" y="369791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ine">
            <a:extLst>
              <a:ext uri="{FF2B5EF4-FFF2-40B4-BE49-F238E27FC236}">
                <a16:creationId xmlns:a16="http://schemas.microsoft.com/office/drawing/2014/main" id="{23BBD773-6938-7FEB-7C19-4597BB4B140A}"/>
              </a:ext>
            </a:extLst>
          </p:cNvPr>
          <p:cNvSpPr/>
          <p:nvPr/>
        </p:nvSpPr>
        <p:spPr>
          <a:xfrm>
            <a:off x="8884024" y="4401671"/>
            <a:ext cx="1075763" cy="652405"/>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4" name="Line">
            <a:extLst>
              <a:ext uri="{FF2B5EF4-FFF2-40B4-BE49-F238E27FC236}">
                <a16:creationId xmlns:a16="http://schemas.microsoft.com/office/drawing/2014/main" id="{6A83FC1F-4453-AF9C-19E0-2A771FD749AC}"/>
              </a:ext>
            </a:extLst>
          </p:cNvPr>
          <p:cNvSpPr/>
          <p:nvPr/>
        </p:nvSpPr>
        <p:spPr>
          <a:xfrm flipH="1">
            <a:off x="7395882" y="5431630"/>
            <a:ext cx="2563905" cy="5021217"/>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7" name="Oval 6">
            <a:extLst>
              <a:ext uri="{FF2B5EF4-FFF2-40B4-BE49-F238E27FC236}">
                <a16:creationId xmlns:a16="http://schemas.microsoft.com/office/drawing/2014/main" id="{210FDDC1-AC01-BE98-4678-907B04081632}"/>
              </a:ext>
            </a:extLst>
          </p:cNvPr>
          <p:cNvSpPr/>
          <p:nvPr/>
        </p:nvSpPr>
        <p:spPr>
          <a:xfrm>
            <a:off x="8662245" y="464170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E534550-4FAB-0E10-D30D-C1CBBF7A5E27}"/>
              </a:ext>
            </a:extLst>
          </p:cNvPr>
          <p:cNvSpPr/>
          <p:nvPr/>
        </p:nvSpPr>
        <p:spPr>
          <a:xfrm>
            <a:off x="6061506" y="1027233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974722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2198E72-B2BE-4708-29E0-E1D1F01F5D7D}"/>
              </a:ext>
            </a:extLst>
          </p:cNvPr>
          <p:cNvGraphicFramePr/>
          <p:nvPr>
            <p:extLst>
              <p:ext uri="{D42A27DB-BD31-4B8C-83A1-F6EECF244321}">
                <p14:modId xmlns:p14="http://schemas.microsoft.com/office/powerpoint/2010/main" val="2940675152"/>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Cash. It created cash. So cash goes up. That change cascades through the assets.">
            <a:extLst>
              <a:ext uri="{FF2B5EF4-FFF2-40B4-BE49-F238E27FC236}">
                <a16:creationId xmlns:a16="http://schemas.microsoft.com/office/drawing/2014/main" id="{8EBCF063-6862-AFE0-A4B2-9F2CF4C72B27}"/>
              </a:ext>
            </a:extLst>
          </p:cNvPr>
          <p:cNvSpPr txBox="1"/>
          <p:nvPr/>
        </p:nvSpPr>
        <p:spPr>
          <a:xfrm>
            <a:off x="71709" y="-213854"/>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2"/>
                </a:solidFill>
              </a:rPr>
              <a:t>Cash. It created cash. So cash goes up. That change cascades through the assets.</a:t>
            </a:r>
          </a:p>
        </p:txBody>
      </p:sp>
      <p:sp>
        <p:nvSpPr>
          <p:cNvPr id="6" name="Oval 5">
            <a:extLst>
              <a:ext uri="{FF2B5EF4-FFF2-40B4-BE49-F238E27FC236}">
                <a16:creationId xmlns:a16="http://schemas.microsoft.com/office/drawing/2014/main" id="{7B2F6C4C-65AC-9116-ABF0-A9870335E7C8}"/>
              </a:ext>
            </a:extLst>
          </p:cNvPr>
          <p:cNvSpPr/>
          <p:nvPr/>
        </p:nvSpPr>
        <p:spPr>
          <a:xfrm>
            <a:off x="6382871" y="369791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ine">
            <a:extLst>
              <a:ext uri="{FF2B5EF4-FFF2-40B4-BE49-F238E27FC236}">
                <a16:creationId xmlns:a16="http://schemas.microsoft.com/office/drawing/2014/main" id="{23BBD773-6938-7FEB-7C19-4597BB4B140A}"/>
              </a:ext>
            </a:extLst>
          </p:cNvPr>
          <p:cNvSpPr/>
          <p:nvPr/>
        </p:nvSpPr>
        <p:spPr>
          <a:xfrm>
            <a:off x="8884024" y="4401671"/>
            <a:ext cx="1075763" cy="652405"/>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4" name="Line">
            <a:extLst>
              <a:ext uri="{FF2B5EF4-FFF2-40B4-BE49-F238E27FC236}">
                <a16:creationId xmlns:a16="http://schemas.microsoft.com/office/drawing/2014/main" id="{6A83FC1F-4453-AF9C-19E0-2A771FD749AC}"/>
              </a:ext>
            </a:extLst>
          </p:cNvPr>
          <p:cNvSpPr/>
          <p:nvPr/>
        </p:nvSpPr>
        <p:spPr>
          <a:xfrm flipH="1">
            <a:off x="7395882" y="5431630"/>
            <a:ext cx="2563905" cy="5021217"/>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7" name="Oval 6">
            <a:extLst>
              <a:ext uri="{FF2B5EF4-FFF2-40B4-BE49-F238E27FC236}">
                <a16:creationId xmlns:a16="http://schemas.microsoft.com/office/drawing/2014/main" id="{804C54A2-BB3A-2B23-4FE9-94983883111B}"/>
              </a:ext>
            </a:extLst>
          </p:cNvPr>
          <p:cNvSpPr/>
          <p:nvPr/>
        </p:nvSpPr>
        <p:spPr>
          <a:xfrm>
            <a:off x="8662245" y="464170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F2DB66D-D619-20AA-97B3-359E3F37022D}"/>
              </a:ext>
            </a:extLst>
          </p:cNvPr>
          <p:cNvSpPr/>
          <p:nvPr/>
        </p:nvSpPr>
        <p:spPr>
          <a:xfrm>
            <a:off x="6061506" y="1027233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537793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2198E72-B2BE-4708-29E0-E1D1F01F5D7D}"/>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6" name="Oval 5">
            <a:extLst>
              <a:ext uri="{FF2B5EF4-FFF2-40B4-BE49-F238E27FC236}">
                <a16:creationId xmlns:a16="http://schemas.microsoft.com/office/drawing/2014/main" id="{7B2F6C4C-65AC-9116-ABF0-A9870335E7C8}"/>
              </a:ext>
            </a:extLst>
          </p:cNvPr>
          <p:cNvSpPr/>
          <p:nvPr/>
        </p:nvSpPr>
        <p:spPr>
          <a:xfrm>
            <a:off x="6382871" y="369791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Line">
            <a:extLst>
              <a:ext uri="{FF2B5EF4-FFF2-40B4-BE49-F238E27FC236}">
                <a16:creationId xmlns:a16="http://schemas.microsoft.com/office/drawing/2014/main" id="{23BBD773-6938-7FEB-7C19-4597BB4B140A}"/>
              </a:ext>
            </a:extLst>
          </p:cNvPr>
          <p:cNvSpPr/>
          <p:nvPr/>
        </p:nvSpPr>
        <p:spPr>
          <a:xfrm>
            <a:off x="8884024" y="4401671"/>
            <a:ext cx="1075763" cy="652405"/>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4" name="Line">
            <a:extLst>
              <a:ext uri="{FF2B5EF4-FFF2-40B4-BE49-F238E27FC236}">
                <a16:creationId xmlns:a16="http://schemas.microsoft.com/office/drawing/2014/main" id="{6A83FC1F-4453-AF9C-19E0-2A771FD749AC}"/>
              </a:ext>
            </a:extLst>
          </p:cNvPr>
          <p:cNvSpPr/>
          <p:nvPr/>
        </p:nvSpPr>
        <p:spPr>
          <a:xfrm flipH="1">
            <a:off x="7395882" y="5431630"/>
            <a:ext cx="2563905" cy="5021217"/>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7" name="We are in balance again. Accountants are happy. All is right with the universe.">
            <a:extLst>
              <a:ext uri="{FF2B5EF4-FFF2-40B4-BE49-F238E27FC236}">
                <a16:creationId xmlns:a16="http://schemas.microsoft.com/office/drawing/2014/main" id="{0102A047-3868-45CF-F5F9-DCD2355E98F2}"/>
              </a:ext>
            </a:extLst>
          </p:cNvPr>
          <p:cNvSpPr txBox="1"/>
          <p:nvPr/>
        </p:nvSpPr>
        <p:spPr>
          <a:xfrm>
            <a:off x="248470" y="-246176"/>
            <a:ext cx="22257420"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6"/>
                </a:solidFill>
              </a:rPr>
              <a:t>We are in balance again. Accountants are happy. All is right with the universe.</a:t>
            </a:r>
          </a:p>
        </p:txBody>
      </p:sp>
      <p:sp>
        <p:nvSpPr>
          <p:cNvPr id="8" name="Line">
            <a:extLst>
              <a:ext uri="{FF2B5EF4-FFF2-40B4-BE49-F238E27FC236}">
                <a16:creationId xmlns:a16="http://schemas.microsoft.com/office/drawing/2014/main" id="{0E400D14-73CA-78DA-03E9-429D0674C691}"/>
              </a:ext>
            </a:extLst>
          </p:cNvPr>
          <p:cNvSpPr/>
          <p:nvPr/>
        </p:nvSpPr>
        <p:spPr>
          <a:xfrm>
            <a:off x="9128542" y="10970085"/>
            <a:ext cx="9852703" cy="1632533"/>
          </a:xfrm>
          <a:prstGeom prst="line">
            <a:avLst/>
          </a:prstGeom>
          <a:ln w="228600">
            <a:solidFill>
              <a:srgbClr val="000000"/>
            </a:solidFill>
            <a:miter lim="400000"/>
            <a:headEnd type="triangle"/>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5" name="Oval 4">
            <a:extLst>
              <a:ext uri="{FF2B5EF4-FFF2-40B4-BE49-F238E27FC236}">
                <a16:creationId xmlns:a16="http://schemas.microsoft.com/office/drawing/2014/main" id="{DFD6A128-149F-A185-413A-365A586919F1}"/>
              </a:ext>
            </a:extLst>
          </p:cNvPr>
          <p:cNvSpPr/>
          <p:nvPr/>
        </p:nvSpPr>
        <p:spPr>
          <a:xfrm>
            <a:off x="8662245" y="464170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8EED1AD-A236-E617-EF5E-9E6D27EF1D17}"/>
              </a:ext>
            </a:extLst>
          </p:cNvPr>
          <p:cNvSpPr/>
          <p:nvPr/>
        </p:nvSpPr>
        <p:spPr>
          <a:xfrm>
            <a:off x="6061506" y="1027233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C173071-9884-9AE3-ECEA-3BA4C7EEF2D8}"/>
              </a:ext>
            </a:extLst>
          </p:cNvPr>
          <p:cNvSpPr/>
          <p:nvPr/>
        </p:nvSpPr>
        <p:spPr>
          <a:xfrm>
            <a:off x="18617940" y="12315648"/>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3338832"/>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8"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What about when someone takes out a new loan with the credit union?"/>
          <p:cNvSpPr txBox="1"/>
          <p:nvPr/>
        </p:nvSpPr>
        <p:spPr>
          <a:xfrm>
            <a:off x="483714" y="-88348"/>
            <a:ext cx="19570333"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4"/>
                </a:solidFill>
              </a:rPr>
              <a:t>What about when someone takes out a new loan with the credit union?</a:t>
            </a:r>
          </a:p>
        </p:txBody>
      </p:sp>
      <p:graphicFrame>
        <p:nvGraphicFramePr>
          <p:cNvPr id="2" name="Table 1">
            <a:extLst>
              <a:ext uri="{FF2B5EF4-FFF2-40B4-BE49-F238E27FC236}">
                <a16:creationId xmlns:a16="http://schemas.microsoft.com/office/drawing/2014/main" id="{96CC0918-BF10-4ED1-29DB-A2D25C3305A5}"/>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at transaction takes place entirely on the asset side of the balance sheet.">
            <a:extLst>
              <a:ext uri="{FF2B5EF4-FFF2-40B4-BE49-F238E27FC236}">
                <a16:creationId xmlns:a16="http://schemas.microsoft.com/office/drawing/2014/main" id="{575FF528-1A12-FE60-DC96-33A13E56B7DF}"/>
              </a:ext>
            </a:extLst>
          </p:cNvPr>
          <p:cNvSpPr txBox="1"/>
          <p:nvPr/>
        </p:nvSpPr>
        <p:spPr>
          <a:xfrm>
            <a:off x="454395" y="-428483"/>
            <a:ext cx="20119606"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5"/>
                </a:solidFill>
              </a:rPr>
              <a:t>That transaction takes place entirely on the </a:t>
            </a:r>
            <a:r>
              <a:rPr i="1" dirty="0">
                <a:solidFill>
                  <a:schemeClr val="accent5"/>
                </a:solidFill>
              </a:rPr>
              <a:t>asset</a:t>
            </a:r>
            <a:r>
              <a:rPr dirty="0">
                <a:solidFill>
                  <a:schemeClr val="accent5"/>
                </a:solidFill>
              </a:rPr>
              <a:t> side of the balance sheet.</a:t>
            </a:r>
          </a:p>
        </p:txBody>
      </p:sp>
      <p:graphicFrame>
        <p:nvGraphicFramePr>
          <p:cNvPr id="3" name="Table 2">
            <a:extLst>
              <a:ext uri="{FF2B5EF4-FFF2-40B4-BE49-F238E27FC236}">
                <a16:creationId xmlns:a16="http://schemas.microsoft.com/office/drawing/2014/main" id="{08A98DA7-4825-371A-F7C7-ED40FE0311E5}"/>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3626282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w did you fund the loan? With cash.">
            <a:extLst>
              <a:ext uri="{FF2B5EF4-FFF2-40B4-BE49-F238E27FC236}">
                <a16:creationId xmlns:a16="http://schemas.microsoft.com/office/drawing/2014/main" id="{21686FB5-5017-871C-002A-7EA8E0D29C95}"/>
              </a:ext>
            </a:extLst>
          </p:cNvPr>
          <p:cNvSpPr txBox="1"/>
          <p:nvPr/>
        </p:nvSpPr>
        <p:spPr>
          <a:xfrm>
            <a:off x="219622" y="-151669"/>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dirty="0">
                <a:solidFill>
                  <a:schemeClr val="accent6"/>
                </a:solidFill>
              </a:rPr>
              <a:t>How did you fund the loan? With cash.</a:t>
            </a:r>
          </a:p>
        </p:txBody>
      </p:sp>
      <p:graphicFrame>
        <p:nvGraphicFramePr>
          <p:cNvPr id="4" name="Table 3">
            <a:extLst>
              <a:ext uri="{FF2B5EF4-FFF2-40B4-BE49-F238E27FC236}">
                <a16:creationId xmlns:a16="http://schemas.microsoft.com/office/drawing/2014/main" id="{60E1C5E3-8040-64BC-919F-71A111F66775}"/>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5733497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w did you fund the loan? With cash.">
            <a:extLst>
              <a:ext uri="{FF2B5EF4-FFF2-40B4-BE49-F238E27FC236}">
                <a16:creationId xmlns:a16="http://schemas.microsoft.com/office/drawing/2014/main" id="{21686FB5-5017-871C-002A-7EA8E0D29C95}"/>
              </a:ext>
            </a:extLst>
          </p:cNvPr>
          <p:cNvSpPr txBox="1"/>
          <p:nvPr/>
        </p:nvSpPr>
        <p:spPr>
          <a:xfrm>
            <a:off x="219622" y="-151669"/>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5"/>
                </a:solidFill>
              </a:rPr>
              <a:t>Cash goes down by the loan amount.</a:t>
            </a:r>
            <a:endParaRPr dirty="0">
              <a:solidFill>
                <a:schemeClr val="accent5"/>
              </a:solidFill>
            </a:endParaRPr>
          </a:p>
        </p:txBody>
      </p:sp>
      <p:graphicFrame>
        <p:nvGraphicFramePr>
          <p:cNvPr id="4" name="Table 3">
            <a:extLst>
              <a:ext uri="{FF2B5EF4-FFF2-40B4-BE49-F238E27FC236}">
                <a16:creationId xmlns:a16="http://schemas.microsoft.com/office/drawing/2014/main" id="{60E1C5E3-8040-64BC-919F-71A111F66775}"/>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17204410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w did you fund the loan? With cash.">
            <a:extLst>
              <a:ext uri="{FF2B5EF4-FFF2-40B4-BE49-F238E27FC236}">
                <a16:creationId xmlns:a16="http://schemas.microsoft.com/office/drawing/2014/main" id="{21686FB5-5017-871C-002A-7EA8E0D29C95}"/>
              </a:ext>
            </a:extLst>
          </p:cNvPr>
          <p:cNvSpPr txBox="1"/>
          <p:nvPr/>
        </p:nvSpPr>
        <p:spPr>
          <a:xfrm>
            <a:off x="219622" y="-151669"/>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5"/>
                </a:solidFill>
              </a:rPr>
              <a:t>Cash goes down by the loan amount.</a:t>
            </a:r>
            <a:endParaRPr dirty="0">
              <a:solidFill>
                <a:schemeClr val="accent5"/>
              </a:solidFill>
            </a:endParaRPr>
          </a:p>
        </p:txBody>
      </p:sp>
      <p:graphicFrame>
        <p:nvGraphicFramePr>
          <p:cNvPr id="4" name="Table 3">
            <a:extLst>
              <a:ext uri="{FF2B5EF4-FFF2-40B4-BE49-F238E27FC236}">
                <a16:creationId xmlns:a16="http://schemas.microsoft.com/office/drawing/2014/main" id="{60E1C5E3-8040-64BC-919F-71A111F66775}"/>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 name="Oval 1">
            <a:extLst>
              <a:ext uri="{FF2B5EF4-FFF2-40B4-BE49-F238E27FC236}">
                <a16:creationId xmlns:a16="http://schemas.microsoft.com/office/drawing/2014/main" id="{F311F5E6-7EB4-7549-AA48-5CD6CF1D6DC7}"/>
              </a:ext>
            </a:extLst>
          </p:cNvPr>
          <p:cNvSpPr/>
          <p:nvPr/>
        </p:nvSpPr>
        <p:spPr>
          <a:xfrm>
            <a:off x="6382871" y="369791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094848A-CA4F-6202-2838-52DA3A46BBE5}"/>
              </a:ext>
            </a:extLst>
          </p:cNvPr>
          <p:cNvSpPr/>
          <p:nvPr/>
        </p:nvSpPr>
        <p:spPr>
          <a:xfrm>
            <a:off x="8615083" y="4639208"/>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4247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w did you fund the loan? With cash.">
            <a:extLst>
              <a:ext uri="{FF2B5EF4-FFF2-40B4-BE49-F238E27FC236}">
                <a16:creationId xmlns:a16="http://schemas.microsoft.com/office/drawing/2014/main" id="{21686FB5-5017-871C-002A-7EA8E0D29C95}"/>
              </a:ext>
            </a:extLst>
          </p:cNvPr>
          <p:cNvSpPr txBox="1"/>
          <p:nvPr/>
        </p:nvSpPr>
        <p:spPr>
          <a:xfrm>
            <a:off x="219622" y="-151669"/>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5"/>
                </a:solidFill>
              </a:rPr>
              <a:t>Cash goes down by the loan amount.</a:t>
            </a:r>
            <a:endParaRPr dirty="0">
              <a:solidFill>
                <a:schemeClr val="accent5"/>
              </a:solidFill>
            </a:endParaRPr>
          </a:p>
        </p:txBody>
      </p:sp>
      <p:graphicFrame>
        <p:nvGraphicFramePr>
          <p:cNvPr id="4" name="Table 3">
            <a:extLst>
              <a:ext uri="{FF2B5EF4-FFF2-40B4-BE49-F238E27FC236}">
                <a16:creationId xmlns:a16="http://schemas.microsoft.com/office/drawing/2014/main" id="{60E1C5E3-8040-64BC-919F-71A111F66775}"/>
              </a:ext>
            </a:extLst>
          </p:cNvPr>
          <p:cNvGraphicFramePr/>
          <p:nvPr>
            <p:extLst>
              <p:ext uri="{D42A27DB-BD31-4B8C-83A1-F6EECF244321}">
                <p14:modId xmlns:p14="http://schemas.microsoft.com/office/powerpoint/2010/main" val="102609675"/>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 name="Oval 1">
            <a:extLst>
              <a:ext uri="{FF2B5EF4-FFF2-40B4-BE49-F238E27FC236}">
                <a16:creationId xmlns:a16="http://schemas.microsoft.com/office/drawing/2014/main" id="{F311F5E6-7EB4-7549-AA48-5CD6CF1D6DC7}"/>
              </a:ext>
            </a:extLst>
          </p:cNvPr>
          <p:cNvSpPr/>
          <p:nvPr/>
        </p:nvSpPr>
        <p:spPr>
          <a:xfrm>
            <a:off x="6382871" y="369791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41E5E74C-1A45-DEE0-F13C-27AFE37966D4}"/>
              </a:ext>
            </a:extLst>
          </p:cNvPr>
          <p:cNvSpPr/>
          <p:nvPr/>
        </p:nvSpPr>
        <p:spPr>
          <a:xfrm>
            <a:off x="8615083" y="4639208"/>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5008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w did you fund the loan? With cash.">
            <a:extLst>
              <a:ext uri="{FF2B5EF4-FFF2-40B4-BE49-F238E27FC236}">
                <a16:creationId xmlns:a16="http://schemas.microsoft.com/office/drawing/2014/main" id="{21686FB5-5017-871C-002A-7EA8E0D29C95}"/>
              </a:ext>
            </a:extLst>
          </p:cNvPr>
          <p:cNvSpPr txBox="1"/>
          <p:nvPr/>
        </p:nvSpPr>
        <p:spPr>
          <a:xfrm>
            <a:off x="219622" y="-151669"/>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6"/>
                </a:solidFill>
              </a:rPr>
              <a:t>Loans go up by the loan amount.</a:t>
            </a:r>
            <a:endParaRPr dirty="0">
              <a:solidFill>
                <a:schemeClr val="accent6"/>
              </a:solidFill>
            </a:endParaRPr>
          </a:p>
        </p:txBody>
      </p:sp>
      <p:graphicFrame>
        <p:nvGraphicFramePr>
          <p:cNvPr id="4" name="Table 3">
            <a:extLst>
              <a:ext uri="{FF2B5EF4-FFF2-40B4-BE49-F238E27FC236}">
                <a16:creationId xmlns:a16="http://schemas.microsoft.com/office/drawing/2014/main" id="{60E1C5E3-8040-64BC-919F-71A111F66775}"/>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22070972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824E3-BBC5-2334-0C3B-77DC690E7F02}"/>
              </a:ext>
            </a:extLst>
          </p:cNvPr>
          <p:cNvSpPr>
            <a:spLocks noGrp="1"/>
          </p:cNvSpPr>
          <p:nvPr>
            <p:ph type="title"/>
          </p:nvPr>
        </p:nvSpPr>
        <p:spPr/>
        <p:txBody>
          <a:bodyPr/>
          <a:lstStyle/>
          <a:p>
            <a:r>
              <a:rPr lang="en-US" dirty="0"/>
              <a:t>11-FCU-02, continued</a:t>
            </a:r>
          </a:p>
        </p:txBody>
      </p:sp>
      <p:sp>
        <p:nvSpPr>
          <p:cNvPr id="3" name="Content Placeholder 2">
            <a:extLst>
              <a:ext uri="{FF2B5EF4-FFF2-40B4-BE49-F238E27FC236}">
                <a16:creationId xmlns:a16="http://schemas.microsoft.com/office/drawing/2014/main" id="{7BEF9626-1599-4DEF-E445-75F45F843EFD}"/>
              </a:ext>
            </a:extLst>
          </p:cNvPr>
          <p:cNvSpPr>
            <a:spLocks noGrp="1"/>
          </p:cNvSpPr>
          <p:nvPr>
            <p:ph idx="1"/>
          </p:nvPr>
        </p:nvSpPr>
        <p:spPr/>
        <p:txBody>
          <a:bodyPr/>
          <a:lstStyle/>
          <a:p>
            <a:r>
              <a:rPr lang="en-US" dirty="0"/>
              <a:t>Policy requirement:</a:t>
            </a:r>
          </a:p>
          <a:p>
            <a:pPr lvl="1"/>
            <a:r>
              <a:rPr lang="en-US" dirty="0"/>
              <a:t>Provides opportunities for directors to acquire skills needed.</a:t>
            </a:r>
          </a:p>
          <a:p>
            <a:pPr lvl="1"/>
            <a:r>
              <a:rPr lang="en-US" dirty="0"/>
              <a:t>Education alternatives for directors commensurate with size and complexity.</a:t>
            </a:r>
          </a:p>
          <a:p>
            <a:pPr lvl="1"/>
            <a:r>
              <a:rPr lang="en-US" dirty="0"/>
              <a:t>Timeframes for compliance</a:t>
            </a:r>
          </a:p>
        </p:txBody>
      </p:sp>
    </p:spTree>
    <p:extLst>
      <p:ext uri="{BB962C8B-B14F-4D97-AF65-F5344CB8AC3E}">
        <p14:creationId xmlns:p14="http://schemas.microsoft.com/office/powerpoint/2010/main" val="22460367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w did you fund the loan? With cash.">
            <a:extLst>
              <a:ext uri="{FF2B5EF4-FFF2-40B4-BE49-F238E27FC236}">
                <a16:creationId xmlns:a16="http://schemas.microsoft.com/office/drawing/2014/main" id="{21686FB5-5017-871C-002A-7EA8E0D29C95}"/>
              </a:ext>
            </a:extLst>
          </p:cNvPr>
          <p:cNvSpPr txBox="1"/>
          <p:nvPr/>
        </p:nvSpPr>
        <p:spPr>
          <a:xfrm>
            <a:off x="219622" y="-151669"/>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6"/>
                </a:solidFill>
              </a:rPr>
              <a:t>Loans go up by the loan amount.</a:t>
            </a:r>
            <a:endParaRPr dirty="0">
              <a:solidFill>
                <a:schemeClr val="accent6"/>
              </a:solidFill>
            </a:endParaRPr>
          </a:p>
        </p:txBody>
      </p:sp>
      <p:graphicFrame>
        <p:nvGraphicFramePr>
          <p:cNvPr id="4" name="Table 3">
            <a:extLst>
              <a:ext uri="{FF2B5EF4-FFF2-40B4-BE49-F238E27FC236}">
                <a16:creationId xmlns:a16="http://schemas.microsoft.com/office/drawing/2014/main" id="{60E1C5E3-8040-64BC-919F-71A111F66775}"/>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 name="Oval 1">
            <a:extLst>
              <a:ext uri="{FF2B5EF4-FFF2-40B4-BE49-F238E27FC236}">
                <a16:creationId xmlns:a16="http://schemas.microsoft.com/office/drawing/2014/main" id="{94E862C3-AA9A-07EF-86DA-D38CA58F9A5D}"/>
              </a:ext>
            </a:extLst>
          </p:cNvPr>
          <p:cNvSpPr/>
          <p:nvPr/>
        </p:nvSpPr>
        <p:spPr>
          <a:xfrm>
            <a:off x="6338048" y="625352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1F158E3-5390-CC76-C1B6-6FD0B228BC83}"/>
              </a:ext>
            </a:extLst>
          </p:cNvPr>
          <p:cNvSpPr/>
          <p:nvPr/>
        </p:nvSpPr>
        <p:spPr>
          <a:xfrm>
            <a:off x="8534401" y="6778255"/>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6882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w did you fund the loan? With cash.">
            <a:extLst>
              <a:ext uri="{FF2B5EF4-FFF2-40B4-BE49-F238E27FC236}">
                <a16:creationId xmlns:a16="http://schemas.microsoft.com/office/drawing/2014/main" id="{21686FB5-5017-871C-002A-7EA8E0D29C95}"/>
              </a:ext>
            </a:extLst>
          </p:cNvPr>
          <p:cNvSpPr txBox="1"/>
          <p:nvPr/>
        </p:nvSpPr>
        <p:spPr>
          <a:xfrm>
            <a:off x="219622" y="-151669"/>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6"/>
                </a:solidFill>
              </a:rPr>
              <a:t>Loans go up by the loan amount.</a:t>
            </a:r>
            <a:endParaRPr dirty="0">
              <a:solidFill>
                <a:schemeClr val="accent6"/>
              </a:solidFill>
            </a:endParaRPr>
          </a:p>
        </p:txBody>
      </p:sp>
      <p:graphicFrame>
        <p:nvGraphicFramePr>
          <p:cNvPr id="4" name="Table 3">
            <a:extLst>
              <a:ext uri="{FF2B5EF4-FFF2-40B4-BE49-F238E27FC236}">
                <a16:creationId xmlns:a16="http://schemas.microsoft.com/office/drawing/2014/main" id="{60E1C5E3-8040-64BC-919F-71A111F66775}"/>
              </a:ext>
            </a:extLst>
          </p:cNvPr>
          <p:cNvGraphicFramePr/>
          <p:nvPr>
            <p:extLst>
              <p:ext uri="{D42A27DB-BD31-4B8C-83A1-F6EECF244321}">
                <p14:modId xmlns:p14="http://schemas.microsoft.com/office/powerpoint/2010/main" val="1213186686"/>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 name="Oval 1">
            <a:extLst>
              <a:ext uri="{FF2B5EF4-FFF2-40B4-BE49-F238E27FC236}">
                <a16:creationId xmlns:a16="http://schemas.microsoft.com/office/drawing/2014/main" id="{94E862C3-AA9A-07EF-86DA-D38CA58F9A5D}"/>
              </a:ext>
            </a:extLst>
          </p:cNvPr>
          <p:cNvSpPr/>
          <p:nvPr/>
        </p:nvSpPr>
        <p:spPr>
          <a:xfrm>
            <a:off x="6338048" y="625352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c</a:t>
            </a:r>
          </a:p>
        </p:txBody>
      </p:sp>
      <p:sp>
        <p:nvSpPr>
          <p:cNvPr id="5" name="Oval 4">
            <a:extLst>
              <a:ext uri="{FF2B5EF4-FFF2-40B4-BE49-F238E27FC236}">
                <a16:creationId xmlns:a16="http://schemas.microsoft.com/office/drawing/2014/main" id="{E1F158E3-5390-CC76-C1B6-6FD0B228BC83}"/>
              </a:ext>
            </a:extLst>
          </p:cNvPr>
          <p:cNvSpPr/>
          <p:nvPr/>
        </p:nvSpPr>
        <p:spPr>
          <a:xfrm>
            <a:off x="8534401" y="6778255"/>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7436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w did you fund the loan? With cash.">
            <a:extLst>
              <a:ext uri="{FF2B5EF4-FFF2-40B4-BE49-F238E27FC236}">
                <a16:creationId xmlns:a16="http://schemas.microsoft.com/office/drawing/2014/main" id="{21686FB5-5017-871C-002A-7EA8E0D29C95}"/>
              </a:ext>
            </a:extLst>
          </p:cNvPr>
          <p:cNvSpPr txBox="1"/>
          <p:nvPr/>
        </p:nvSpPr>
        <p:spPr>
          <a:xfrm>
            <a:off x="219622" y="-151669"/>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4"/>
                </a:solidFill>
              </a:rPr>
              <a:t>The bottom line never changes</a:t>
            </a:r>
            <a:endParaRPr dirty="0">
              <a:solidFill>
                <a:schemeClr val="accent4"/>
              </a:solidFill>
            </a:endParaRPr>
          </a:p>
        </p:txBody>
      </p:sp>
      <p:graphicFrame>
        <p:nvGraphicFramePr>
          <p:cNvPr id="4" name="Table 3">
            <a:extLst>
              <a:ext uri="{FF2B5EF4-FFF2-40B4-BE49-F238E27FC236}">
                <a16:creationId xmlns:a16="http://schemas.microsoft.com/office/drawing/2014/main" id="{60E1C5E3-8040-64BC-919F-71A111F66775}"/>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26840461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w did you fund the loan? With cash.">
            <a:extLst>
              <a:ext uri="{FF2B5EF4-FFF2-40B4-BE49-F238E27FC236}">
                <a16:creationId xmlns:a16="http://schemas.microsoft.com/office/drawing/2014/main" id="{21686FB5-5017-871C-002A-7EA8E0D29C95}"/>
              </a:ext>
            </a:extLst>
          </p:cNvPr>
          <p:cNvSpPr txBox="1"/>
          <p:nvPr/>
        </p:nvSpPr>
        <p:spPr>
          <a:xfrm>
            <a:off x="219622" y="-151669"/>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4"/>
                </a:solidFill>
              </a:rPr>
              <a:t>The bottom line never changes</a:t>
            </a:r>
            <a:endParaRPr dirty="0">
              <a:solidFill>
                <a:schemeClr val="accent4"/>
              </a:solidFill>
            </a:endParaRPr>
          </a:p>
        </p:txBody>
      </p:sp>
      <p:graphicFrame>
        <p:nvGraphicFramePr>
          <p:cNvPr id="4" name="Table 3">
            <a:extLst>
              <a:ext uri="{FF2B5EF4-FFF2-40B4-BE49-F238E27FC236}">
                <a16:creationId xmlns:a16="http://schemas.microsoft.com/office/drawing/2014/main" id="{60E1C5E3-8040-64BC-919F-71A111F66775}"/>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 name="Oval 1">
            <a:extLst>
              <a:ext uri="{FF2B5EF4-FFF2-40B4-BE49-F238E27FC236}">
                <a16:creationId xmlns:a16="http://schemas.microsoft.com/office/drawing/2014/main" id="{45462840-AF94-EA06-35CD-DABCF9196043}"/>
              </a:ext>
            </a:extLst>
          </p:cNvPr>
          <p:cNvSpPr/>
          <p:nvPr/>
        </p:nvSpPr>
        <p:spPr>
          <a:xfrm>
            <a:off x="6078072" y="10287638"/>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c</a:t>
            </a:r>
          </a:p>
        </p:txBody>
      </p:sp>
    </p:spTree>
    <p:extLst>
      <p:ext uri="{BB962C8B-B14F-4D97-AF65-F5344CB8AC3E}">
        <p14:creationId xmlns:p14="http://schemas.microsoft.com/office/powerpoint/2010/main" val="3346838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6" name="Rectangle 175">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8" name="Rectangle 177">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68" y="2820164"/>
            <a:ext cx="13716000" cy="807567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70" y="2840438"/>
            <a:ext cx="13715998" cy="8075678"/>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5846" y="7176170"/>
            <a:ext cx="5003958" cy="807568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6" name="Freeform: Shape 185">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474" y="1939436"/>
            <a:ext cx="7800714"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8" name="Rectangle 187">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86" y="2799886"/>
            <a:ext cx="13716006" cy="8075670"/>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Income Statement"/>
          <p:cNvSpPr txBox="1">
            <a:spLocks noGrp="1"/>
          </p:cNvSpPr>
          <p:nvPr>
            <p:ph type="title"/>
          </p:nvPr>
        </p:nvSpPr>
        <p:spPr>
          <a:xfrm>
            <a:off x="933444" y="1173710"/>
            <a:ext cx="6402732" cy="6774994"/>
          </a:xfrm>
          <a:prstGeom prst="rect">
            <a:avLst/>
          </a:prstGeom>
        </p:spPr>
        <p:txBody>
          <a:bodyPr vert="horz" lIns="91440" tIns="45720" rIns="91440" bIns="45720" rtlCol="0" anchor="b">
            <a:normAutofit/>
          </a:bodyPr>
          <a:lstStyle/>
          <a:p>
            <a:pPr algn="r" defTabSz="914400"/>
            <a:r>
              <a:rPr lang="en-US" sz="8000" kern="1200">
                <a:solidFill>
                  <a:srgbClr val="FFFFFF"/>
                </a:solidFill>
                <a:latin typeface="+mj-lt"/>
                <a:ea typeface="+mj-ea"/>
                <a:cs typeface="+mj-cs"/>
              </a:rPr>
              <a:t>Income Statement</a:t>
            </a:r>
          </a:p>
        </p:txBody>
      </p:sp>
      <p:sp>
        <p:nvSpPr>
          <p:cNvPr id="171" name="A financial  statement that measures a credit union’s financial performance over a period. Financial performance is assessed by giving a summary of credit union income and expense outputs (both operating and non-operating activities) for an accounting pe"/>
          <p:cNvSpPr txBox="1">
            <a:spLocks noGrp="1"/>
          </p:cNvSpPr>
          <p:nvPr>
            <p:ph type="body" idx="1"/>
          </p:nvPr>
        </p:nvSpPr>
        <p:spPr>
          <a:xfrm>
            <a:off x="9620518" y="1298960"/>
            <a:ext cx="13110694" cy="11092094"/>
          </a:xfrm>
          <a:prstGeom prst="rect">
            <a:avLst/>
          </a:prstGeom>
        </p:spPr>
        <p:txBody>
          <a:bodyPr vert="horz" lIns="91440" tIns="45720" rIns="91440" bIns="45720" rtlCol="0" anchor="ctr">
            <a:normAutofit/>
          </a:bodyPr>
          <a:lstStyle/>
          <a:p>
            <a:pPr indent="-228600" defTabSz="914400"/>
            <a:r>
              <a:rPr lang="en-US" sz="4000"/>
              <a:t>A financial  statement that measures a credit union’s financial performance over a period. Financial performance is assessed by giving a summary of credit union income and expense outputs (both operating and non-operating activities) for an accounting period.</a:t>
            </a:r>
          </a:p>
          <a:p>
            <a:pPr indent="-228600" defTabSz="914400"/>
            <a:r>
              <a:rPr lang="en-US" sz="4000"/>
              <a:t>After that . . . is anyone still awake?</a:t>
            </a:r>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Income Statement"/>
          <p:cNvSpPr txBox="1">
            <a:spLocks noGrp="1"/>
          </p:cNvSpPr>
          <p:nvPr>
            <p:ph type="title"/>
          </p:nvPr>
        </p:nvSpPr>
        <p:spPr>
          <a:xfrm>
            <a:off x="1428750" y="0"/>
            <a:ext cx="21526500" cy="3581400"/>
          </a:xfrm>
          <a:prstGeom prst="rect">
            <a:avLst/>
          </a:prstGeom>
        </p:spPr>
        <p:txBody>
          <a:bodyPr/>
          <a:lstStyle/>
          <a:p>
            <a:r>
              <a:rPr dirty="0"/>
              <a:t>Income Statement</a:t>
            </a:r>
          </a:p>
        </p:txBody>
      </p:sp>
      <p:sp>
        <p:nvSpPr>
          <p:cNvPr id="174" name="measures cash flow"/>
          <p:cNvSpPr txBox="1">
            <a:spLocks noGrp="1"/>
          </p:cNvSpPr>
          <p:nvPr>
            <p:ph type="body" idx="1"/>
          </p:nvPr>
        </p:nvSpPr>
        <p:spPr>
          <a:xfrm>
            <a:off x="0" y="3170572"/>
            <a:ext cx="24384001" cy="11365889"/>
          </a:xfrm>
          <a:prstGeom prst="rect">
            <a:avLst/>
          </a:prstGeom>
        </p:spPr>
        <p:txBody>
          <a:bodyPr/>
          <a:lstStyle>
            <a:lvl1pPr marL="0" indent="0" algn="ctr" defTabSz="784225">
              <a:lnSpc>
                <a:spcPct val="70000"/>
              </a:lnSpc>
              <a:spcBef>
                <a:spcPts val="5600"/>
              </a:spcBef>
              <a:buSzTx/>
              <a:buNone/>
              <a:defRPr sz="42560">
                <a:effectLst>
                  <a:outerShdw blurRad="48260" dist="24130" dir="5400000" rotWithShape="0">
                    <a:srgbClr val="000000"/>
                  </a:outerShdw>
                </a:effectLst>
              </a:defRPr>
            </a:lvl1pPr>
          </a:lstStyle>
          <a:p>
            <a:r>
              <a:rPr dirty="0"/>
              <a:t>measures cash flow</a:t>
            </a:r>
          </a:p>
        </p:txBody>
      </p:sp>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2" name="Rectangle 181">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4" name="Rectangle 183">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68" y="2820164"/>
            <a:ext cx="13716000" cy="807567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Rectangle 187">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70" y="2840438"/>
            <a:ext cx="13715998" cy="8075678"/>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5846" y="7176170"/>
            <a:ext cx="5003958" cy="807568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2" name="Freeform: Shape 191">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474" y="1939436"/>
            <a:ext cx="7800714"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4" name="Rectangle 193">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86" y="2799886"/>
            <a:ext cx="13716006" cy="8075670"/>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Income Statement"/>
          <p:cNvSpPr txBox="1">
            <a:spLocks noGrp="1"/>
          </p:cNvSpPr>
          <p:nvPr>
            <p:ph type="title"/>
          </p:nvPr>
        </p:nvSpPr>
        <p:spPr>
          <a:xfrm>
            <a:off x="933444" y="1173710"/>
            <a:ext cx="6402732" cy="6774994"/>
          </a:xfrm>
          <a:prstGeom prst="rect">
            <a:avLst/>
          </a:prstGeom>
        </p:spPr>
        <p:txBody>
          <a:bodyPr vert="horz" lIns="91440" tIns="45720" rIns="91440" bIns="45720" rtlCol="0" anchor="b">
            <a:normAutofit/>
          </a:bodyPr>
          <a:lstStyle/>
          <a:p>
            <a:pPr algn="r" defTabSz="914400"/>
            <a:r>
              <a:rPr lang="en-US" sz="8000" kern="1200">
                <a:solidFill>
                  <a:srgbClr val="FFFFFF"/>
                </a:solidFill>
                <a:latin typeface="+mj-lt"/>
                <a:ea typeface="+mj-ea"/>
                <a:cs typeface="+mj-cs"/>
              </a:rPr>
              <a:t>Income Statement</a:t>
            </a:r>
          </a:p>
        </p:txBody>
      </p:sp>
      <p:sp>
        <p:nvSpPr>
          <p:cNvPr id="177" name="When measuring cash flow, what is important?…"/>
          <p:cNvSpPr txBox="1">
            <a:spLocks noGrp="1"/>
          </p:cNvSpPr>
          <p:nvPr>
            <p:ph type="body" idx="1"/>
          </p:nvPr>
        </p:nvSpPr>
        <p:spPr>
          <a:xfrm>
            <a:off x="9620518" y="1298960"/>
            <a:ext cx="13110694" cy="11092094"/>
          </a:xfrm>
          <a:prstGeom prst="rect">
            <a:avLst/>
          </a:prstGeom>
        </p:spPr>
        <p:txBody>
          <a:bodyPr vert="horz" lIns="91440" tIns="45720" rIns="91440" bIns="45720" rtlCol="0" anchor="ctr">
            <a:normAutofit/>
          </a:bodyPr>
          <a:lstStyle/>
          <a:p>
            <a:pPr indent="-228600" defTabSz="914400"/>
            <a:r>
              <a:rPr lang="en-US" sz="4000"/>
              <a:t>When measuring cash flow, what is important?</a:t>
            </a:r>
          </a:p>
          <a:p>
            <a:pPr lvl="2" indent="-228600" defTabSz="914400"/>
            <a:r>
              <a:rPr lang="en-US"/>
              <a:t>Income: money coming into the credit union</a:t>
            </a:r>
          </a:p>
          <a:p>
            <a:pPr lvl="2" indent="-228600" defTabSz="914400"/>
            <a:r>
              <a:rPr lang="en-US"/>
              <a:t>Expenses: money paid out by the credit union</a:t>
            </a:r>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5" name="Rectangle 18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7" name="Rectangle 18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68" y="2820164"/>
            <a:ext cx="13716000" cy="807567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70" y="2840438"/>
            <a:ext cx="13715998" cy="8075678"/>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5846" y="7176170"/>
            <a:ext cx="5003958" cy="807568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5" name="Freeform: Shape 194">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474" y="1939436"/>
            <a:ext cx="7800714"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7" name="Rectangle 196">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86" y="2799886"/>
            <a:ext cx="13716006" cy="8075670"/>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Income"/>
          <p:cNvSpPr txBox="1">
            <a:spLocks noGrp="1"/>
          </p:cNvSpPr>
          <p:nvPr>
            <p:ph type="title"/>
          </p:nvPr>
        </p:nvSpPr>
        <p:spPr>
          <a:xfrm>
            <a:off x="933444" y="1173710"/>
            <a:ext cx="6402732" cy="6774994"/>
          </a:xfrm>
          <a:prstGeom prst="rect">
            <a:avLst/>
          </a:prstGeom>
        </p:spPr>
        <p:txBody>
          <a:bodyPr vert="horz" lIns="91440" tIns="45720" rIns="91440" bIns="45720" rtlCol="0" anchor="b">
            <a:normAutofit/>
          </a:bodyPr>
          <a:lstStyle/>
          <a:p>
            <a:pPr algn="r" defTabSz="914400"/>
            <a:r>
              <a:rPr lang="en-US" sz="8000" kern="1200">
                <a:solidFill>
                  <a:srgbClr val="FFFFFF"/>
                </a:solidFill>
                <a:latin typeface="+mj-lt"/>
                <a:ea typeface="+mj-ea"/>
                <a:cs typeface="+mj-cs"/>
              </a:rPr>
              <a:t>Income</a:t>
            </a:r>
          </a:p>
        </p:txBody>
      </p:sp>
      <p:sp>
        <p:nvSpPr>
          <p:cNvPr id="180" name="Sources:…"/>
          <p:cNvSpPr txBox="1">
            <a:spLocks noGrp="1"/>
          </p:cNvSpPr>
          <p:nvPr>
            <p:ph type="body" idx="1"/>
          </p:nvPr>
        </p:nvSpPr>
        <p:spPr>
          <a:xfrm>
            <a:off x="9620518" y="1298960"/>
            <a:ext cx="13110694" cy="11092094"/>
          </a:xfrm>
          <a:prstGeom prst="rect">
            <a:avLst/>
          </a:prstGeom>
        </p:spPr>
        <p:txBody>
          <a:bodyPr vert="horz" lIns="91440" tIns="45720" rIns="91440" bIns="45720" rtlCol="0" anchor="ctr">
            <a:normAutofit/>
          </a:bodyPr>
          <a:lstStyle/>
          <a:p>
            <a:pPr indent="-228600" defTabSz="914400"/>
            <a:r>
              <a:rPr lang="en-US" sz="4000"/>
              <a:t>Sources:</a:t>
            </a:r>
          </a:p>
          <a:p>
            <a:pPr lvl="2" indent="-228600" defTabSz="914400"/>
            <a:r>
              <a:rPr lang="en-US"/>
              <a:t>Loan income</a:t>
            </a:r>
          </a:p>
          <a:p>
            <a:pPr lvl="2" indent="-228600" defTabSz="914400"/>
            <a:r>
              <a:rPr lang="en-US"/>
              <a:t>Investment income</a:t>
            </a:r>
          </a:p>
          <a:p>
            <a:pPr lvl="2" indent="-228600" defTabSz="914400"/>
            <a:r>
              <a:rPr lang="en-US"/>
              <a:t>Fee and other income</a:t>
            </a:r>
          </a:p>
          <a:p>
            <a:pPr lvl="2" indent="-228600" defTabSz="914400"/>
            <a:r>
              <a:rPr lang="en-US"/>
              <a:t>Non-operating income</a:t>
            </a:r>
          </a:p>
        </p:txBody>
      </p:sp>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11205075"/>
              </p:ext>
            </p:extLst>
          </p:nvPr>
        </p:nvGraphicFramePr>
        <p:xfrm>
          <a:off x="2928195" y="5940569"/>
          <a:ext cx="9610165" cy="70283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1254192463"/>
              </p:ext>
            </p:extLst>
          </p:nvPr>
        </p:nvGraphicFramePr>
        <p:xfrm>
          <a:off x="15702590" y="1077218"/>
          <a:ext cx="9610165" cy="68475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730615071"/>
              </p:ext>
            </p:extLst>
          </p:nvPr>
        </p:nvGraphicFramePr>
        <p:xfrm>
          <a:off x="-1089003" y="1400172"/>
          <a:ext cx="15360815" cy="6858000"/>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34946E02-F6FD-77BC-F7B3-0CE5AA246A1D}"/>
              </a:ext>
            </a:extLst>
          </p:cNvPr>
          <p:cNvSpPr txBox="1"/>
          <p:nvPr/>
        </p:nvSpPr>
        <p:spPr>
          <a:xfrm>
            <a:off x="8891807" y="0"/>
            <a:ext cx="6979026" cy="1077218"/>
          </a:xfrm>
          <a:prstGeom prst="rect">
            <a:avLst/>
          </a:prstGeom>
          <a:noFill/>
        </p:spPr>
        <p:txBody>
          <a:bodyPr wrap="none" rtlCol="0">
            <a:spAutoFit/>
          </a:bodyPr>
          <a:lstStyle/>
          <a:p>
            <a:r>
              <a:rPr lang="en-US" sz="6400" dirty="0"/>
              <a:t>Income composition</a:t>
            </a:r>
          </a:p>
        </p:txBody>
      </p:sp>
      <p:graphicFrame>
        <p:nvGraphicFramePr>
          <p:cNvPr id="9"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374390149"/>
              </p:ext>
            </p:extLst>
          </p:nvPr>
        </p:nvGraphicFramePr>
        <p:xfrm>
          <a:off x="12634534" y="5813616"/>
          <a:ext cx="9610165" cy="6858001"/>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a:extLst>
              <a:ext uri="{FF2B5EF4-FFF2-40B4-BE49-F238E27FC236}">
                <a16:creationId xmlns:a16="http://schemas.microsoft.com/office/drawing/2014/main" id="{9E41FA09-CEFD-6367-FF2E-8C38FC9CB245}"/>
              </a:ext>
            </a:extLst>
          </p:cNvPr>
          <p:cNvSpPr txBox="1"/>
          <p:nvPr/>
        </p:nvSpPr>
        <p:spPr>
          <a:xfrm rot="3158469">
            <a:off x="6981380" y="5147402"/>
            <a:ext cx="3240824" cy="707886"/>
          </a:xfrm>
          <a:prstGeom prst="rect">
            <a:avLst/>
          </a:prstGeom>
          <a:noFill/>
        </p:spPr>
        <p:txBody>
          <a:bodyPr wrap="none" rtlCol="0">
            <a:spAutoFit/>
          </a:bodyPr>
          <a:lstStyle/>
          <a:p>
            <a:r>
              <a:rPr lang="en-US" sz="4000" dirty="0"/>
              <a:t>All CUs in USA.</a:t>
            </a:r>
          </a:p>
        </p:txBody>
      </p:sp>
      <p:sp>
        <p:nvSpPr>
          <p:cNvPr id="11" name="TextBox 10">
            <a:extLst>
              <a:ext uri="{FF2B5EF4-FFF2-40B4-BE49-F238E27FC236}">
                <a16:creationId xmlns:a16="http://schemas.microsoft.com/office/drawing/2014/main" id="{715FA355-06F7-7E95-DD81-EF23D82F73E5}"/>
              </a:ext>
            </a:extLst>
          </p:cNvPr>
          <p:cNvSpPr txBox="1"/>
          <p:nvPr/>
        </p:nvSpPr>
        <p:spPr>
          <a:xfrm rot="18114615">
            <a:off x="14161313" y="4833609"/>
            <a:ext cx="3494867" cy="707886"/>
          </a:xfrm>
          <a:prstGeom prst="rect">
            <a:avLst/>
          </a:prstGeom>
          <a:noFill/>
        </p:spPr>
        <p:txBody>
          <a:bodyPr wrap="none" rtlCol="0">
            <a:spAutoFit/>
          </a:bodyPr>
          <a:lstStyle/>
          <a:p>
            <a:r>
              <a:rPr lang="en-US" sz="4000" dirty="0"/>
              <a:t>December 2023</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 name="Table 1"/>
          <p:cNvGraphicFramePr/>
          <p:nvPr>
            <p:extLst>
              <p:ext uri="{D42A27DB-BD31-4B8C-83A1-F6EECF244321}">
                <p14:modId xmlns:p14="http://schemas.microsoft.com/office/powerpoint/2010/main" val="1410011594"/>
              </p:ext>
            </p:extLst>
          </p:nvPr>
        </p:nvGraphicFramePr>
        <p:xfrm>
          <a:off x="4394001" y="3811587"/>
          <a:ext cx="15595996" cy="6092822"/>
        </p:xfrm>
        <a:graphic>
          <a:graphicData uri="http://schemas.openxmlformats.org/drawingml/2006/table">
            <a:tbl>
              <a:tblPr>
                <a:tableStyleId>{4C3C2611-4C71-4FC5-86AE-919BDF0F9419}</a:tableStyleId>
              </a:tblPr>
              <a:tblGrid>
                <a:gridCol w="6401693">
                  <a:extLst>
                    <a:ext uri="{9D8B030D-6E8A-4147-A177-3AD203B41FA5}">
                      <a16:colId xmlns:a16="http://schemas.microsoft.com/office/drawing/2014/main" val="20000"/>
                    </a:ext>
                  </a:extLst>
                </a:gridCol>
                <a:gridCol w="3563044">
                  <a:extLst>
                    <a:ext uri="{9D8B030D-6E8A-4147-A177-3AD203B41FA5}">
                      <a16:colId xmlns:a16="http://schemas.microsoft.com/office/drawing/2014/main" val="20001"/>
                    </a:ext>
                  </a:extLst>
                </a:gridCol>
                <a:gridCol w="5631259">
                  <a:extLst>
                    <a:ext uri="{9D8B030D-6E8A-4147-A177-3AD203B41FA5}">
                      <a16:colId xmlns:a16="http://schemas.microsoft.com/office/drawing/2014/main" val="20002"/>
                    </a:ext>
                  </a:extLst>
                </a:gridCol>
              </a:tblGrid>
              <a:tr h="1580863">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Income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7600">
                          <a:solidFill>
                            <a:srgbClr val="00F900"/>
                          </a:solidFill>
                          <a:effectLst>
                            <a:outerShdw blurRad="25400" dist="25400" dir="5400000" rotWithShape="0">
                              <a:srgbClr val="000000">
                                <a:alpha val="30000"/>
                              </a:srgbClr>
                            </a:outerShdw>
                          </a:effectLst>
                        </a:defRPr>
                      </a:pPr>
                      <a:endParaRPr dirty="0"/>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7600">
                          <a:solidFill>
                            <a:srgbClr val="00F900"/>
                          </a:solidFill>
                          <a:effectLst>
                            <a:outerShdw blurRad="25400" dist="25400" dir="5400000" rotWithShape="0">
                              <a:srgbClr val="000000">
                                <a:alpha val="30000"/>
                              </a:srgbClr>
                            </a:outerShdw>
                          </a:effectLst>
                        </a:defRPr>
                      </a:pPr>
                      <a:endParaRP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0"/>
                  </a:ext>
                </a:extLst>
              </a:tr>
              <a:tr h="97703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Loans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$553,118</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1"/>
                  </a:ext>
                </a:extLst>
              </a:tr>
              <a:tr h="97703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Investments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$4,384</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2"/>
                  </a:ext>
                </a:extLst>
              </a:tr>
              <a:tr h="97703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Fee Income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a:solidFill>
                            <a:schemeClr val="tx1"/>
                          </a:solidFill>
                          <a:effectLst>
                            <a:outerShdw blurRad="25400" dist="25400" dir="5400000" rotWithShape="0">
                              <a:srgbClr val="000000">
                                <a:alpha val="30000"/>
                              </a:srgbClr>
                            </a:outerShdw>
                          </a:effectLst>
                          <a:latin typeface="Calibri"/>
                          <a:ea typeface="Calibri"/>
                          <a:cs typeface="Calibri"/>
                          <a:sym typeface="Calibri"/>
                        </a:rPr>
                        <a:t>$167,516</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3"/>
                  </a:ext>
                </a:extLst>
              </a:tr>
              <a:tr h="1580863">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Total Income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7600">
                          <a:solidFill>
                            <a:srgbClr val="00F900"/>
                          </a:solidFill>
                          <a:effectLst>
                            <a:outerShdw blurRad="25400" dist="25400" dir="5400000" rotWithShape="0">
                              <a:srgbClr val="000000">
                                <a:alpha val="30000"/>
                              </a:srgbClr>
                            </a:outerShdw>
                          </a:effectLst>
                        </a:defRPr>
                      </a:pPr>
                      <a:endParaRPr dirty="0">
                        <a:solidFill>
                          <a:schemeClr val="accent6"/>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7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$725,018</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3649-2D57-1870-8E4E-01CC0C0077EF}"/>
              </a:ext>
            </a:extLst>
          </p:cNvPr>
          <p:cNvSpPr>
            <a:spLocks noGrp="1"/>
          </p:cNvSpPr>
          <p:nvPr>
            <p:ph type="title"/>
          </p:nvPr>
        </p:nvSpPr>
        <p:spPr/>
        <p:txBody>
          <a:bodyPr/>
          <a:lstStyle/>
          <a:p>
            <a:r>
              <a:rPr lang="en-US" dirty="0"/>
              <a:t>Today’s training is a good start.</a:t>
            </a:r>
          </a:p>
        </p:txBody>
      </p:sp>
    </p:spTree>
    <p:extLst>
      <p:ext uri="{BB962C8B-B14F-4D97-AF65-F5344CB8AC3E}">
        <p14:creationId xmlns:p14="http://schemas.microsoft.com/office/powerpoint/2010/main" val="1822700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3" name="Rectangle 192">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5" name="Rectangle 194">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68" y="2820164"/>
            <a:ext cx="13716000" cy="807567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70" y="2840438"/>
            <a:ext cx="13715998" cy="8075678"/>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5846" y="7176170"/>
            <a:ext cx="5003958" cy="807568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3" name="Freeform: Shape 202">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474" y="1939436"/>
            <a:ext cx="7800714"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5" name="Rectangle 20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86" y="2799886"/>
            <a:ext cx="13716006" cy="8075670"/>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Expenses"/>
          <p:cNvSpPr txBox="1">
            <a:spLocks noGrp="1"/>
          </p:cNvSpPr>
          <p:nvPr>
            <p:ph type="title"/>
          </p:nvPr>
        </p:nvSpPr>
        <p:spPr>
          <a:xfrm>
            <a:off x="933444" y="1173710"/>
            <a:ext cx="6402732" cy="6774994"/>
          </a:xfrm>
          <a:prstGeom prst="rect">
            <a:avLst/>
          </a:prstGeom>
        </p:spPr>
        <p:txBody>
          <a:bodyPr vert="horz" lIns="91440" tIns="45720" rIns="91440" bIns="45720" rtlCol="0" anchor="b">
            <a:normAutofit/>
          </a:bodyPr>
          <a:lstStyle/>
          <a:p>
            <a:pPr algn="r" defTabSz="914400"/>
            <a:r>
              <a:rPr lang="en-US" sz="8000" kern="1200">
                <a:solidFill>
                  <a:srgbClr val="FFFFFF"/>
                </a:solidFill>
                <a:latin typeface="+mj-lt"/>
                <a:ea typeface="+mj-ea"/>
                <a:cs typeface="+mj-cs"/>
              </a:rPr>
              <a:t>Expenses</a:t>
            </a:r>
          </a:p>
        </p:txBody>
      </p:sp>
      <p:sp>
        <p:nvSpPr>
          <p:cNvPr id="188" name="What are the largest operating expenses these days?…"/>
          <p:cNvSpPr txBox="1">
            <a:spLocks noGrp="1"/>
          </p:cNvSpPr>
          <p:nvPr>
            <p:ph type="body" idx="1"/>
          </p:nvPr>
        </p:nvSpPr>
        <p:spPr>
          <a:xfrm>
            <a:off x="9620518" y="1298960"/>
            <a:ext cx="13110694" cy="11092094"/>
          </a:xfrm>
          <a:prstGeom prst="rect">
            <a:avLst/>
          </a:prstGeom>
        </p:spPr>
        <p:txBody>
          <a:bodyPr vert="horz" lIns="91440" tIns="45720" rIns="91440" bIns="45720" rtlCol="0" anchor="ctr">
            <a:normAutofit/>
          </a:bodyPr>
          <a:lstStyle/>
          <a:p>
            <a:pPr indent="-228600" defTabSz="914400"/>
            <a:r>
              <a:rPr lang="en-US" sz="4000"/>
              <a:t>What are the largest operating expenses these days?</a:t>
            </a:r>
          </a:p>
          <a:p>
            <a:pPr lvl="2" indent="-228600" defTabSz="914400"/>
            <a:r>
              <a:rPr lang="en-US"/>
              <a:t>Compensation and benefits</a:t>
            </a:r>
          </a:p>
          <a:p>
            <a:pPr lvl="2" indent="-228600" defTabSz="914400"/>
            <a:r>
              <a:rPr lang="en-US"/>
              <a:t>Office operations expenses</a:t>
            </a:r>
          </a:p>
          <a:p>
            <a:pPr lvl="2" indent="-228600" defTabSz="914400"/>
            <a:r>
              <a:rPr lang="en-US"/>
              <a:t>Professional services</a:t>
            </a:r>
          </a:p>
          <a:p>
            <a:pPr lvl="2" indent="-228600" defTabSz="914400"/>
            <a:r>
              <a:rPr lang="en-US"/>
              <a:t>Loan Servicing</a:t>
            </a:r>
          </a:p>
          <a:p>
            <a:pPr lvl="2" indent="-228600" defTabSz="914400"/>
            <a:r>
              <a:rPr lang="en-US"/>
              <a:t>Office occupancy expenses</a:t>
            </a:r>
          </a:p>
          <a:p>
            <a:pPr indent="-228600" defTabSz="914400"/>
            <a:r>
              <a:rPr lang="en-US" sz="4000"/>
              <a:t>Member dividend are also a sizable expense, but just how big depends on a lot of things . . . market forces being one of them.</a:t>
            </a:r>
          </a:p>
        </p:txBody>
      </p:sp>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sheetjs_1_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3751314853"/>
              </p:ext>
            </p:extLst>
          </p:nvPr>
        </p:nvGraphicFramePr>
        <p:xfrm>
          <a:off x="0" y="0"/>
          <a:ext cx="24384000" cy="1371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3" name="Table 1"/>
          <p:cNvGraphicFramePr/>
          <p:nvPr>
            <p:extLst>
              <p:ext uri="{D42A27DB-BD31-4B8C-83A1-F6EECF244321}">
                <p14:modId xmlns:p14="http://schemas.microsoft.com/office/powerpoint/2010/main" val="777336748"/>
              </p:ext>
            </p:extLst>
          </p:nvPr>
        </p:nvGraphicFramePr>
        <p:xfrm>
          <a:off x="4716313" y="111125"/>
          <a:ext cx="14951371" cy="13493750"/>
        </p:xfrm>
        <a:graphic>
          <a:graphicData uri="http://schemas.openxmlformats.org/drawingml/2006/table">
            <a:tbl>
              <a:tblPr>
                <a:tableStyleId>{4C3C2611-4C71-4FC5-86AE-919BDF0F9419}</a:tableStyleId>
              </a:tblPr>
              <a:tblGrid>
                <a:gridCol w="8049220">
                  <a:extLst>
                    <a:ext uri="{9D8B030D-6E8A-4147-A177-3AD203B41FA5}">
                      <a16:colId xmlns:a16="http://schemas.microsoft.com/office/drawing/2014/main" val="20000"/>
                    </a:ext>
                  </a:extLst>
                </a:gridCol>
                <a:gridCol w="3257351">
                  <a:extLst>
                    <a:ext uri="{9D8B030D-6E8A-4147-A177-3AD203B41FA5}">
                      <a16:colId xmlns:a16="http://schemas.microsoft.com/office/drawing/2014/main" val="20001"/>
                    </a:ext>
                  </a:extLst>
                </a:gridCol>
                <a:gridCol w="3644800">
                  <a:extLst>
                    <a:ext uri="{9D8B030D-6E8A-4147-A177-3AD203B41FA5}">
                      <a16:colId xmlns:a16="http://schemas.microsoft.com/office/drawing/2014/main" val="20002"/>
                    </a:ext>
                  </a:extLst>
                </a:gridCol>
              </a:tblGrid>
              <a:tr h="7397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Expense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0"/>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Employee Compensation and Benefits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$283,518</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1"/>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Travel and Conf</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$14,953</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2"/>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Office Occupancy</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$26,900</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3"/>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Office Operations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$138,319</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4"/>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Education &amp; Promo</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$13,396</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5"/>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Loan Servicing</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$20,025</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6"/>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Prof Service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$4,855</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7"/>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Member Insurance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8"/>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Operating Fees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$11,421</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9"/>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Miscellaneous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$16,886</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0"/>
                  </a:ext>
                </a:extLst>
              </a:tr>
              <a:tr h="7397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Total expenses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solidFill>
                            <a:srgbClr val="FF2600"/>
                          </a:solidFill>
                          <a:effectLst>
                            <a:outerShdw blurRad="25400" dist="25400" dir="5400000" rotWithShape="0">
                              <a:srgbClr val="000000">
                                <a:alpha val="30000"/>
                              </a:srgbClr>
                            </a:outerShdw>
                          </a:effectLst>
                        </a:defRPr>
                      </a:pPr>
                      <a:endParaRPr dirty="0">
                        <a:solidFill>
                          <a:srgbClr val="C00000"/>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$530,273</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1"/>
                  </a:ext>
                </a:extLst>
              </a:tr>
              <a:tr h="727075">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2"/>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Prov/Loan Loss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-$376</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3"/>
                  </a:ext>
                </a:extLst>
              </a:tr>
              <a:tr h="5873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Expenses and provision for loan loss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dirty="0">
                        <a:solidFill>
                          <a:srgbClr val="C00000"/>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$529,897</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4"/>
                  </a:ext>
                </a:extLst>
              </a:tr>
              <a:tr h="574675">
                <a:tc>
                  <a:txBody>
                    <a:bodyPr/>
                    <a:lstStyle/>
                    <a:p>
                      <a:pPr defTabSz="914400">
                        <a:defRPr sz="3600">
                          <a:effectLst>
                            <a:outerShdw blurRad="25400" dist="25400" dir="5400000" rotWithShape="0">
                              <a:srgbClr val="000000">
                                <a:alpha val="30000"/>
                              </a:srgbClr>
                            </a:outerShdw>
                          </a:effectLst>
                        </a:defRPr>
                      </a:pPr>
                      <a:endParaRP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5"/>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Non-Op Gain/Loss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6"/>
                  </a:ext>
                </a:extLst>
              </a:tr>
              <a:tr h="574675">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7"/>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chemeClr val="tx1"/>
                          </a:solidFill>
                          <a:effectLst>
                            <a:outerShdw blurRad="25400" dist="25400" dir="5400000" rotWithShape="0">
                              <a:srgbClr val="000000">
                                <a:alpha val="30000"/>
                              </a:srgbClr>
                            </a:outerShdw>
                          </a:effectLst>
                          <a:latin typeface="Calibri"/>
                          <a:ea typeface="Calibri"/>
                          <a:cs typeface="Calibri"/>
                          <a:sym typeface="Calibri"/>
                        </a:rPr>
                        <a:t>Cost of Funds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8"/>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Int. Borrowed Funds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$83</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9"/>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Dividends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$103,019</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20"/>
                  </a:ext>
                </a:extLst>
              </a:tr>
              <a:tr h="7397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Total cost of funds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solidFill>
                            <a:srgbClr val="FF2600"/>
                          </a:solidFill>
                          <a:effectLst>
                            <a:outerShdw blurRad="25400" dist="25400" dir="5400000" rotWithShape="0">
                              <a:srgbClr val="000000">
                                <a:alpha val="30000"/>
                              </a:srgbClr>
                            </a:outerShdw>
                          </a:effectLst>
                        </a:defRPr>
                      </a:pPr>
                      <a:endParaRPr dirty="0">
                        <a:solidFill>
                          <a:srgbClr val="C00000"/>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$103,102</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21"/>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9" name="Rectangle 20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Income statement"/>
          <p:cNvSpPr txBox="1">
            <a:spLocks noGrp="1"/>
          </p:cNvSpPr>
          <p:nvPr>
            <p:ph type="title"/>
          </p:nvPr>
        </p:nvSpPr>
        <p:spPr>
          <a:xfrm>
            <a:off x="1280160" y="650738"/>
            <a:ext cx="8737204" cy="3913682"/>
          </a:xfrm>
          <a:prstGeom prst="rect">
            <a:avLst/>
          </a:prstGeom>
        </p:spPr>
        <p:txBody>
          <a:bodyPr vert="horz" lIns="91440" tIns="45720" rIns="91440" bIns="45720" rtlCol="0" anchor="b">
            <a:normAutofit/>
          </a:bodyPr>
          <a:lstStyle/>
          <a:p>
            <a:pPr defTabSz="914400"/>
            <a:r>
              <a:rPr lang="en-US" sz="10800"/>
              <a:t>Income statement</a:t>
            </a:r>
          </a:p>
        </p:txBody>
      </p:sp>
      <p:sp>
        <p:nvSpPr>
          <p:cNvPr id="2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What are we really interested in with the income statement?…"/>
          <p:cNvSpPr txBox="1">
            <a:spLocks noGrp="1"/>
          </p:cNvSpPr>
          <p:nvPr>
            <p:ph type="body" idx="1"/>
          </p:nvPr>
        </p:nvSpPr>
        <p:spPr>
          <a:xfrm>
            <a:off x="1280160" y="5745798"/>
            <a:ext cx="8487178" cy="6641336"/>
          </a:xfrm>
          <a:prstGeom prst="rect">
            <a:avLst/>
          </a:prstGeom>
        </p:spPr>
        <p:txBody>
          <a:bodyPr vert="horz" lIns="91440" tIns="45720" rIns="91440" bIns="45720" rtlCol="0">
            <a:normAutofit/>
          </a:bodyPr>
          <a:lstStyle/>
          <a:p>
            <a:pPr indent="-228600" defTabSz="914400"/>
            <a:r>
              <a:rPr lang="en-US" sz="4400" dirty="0"/>
              <a:t>What are we really interested in with the income statement?</a:t>
            </a:r>
          </a:p>
          <a:p>
            <a:pPr lvl="2" indent="-228600" defTabSz="914400"/>
            <a:r>
              <a:rPr lang="en-US" sz="4400" dirty="0"/>
              <a:t>Whether or not we made or lost money.</a:t>
            </a:r>
          </a:p>
          <a:p>
            <a:pPr lvl="2" indent="-228600" defTabSz="914400"/>
            <a:r>
              <a:rPr lang="en-US" sz="4400" dirty="0"/>
              <a:t>We are interested in, quite frankly, the bottom line.</a:t>
            </a:r>
          </a:p>
          <a:p>
            <a:pPr lvl="2" indent="-228600" defTabSz="914400"/>
            <a:r>
              <a:rPr lang="en-US" sz="4400" dirty="0"/>
              <a:t>Net income or loss</a:t>
            </a:r>
          </a:p>
          <a:p>
            <a:pPr marL="0" lvl="2" indent="-228600" defTabSz="914400">
              <a:buSzTx/>
            </a:pPr>
            <a:r>
              <a:rPr lang="en-US" sz="4400"/>
              <a:t>Income</a:t>
            </a:r>
            <a:r>
              <a:rPr lang="en-US" sz="4400" dirty="0"/>
              <a:t> - </a:t>
            </a:r>
            <a:r>
              <a:rPr lang="en-US" sz="4400"/>
              <a:t>expenses</a:t>
            </a:r>
            <a:r>
              <a:rPr lang="en-US" sz="4400" dirty="0"/>
              <a:t> = net income or loss</a:t>
            </a:r>
          </a:p>
        </p:txBody>
      </p:sp>
      <p:pic>
        <p:nvPicPr>
          <p:cNvPr id="198" name="Picture 197" descr="Graph on document with pen">
            <a:extLst>
              <a:ext uri="{FF2B5EF4-FFF2-40B4-BE49-F238E27FC236}">
                <a16:creationId xmlns:a16="http://schemas.microsoft.com/office/drawing/2014/main" id="{FD8A6639-A4F7-F187-2240-3BF523BC8933}"/>
              </a:ext>
            </a:extLst>
          </p:cNvPr>
          <p:cNvPicPr>
            <a:picLocks noChangeAspect="1"/>
          </p:cNvPicPr>
          <p:nvPr/>
        </p:nvPicPr>
        <p:blipFill rotWithShape="1">
          <a:blip r:embed="rId2"/>
          <a:srcRect l="23384" r="9664"/>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8" name="Table 1"/>
          <p:cNvGraphicFramePr/>
          <p:nvPr>
            <p:extLst>
              <p:ext uri="{D42A27DB-BD31-4B8C-83A1-F6EECF244321}">
                <p14:modId xmlns:p14="http://schemas.microsoft.com/office/powerpoint/2010/main" val="3287433307"/>
              </p:ext>
            </p:extLst>
          </p:nvPr>
        </p:nvGraphicFramePr>
        <p:xfrm>
          <a:off x="1955800" y="4747494"/>
          <a:ext cx="20472399" cy="4221008"/>
        </p:xfrm>
        <a:graphic>
          <a:graphicData uri="http://schemas.openxmlformats.org/drawingml/2006/table">
            <a:tbl>
              <a:tblPr>
                <a:tableStyleId>{4C3C2611-4C71-4FC5-86AE-919BDF0F9419}</a:tableStyleId>
              </a:tblPr>
              <a:tblGrid>
                <a:gridCol w="14414698">
                  <a:extLst>
                    <a:ext uri="{9D8B030D-6E8A-4147-A177-3AD203B41FA5}">
                      <a16:colId xmlns:a16="http://schemas.microsoft.com/office/drawing/2014/main" val="20000"/>
                    </a:ext>
                  </a:extLst>
                </a:gridCol>
                <a:gridCol w="6057701">
                  <a:extLst>
                    <a:ext uri="{9D8B030D-6E8A-4147-A177-3AD203B41FA5}">
                      <a16:colId xmlns:a16="http://schemas.microsoft.com/office/drawing/2014/main" val="20001"/>
                    </a:ext>
                  </a:extLst>
                </a:gridCol>
              </a:tblGrid>
              <a:tr h="105525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Total Income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$725,018</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0"/>
                  </a:ext>
                </a:extLst>
              </a:tr>
              <a:tr h="105525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Expenses and provision for loan loss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a:solidFill>
                            <a:srgbClr val="C00000"/>
                          </a:solidFill>
                          <a:effectLst>
                            <a:outerShdw blurRad="25400" dist="25400" dir="5400000" rotWithShape="0">
                              <a:srgbClr val="000000">
                                <a:alpha val="30000"/>
                              </a:srgbClr>
                            </a:outerShdw>
                          </a:effectLst>
                          <a:latin typeface="Calibri"/>
                          <a:ea typeface="Calibri"/>
                          <a:cs typeface="Calibri"/>
                          <a:sym typeface="Calibri"/>
                        </a:rPr>
                        <a:t>$529,897</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1"/>
                  </a:ext>
                </a:extLst>
              </a:tr>
              <a:tr h="105525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Total cost of funds</a:t>
                      </a:r>
                      <a:r>
                        <a:rPr lang="en-US" sz="6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 </a:t>
                      </a:r>
                      <a:r>
                        <a:rPr lang="en-US" sz="40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(interest paid on member accounts)</a:t>
                      </a:r>
                      <a:endParaRPr sz="4000" b="1" dirty="0">
                        <a:solidFill>
                          <a:srgbClr val="C00000"/>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$103,102</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2"/>
                  </a:ext>
                </a:extLst>
              </a:tr>
              <a:tr h="1055252">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Net Income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$92,019</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8" name="Rectangle 207">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 y="0"/>
            <a:ext cx="2438339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Net income or loss"/>
          <p:cNvSpPr txBox="1">
            <a:spLocks noGrp="1"/>
          </p:cNvSpPr>
          <p:nvPr>
            <p:ph type="title"/>
          </p:nvPr>
        </p:nvSpPr>
        <p:spPr>
          <a:xfrm>
            <a:off x="1609344" y="1605910"/>
            <a:ext cx="9955952" cy="2908102"/>
          </a:xfrm>
          <a:prstGeom prst="rect">
            <a:avLst/>
          </a:prstGeom>
        </p:spPr>
        <p:txBody>
          <a:bodyPr vert="horz" lIns="91440" tIns="45720" rIns="91440" bIns="45720" rtlCol="0" anchor="ctr">
            <a:normAutofit/>
          </a:bodyPr>
          <a:lstStyle/>
          <a:p>
            <a:pPr defTabSz="914400"/>
            <a:r>
              <a:rPr lang="en-US" sz="7200" kern="1200" dirty="0">
                <a:solidFill>
                  <a:schemeClr val="accent6"/>
                </a:solidFill>
                <a:latin typeface="+mj-lt"/>
                <a:ea typeface="+mj-ea"/>
                <a:cs typeface="+mj-cs"/>
              </a:rPr>
              <a:t>Net income </a:t>
            </a:r>
            <a:r>
              <a:rPr lang="en-US" sz="7200" kern="1200" dirty="0">
                <a:solidFill>
                  <a:schemeClr val="tx2"/>
                </a:solidFill>
                <a:latin typeface="+mj-lt"/>
                <a:ea typeface="+mj-ea"/>
                <a:cs typeface="+mj-cs"/>
              </a:rPr>
              <a:t>or </a:t>
            </a:r>
            <a:r>
              <a:rPr lang="en-US" sz="7200" kern="1200" dirty="0">
                <a:solidFill>
                  <a:srgbClr val="C00000"/>
                </a:solidFill>
                <a:latin typeface="+mj-lt"/>
                <a:ea typeface="+mj-ea"/>
                <a:cs typeface="+mj-cs"/>
              </a:rPr>
              <a:t>loss</a:t>
            </a:r>
          </a:p>
        </p:txBody>
      </p:sp>
      <p:sp>
        <p:nvSpPr>
          <p:cNvPr id="201" name="By the way…"/>
          <p:cNvSpPr txBox="1">
            <a:spLocks noGrp="1"/>
          </p:cNvSpPr>
          <p:nvPr>
            <p:ph type="body" idx="1"/>
          </p:nvPr>
        </p:nvSpPr>
        <p:spPr>
          <a:xfrm>
            <a:off x="1609342" y="3995872"/>
            <a:ext cx="9955156" cy="7278578"/>
          </a:xfrm>
          <a:prstGeom prst="rect">
            <a:avLst/>
          </a:prstGeom>
        </p:spPr>
        <p:txBody>
          <a:bodyPr vert="horz" lIns="91440" tIns="45720" rIns="91440" bIns="45720" rtlCol="0" anchor="ctr">
            <a:normAutofit/>
          </a:bodyPr>
          <a:lstStyle/>
          <a:p>
            <a:pPr indent="-228600" defTabSz="914400"/>
            <a:r>
              <a:rPr lang="en-US" sz="3600" dirty="0">
                <a:solidFill>
                  <a:schemeClr val="tx2"/>
                </a:solidFill>
              </a:rPr>
              <a:t>By the way</a:t>
            </a:r>
          </a:p>
          <a:p>
            <a:pPr marL="1444625" lvl="2" indent="-263525" defTabSz="914400"/>
            <a:r>
              <a:rPr lang="en-US" sz="3600" dirty="0">
                <a:solidFill>
                  <a:schemeClr val="tx2"/>
                </a:solidFill>
              </a:rPr>
              <a:t>Net </a:t>
            </a:r>
            <a:r>
              <a:rPr lang="en-US" sz="3600" dirty="0">
                <a:solidFill>
                  <a:schemeClr val="accent6"/>
                </a:solidFill>
              </a:rPr>
              <a:t>income</a:t>
            </a:r>
            <a:r>
              <a:rPr lang="en-US" sz="3600" dirty="0">
                <a:solidFill>
                  <a:schemeClr val="tx2"/>
                </a:solidFill>
              </a:rPr>
              <a:t> = good</a:t>
            </a:r>
          </a:p>
          <a:p>
            <a:pPr marL="1444625" lvl="2" indent="-263525" defTabSz="914400"/>
            <a:r>
              <a:rPr lang="en-US" sz="3600" dirty="0">
                <a:solidFill>
                  <a:schemeClr val="tx2"/>
                </a:solidFill>
              </a:rPr>
              <a:t>Net </a:t>
            </a:r>
            <a:r>
              <a:rPr lang="en-US" sz="3600" dirty="0">
                <a:solidFill>
                  <a:srgbClr val="C00000"/>
                </a:solidFill>
              </a:rPr>
              <a:t>loss</a:t>
            </a:r>
            <a:r>
              <a:rPr lang="en-US" sz="3600" dirty="0">
                <a:solidFill>
                  <a:schemeClr val="tx2"/>
                </a:solidFill>
              </a:rPr>
              <a:t> = bad</a:t>
            </a:r>
          </a:p>
          <a:p>
            <a:pPr indent="-228600" defTabSz="914400"/>
            <a:r>
              <a:rPr lang="en-US" sz="3600" dirty="0">
                <a:solidFill>
                  <a:schemeClr val="tx2"/>
                </a:solidFill>
              </a:rPr>
              <a:t>Also—and this is very important—net income/loss feeds into equity/capital</a:t>
            </a:r>
          </a:p>
          <a:p>
            <a:pPr marL="1487488" lvl="2" indent="-327025" defTabSz="914400"/>
            <a:r>
              <a:rPr lang="en-US" sz="3600" dirty="0">
                <a:solidFill>
                  <a:schemeClr val="tx2"/>
                </a:solidFill>
              </a:rPr>
              <a:t>When you make money in a month, that </a:t>
            </a:r>
            <a:r>
              <a:rPr lang="en-US" sz="3600" dirty="0">
                <a:solidFill>
                  <a:schemeClr val="accent6"/>
                </a:solidFill>
              </a:rPr>
              <a:t>positive amount </a:t>
            </a:r>
            <a:r>
              <a:rPr lang="en-US" sz="3600" dirty="0">
                <a:solidFill>
                  <a:schemeClr val="tx2"/>
                </a:solidFill>
              </a:rPr>
              <a:t>is added into “undivided earnings and other reserves”.</a:t>
            </a:r>
          </a:p>
          <a:p>
            <a:pPr marL="1487488" lvl="2" indent="-306388" defTabSz="914400"/>
            <a:r>
              <a:rPr lang="en-US" sz="3600" dirty="0">
                <a:solidFill>
                  <a:schemeClr val="tx2"/>
                </a:solidFill>
              </a:rPr>
              <a:t>When you lose money in a month, that </a:t>
            </a:r>
            <a:r>
              <a:rPr lang="en-US" sz="3600" dirty="0">
                <a:solidFill>
                  <a:srgbClr val="C00000"/>
                </a:solidFill>
              </a:rPr>
              <a:t>negative amount </a:t>
            </a:r>
            <a:r>
              <a:rPr lang="en-US" sz="3600" dirty="0">
                <a:solidFill>
                  <a:schemeClr val="tx2"/>
                </a:solidFill>
              </a:rPr>
              <a:t>is subtracted from “undivided earnings and other reserves”.</a:t>
            </a:r>
          </a:p>
        </p:txBody>
      </p:sp>
      <p:grpSp>
        <p:nvGrpSpPr>
          <p:cNvPr id="212" name="Group 211">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739794" y="0"/>
            <a:ext cx="11644206" cy="13370534"/>
            <a:chOff x="6357228" y="0"/>
            <a:chExt cx="5822103" cy="6685267"/>
          </a:xfrm>
        </p:grpSpPr>
        <p:sp>
          <p:nvSpPr>
            <p:cNvPr id="213" name="Freeform: Shape 212">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Freeform: Shape 213">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Freeform: Shape 214">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Freeform: Shape 215">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 name="Graphic 204" descr="Dollar">
            <a:extLst>
              <a:ext uri="{FF2B5EF4-FFF2-40B4-BE49-F238E27FC236}">
                <a16:creationId xmlns:a16="http://schemas.microsoft.com/office/drawing/2014/main" id="{E8AF63EE-F766-5E84-6546-017057666FD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243452" y="3258178"/>
            <a:ext cx="7240042" cy="724004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1">
                                            <p:txEl>
                                              <p:pRg st="0" end="0"/>
                                            </p:txEl>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1">
                                            <p:txEl>
                                              <p:pRg st="1" end="1"/>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20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201">
                                            <p:txEl>
                                              <p:pRg st="3" end="3"/>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201">
                                            <p:txEl>
                                              <p:pRg st="4" end="4"/>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20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1" build="p" advAuto="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Now for the tricky one.…"/>
          <p:cNvSpPr txBox="1">
            <a:spLocks noGrp="1"/>
          </p:cNvSpPr>
          <p:nvPr>
            <p:ph type="title" idx="4294967295"/>
          </p:nvPr>
        </p:nvSpPr>
        <p:spPr>
          <a:xfrm>
            <a:off x="1395066" y="277569"/>
            <a:ext cx="8812213" cy="12252325"/>
          </a:xfrm>
          <a:prstGeom prst="rect">
            <a:avLst/>
          </a:prstGeom>
        </p:spPr>
        <p:txBody>
          <a:bodyPr/>
          <a:lstStyle/>
          <a:p>
            <a:pPr algn="l"/>
            <a:r>
              <a:rPr dirty="0">
                <a:solidFill>
                  <a:schemeClr val="accent6"/>
                </a:solidFill>
              </a:rPr>
              <a:t>At the end of the year, we have a net income of $103,102.</a:t>
            </a:r>
          </a:p>
        </p:txBody>
      </p:sp>
      <p:graphicFrame>
        <p:nvGraphicFramePr>
          <p:cNvPr id="243" name="Table 1"/>
          <p:cNvGraphicFramePr/>
          <p:nvPr>
            <p:extLst>
              <p:ext uri="{D42A27DB-BD31-4B8C-83A1-F6EECF244321}">
                <p14:modId xmlns:p14="http://schemas.microsoft.com/office/powerpoint/2010/main" val="1433106975"/>
              </p:ext>
            </p:extLst>
          </p:nvPr>
        </p:nvGraphicFramePr>
        <p:xfrm>
          <a:off x="11874715" y="3267075"/>
          <a:ext cx="11513113" cy="7333294"/>
        </p:xfrm>
        <a:graphic>
          <a:graphicData uri="http://schemas.openxmlformats.org/drawingml/2006/table">
            <a:tbl>
              <a:tblPr>
                <a:tableStyleId>{4C3C2611-4C71-4FC5-86AE-919BDF0F9419}</a:tableStyleId>
              </a:tblPr>
              <a:tblGrid>
                <a:gridCol w="7188366">
                  <a:extLst>
                    <a:ext uri="{9D8B030D-6E8A-4147-A177-3AD203B41FA5}">
                      <a16:colId xmlns:a16="http://schemas.microsoft.com/office/drawing/2014/main" val="20000"/>
                    </a:ext>
                  </a:extLst>
                </a:gridCol>
                <a:gridCol w="4324747">
                  <a:extLst>
                    <a:ext uri="{9D8B030D-6E8A-4147-A177-3AD203B41FA5}">
                      <a16:colId xmlns:a16="http://schemas.microsoft.com/office/drawing/2014/main" val="20001"/>
                    </a:ext>
                  </a:extLst>
                </a:gridCol>
              </a:tblGrid>
              <a:tr h="1222054">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Total Income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$736,101</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0"/>
                  </a:ext>
                </a:extLst>
              </a:tr>
              <a:tr h="211342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a:solidFill>
                            <a:srgbClr val="FF2600"/>
                          </a:solidFill>
                          <a:effectLst>
                            <a:outerShdw blurRad="25400" dist="25400" dir="5400000" rotWithShape="0">
                              <a:srgbClr val="000000">
                                <a:alpha val="30000"/>
                              </a:srgbClr>
                            </a:outerShdw>
                          </a:effectLst>
                          <a:latin typeface="Calibri"/>
                          <a:ea typeface="Calibri"/>
                          <a:cs typeface="Calibri"/>
                          <a:sym typeface="Calibri"/>
                        </a:rPr>
                        <a:t>Expenses and provision for loan loss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$5</a:t>
                      </a:r>
                      <a:r>
                        <a:rPr lang="en-US"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32</a:t>
                      </a:r>
                      <a:r>
                        <a:rPr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a:t>
                      </a:r>
                      <a:r>
                        <a:rPr lang="en-US"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999</a:t>
                      </a:r>
                      <a:endParaRPr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1"/>
                  </a:ext>
                </a:extLst>
              </a:tr>
              <a:tr h="97824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cost of funds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$103,102</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2"/>
                  </a:ext>
                </a:extLst>
              </a:tr>
              <a:tr h="1795462">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endParaRPr lang="en-US"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endParaRPr>
                    </a:p>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Net Income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$10</a:t>
                      </a:r>
                      <a:r>
                        <a:rPr lang="en-US"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0,000</a:t>
                      </a:r>
                      <a:endPar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Now for the tricky one.…"/>
          <p:cNvSpPr txBox="1">
            <a:spLocks noGrp="1"/>
          </p:cNvSpPr>
          <p:nvPr>
            <p:ph type="title" idx="4294967295"/>
          </p:nvPr>
        </p:nvSpPr>
        <p:spPr>
          <a:xfrm>
            <a:off x="1395066" y="277569"/>
            <a:ext cx="8812213" cy="12252325"/>
          </a:xfrm>
          <a:prstGeom prst="rect">
            <a:avLst/>
          </a:prstGeom>
        </p:spPr>
        <p:txBody>
          <a:bodyPr/>
          <a:lstStyle/>
          <a:p>
            <a:pPr algn="l"/>
            <a:r>
              <a:rPr lang="en-US" dirty="0">
                <a:solidFill>
                  <a:schemeClr val="accent6"/>
                </a:solidFill>
              </a:rPr>
              <a:t>How do we account for this net income on the balance sheet?</a:t>
            </a:r>
            <a:br>
              <a:rPr lang="en-US" dirty="0">
                <a:solidFill>
                  <a:schemeClr val="accent6"/>
                </a:solidFill>
              </a:rPr>
            </a:br>
            <a:br>
              <a:rPr lang="en-US" dirty="0">
                <a:solidFill>
                  <a:schemeClr val="accent6"/>
                </a:solidFill>
              </a:rPr>
            </a:br>
            <a:r>
              <a:rPr lang="en-US" dirty="0">
                <a:solidFill>
                  <a:schemeClr val="accent6"/>
                </a:solidFill>
              </a:rPr>
              <a:t>Hold on to your hats.</a:t>
            </a:r>
            <a:endParaRPr dirty="0">
              <a:solidFill>
                <a:schemeClr val="accent6"/>
              </a:solidFill>
            </a:endParaRPr>
          </a:p>
        </p:txBody>
      </p:sp>
      <p:graphicFrame>
        <p:nvGraphicFramePr>
          <p:cNvPr id="2" name="Table 1">
            <a:extLst>
              <a:ext uri="{FF2B5EF4-FFF2-40B4-BE49-F238E27FC236}">
                <a16:creationId xmlns:a16="http://schemas.microsoft.com/office/drawing/2014/main" id="{B86AD8FB-B246-96D6-989F-0E410105059B}"/>
              </a:ext>
            </a:extLst>
          </p:cNvPr>
          <p:cNvGraphicFramePr/>
          <p:nvPr>
            <p:extLst>
              <p:ext uri="{D42A27DB-BD31-4B8C-83A1-F6EECF244321}">
                <p14:modId xmlns:p14="http://schemas.microsoft.com/office/powerpoint/2010/main" val="1465784427"/>
              </p:ext>
            </p:extLst>
          </p:nvPr>
        </p:nvGraphicFramePr>
        <p:xfrm>
          <a:off x="11874715" y="3267075"/>
          <a:ext cx="11513113" cy="7333294"/>
        </p:xfrm>
        <a:graphic>
          <a:graphicData uri="http://schemas.openxmlformats.org/drawingml/2006/table">
            <a:tbl>
              <a:tblPr>
                <a:tableStyleId>{4C3C2611-4C71-4FC5-86AE-919BDF0F9419}</a:tableStyleId>
              </a:tblPr>
              <a:tblGrid>
                <a:gridCol w="7188366">
                  <a:extLst>
                    <a:ext uri="{9D8B030D-6E8A-4147-A177-3AD203B41FA5}">
                      <a16:colId xmlns:a16="http://schemas.microsoft.com/office/drawing/2014/main" val="20000"/>
                    </a:ext>
                  </a:extLst>
                </a:gridCol>
                <a:gridCol w="4324747">
                  <a:extLst>
                    <a:ext uri="{9D8B030D-6E8A-4147-A177-3AD203B41FA5}">
                      <a16:colId xmlns:a16="http://schemas.microsoft.com/office/drawing/2014/main" val="20001"/>
                    </a:ext>
                  </a:extLst>
                </a:gridCol>
              </a:tblGrid>
              <a:tr h="1222054">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Total Income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$736,101</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0"/>
                  </a:ext>
                </a:extLst>
              </a:tr>
              <a:tr h="211342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a:solidFill>
                            <a:srgbClr val="FF2600"/>
                          </a:solidFill>
                          <a:effectLst>
                            <a:outerShdw blurRad="25400" dist="25400" dir="5400000" rotWithShape="0">
                              <a:srgbClr val="000000">
                                <a:alpha val="30000"/>
                              </a:srgbClr>
                            </a:outerShdw>
                          </a:effectLst>
                          <a:latin typeface="Calibri"/>
                          <a:ea typeface="Calibri"/>
                          <a:cs typeface="Calibri"/>
                          <a:sym typeface="Calibri"/>
                        </a:rPr>
                        <a:t>Expenses and provision for loan loss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$5</a:t>
                      </a:r>
                      <a:r>
                        <a:rPr lang="en-US"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32</a:t>
                      </a:r>
                      <a:r>
                        <a:rPr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a:t>
                      </a:r>
                      <a:r>
                        <a:rPr lang="en-US"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999</a:t>
                      </a:r>
                      <a:endParaRPr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1"/>
                  </a:ext>
                </a:extLst>
              </a:tr>
              <a:tr h="978242">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cost of funds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$103,102</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2"/>
                  </a:ext>
                </a:extLst>
              </a:tr>
              <a:tr h="1795462">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endParaRPr lang="en-US"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endParaRPr>
                    </a:p>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Net Income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$10</a:t>
                      </a:r>
                      <a:r>
                        <a:rPr lang="en-US"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rPr>
                        <a:t>0,000</a:t>
                      </a:r>
                      <a:endParaRPr sz="6600" b="1" dirty="0">
                        <a:solidFill>
                          <a:schemeClr val="accent6"/>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3785317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extLst>
              <p:ext uri="{D42A27DB-BD31-4B8C-83A1-F6EECF244321}">
                <p14:modId xmlns:p14="http://schemas.microsoft.com/office/powerpoint/2010/main" val="4198058106"/>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249" name="Line"/>
          <p:cNvSpPr/>
          <p:nvPr/>
        </p:nvSpPr>
        <p:spPr>
          <a:xfrm>
            <a:off x="16363403" y="2886635"/>
            <a:ext cx="2985247" cy="8195228"/>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3" name="Oval 2">
            <a:extLst>
              <a:ext uri="{FF2B5EF4-FFF2-40B4-BE49-F238E27FC236}">
                <a16:creationId xmlns:a16="http://schemas.microsoft.com/office/drawing/2014/main" id="{F0D48753-685D-36BF-7870-E27E90613F58}"/>
              </a:ext>
            </a:extLst>
          </p:cNvPr>
          <p:cNvSpPr/>
          <p:nvPr/>
        </p:nvSpPr>
        <p:spPr>
          <a:xfrm>
            <a:off x="18852777" y="1080759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How did you fund the loan? With cash.">
            <a:extLst>
              <a:ext uri="{FF2B5EF4-FFF2-40B4-BE49-F238E27FC236}">
                <a16:creationId xmlns:a16="http://schemas.microsoft.com/office/drawing/2014/main" id="{65E4930E-96B6-F115-F292-660BAFD38D93}"/>
              </a:ext>
            </a:extLst>
          </p:cNvPr>
          <p:cNvSpPr txBox="1"/>
          <p:nvPr/>
        </p:nvSpPr>
        <p:spPr>
          <a:xfrm>
            <a:off x="1090706" y="-348892"/>
            <a:ext cx="19180002"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4"/>
                </a:solidFill>
              </a:rPr>
              <a:t>It gets added to the Undivided Earnings account of the members’ equity.</a:t>
            </a:r>
            <a:endParaRPr dirty="0">
              <a:solidFill>
                <a:schemeClr val="accent4"/>
              </a:solidFill>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extLst>
              <p:ext uri="{D42A27DB-BD31-4B8C-83A1-F6EECF244321}">
                <p14:modId xmlns:p14="http://schemas.microsoft.com/office/powerpoint/2010/main" val="3805625854"/>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3" name="Oval 2">
            <a:extLst>
              <a:ext uri="{FF2B5EF4-FFF2-40B4-BE49-F238E27FC236}">
                <a16:creationId xmlns:a16="http://schemas.microsoft.com/office/drawing/2014/main" id="{7DE627CF-D4EF-4AAA-E969-4F3BA3AF80A0}"/>
              </a:ext>
            </a:extLst>
          </p:cNvPr>
          <p:cNvSpPr/>
          <p:nvPr/>
        </p:nvSpPr>
        <p:spPr>
          <a:xfrm>
            <a:off x="18852777" y="1080759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ine">
            <a:extLst>
              <a:ext uri="{FF2B5EF4-FFF2-40B4-BE49-F238E27FC236}">
                <a16:creationId xmlns:a16="http://schemas.microsoft.com/office/drawing/2014/main" id="{444EBAE5-121A-34A0-2515-7E4767E88CAC}"/>
              </a:ext>
            </a:extLst>
          </p:cNvPr>
          <p:cNvSpPr/>
          <p:nvPr/>
        </p:nvSpPr>
        <p:spPr>
          <a:xfrm>
            <a:off x="16363403" y="2886635"/>
            <a:ext cx="2985247" cy="8195228"/>
          </a:xfrm>
          <a:prstGeom prst="line">
            <a:avLst/>
          </a:prstGeom>
          <a:ln w="228600">
            <a:solidFill>
              <a:srgbClr val="000000"/>
            </a:solidFill>
            <a:miter lim="400000"/>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
        <p:nvSpPr>
          <p:cNvPr id="7" name="How did you fund the loan? With cash.">
            <a:extLst>
              <a:ext uri="{FF2B5EF4-FFF2-40B4-BE49-F238E27FC236}">
                <a16:creationId xmlns:a16="http://schemas.microsoft.com/office/drawing/2014/main" id="{1711AEF6-1864-C2E8-83A3-EC6BCDD49809}"/>
              </a:ext>
            </a:extLst>
          </p:cNvPr>
          <p:cNvSpPr txBox="1"/>
          <p:nvPr/>
        </p:nvSpPr>
        <p:spPr>
          <a:xfrm>
            <a:off x="1090706" y="-348892"/>
            <a:ext cx="19180002"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4"/>
                </a:solidFill>
              </a:rPr>
              <a:t>It gets added to the Undivided Earnings account of the members’ equity.</a:t>
            </a:r>
            <a:endParaRPr dirty="0">
              <a:solidFill>
                <a:schemeClr val="accent4"/>
              </a:solidFill>
            </a:endParaRPr>
          </a:p>
        </p:txBody>
      </p:sp>
    </p:spTree>
    <p:extLst>
      <p:ext uri="{BB962C8B-B14F-4D97-AF65-F5344CB8AC3E}">
        <p14:creationId xmlns:p14="http://schemas.microsoft.com/office/powerpoint/2010/main" val="5880193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2" name="Rectangle 131">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68" y="2820164"/>
            <a:ext cx="13716000" cy="807567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70" y="2840438"/>
            <a:ext cx="13715998" cy="8075678"/>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5846" y="7176170"/>
            <a:ext cx="5003958" cy="807568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Freeform: Shape 139">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474" y="1939436"/>
            <a:ext cx="7800714"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2" name="Rectangle 141">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90" y="2820158"/>
            <a:ext cx="13716006" cy="8075670"/>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Presentation goals"/>
          <p:cNvSpPr txBox="1">
            <a:spLocks noGrp="1"/>
          </p:cNvSpPr>
          <p:nvPr>
            <p:ph type="title"/>
          </p:nvPr>
        </p:nvSpPr>
        <p:spPr>
          <a:xfrm>
            <a:off x="646771" y="3367512"/>
            <a:ext cx="6756715" cy="4792718"/>
          </a:xfrm>
          <a:prstGeom prst="rect">
            <a:avLst/>
          </a:prstGeom>
        </p:spPr>
        <p:txBody>
          <a:bodyPr vert="horz" lIns="91440" tIns="45720" rIns="91440" bIns="45720" rtlCol="0" anchor="b">
            <a:normAutofit/>
          </a:bodyPr>
          <a:lstStyle/>
          <a:p>
            <a:pPr algn="r" defTabSz="914400"/>
            <a:r>
              <a:rPr lang="en-US" sz="9600" b="1" kern="1200" dirty="0">
                <a:solidFill>
                  <a:srgbClr val="FFFFFF"/>
                </a:solidFill>
                <a:latin typeface="+mj-lt"/>
                <a:ea typeface="+mj-ea"/>
                <a:cs typeface="+mj-cs"/>
              </a:rPr>
              <a:t>Our goals</a:t>
            </a:r>
          </a:p>
        </p:txBody>
      </p:sp>
      <p:graphicFrame>
        <p:nvGraphicFramePr>
          <p:cNvPr id="129" name="Help you understand what a balance sheet is and how it works…">
            <a:extLst>
              <a:ext uri="{FF2B5EF4-FFF2-40B4-BE49-F238E27FC236}">
                <a16:creationId xmlns:a16="http://schemas.microsoft.com/office/drawing/2014/main" id="{5A9C2FAA-7F8F-83AD-407D-FFBD6DA78B30}"/>
              </a:ext>
            </a:extLst>
          </p:cNvPr>
          <p:cNvGraphicFramePr/>
          <p:nvPr>
            <p:extLst>
              <p:ext uri="{D42A27DB-BD31-4B8C-83A1-F6EECF244321}">
                <p14:modId xmlns:p14="http://schemas.microsoft.com/office/powerpoint/2010/main" val="3426295980"/>
              </p:ext>
            </p:extLst>
          </p:nvPr>
        </p:nvGraphicFramePr>
        <p:xfrm>
          <a:off x="9810104" y="1500880"/>
          <a:ext cx="13333666" cy="1090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How did you fund the loan? With cash.">
            <a:extLst>
              <a:ext uri="{FF2B5EF4-FFF2-40B4-BE49-F238E27FC236}">
                <a16:creationId xmlns:a16="http://schemas.microsoft.com/office/drawing/2014/main" id="{ECBD6E5E-DF5F-CC65-1685-E8CD57047073}"/>
              </a:ext>
            </a:extLst>
          </p:cNvPr>
          <p:cNvSpPr txBox="1"/>
          <p:nvPr/>
        </p:nvSpPr>
        <p:spPr>
          <a:xfrm>
            <a:off x="219622" y="-151669"/>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6"/>
                </a:solidFill>
              </a:rPr>
              <a:t>The change cascades . . . .</a:t>
            </a:r>
            <a:endParaRPr dirty="0">
              <a:solidFill>
                <a:schemeClr val="accent6"/>
              </a:solidFill>
            </a:endParaRPr>
          </a:p>
        </p:txBody>
      </p:sp>
      <p:sp>
        <p:nvSpPr>
          <p:cNvPr id="6" name="Oval 5">
            <a:extLst>
              <a:ext uri="{FF2B5EF4-FFF2-40B4-BE49-F238E27FC236}">
                <a16:creationId xmlns:a16="http://schemas.microsoft.com/office/drawing/2014/main" id="{7046C5B1-4DFF-326A-E721-3F3363EB15BD}"/>
              </a:ext>
            </a:extLst>
          </p:cNvPr>
          <p:cNvSpPr/>
          <p:nvPr/>
        </p:nvSpPr>
        <p:spPr>
          <a:xfrm>
            <a:off x="18852777" y="1080759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4068187"/>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extLst>
              <p:ext uri="{D42A27DB-BD31-4B8C-83A1-F6EECF244321}">
                <p14:modId xmlns:p14="http://schemas.microsoft.com/office/powerpoint/2010/main" val="4201446369"/>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$2,</a:t>
                      </a:r>
                      <a:r>
                        <a:rPr lang="en-US"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5</a:t>
                      </a: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How did you fund the loan? With cash.">
            <a:extLst>
              <a:ext uri="{FF2B5EF4-FFF2-40B4-BE49-F238E27FC236}">
                <a16:creationId xmlns:a16="http://schemas.microsoft.com/office/drawing/2014/main" id="{ECBD6E5E-DF5F-CC65-1685-E8CD57047073}"/>
              </a:ext>
            </a:extLst>
          </p:cNvPr>
          <p:cNvSpPr txBox="1"/>
          <p:nvPr/>
        </p:nvSpPr>
        <p:spPr>
          <a:xfrm>
            <a:off x="219622" y="-151669"/>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6"/>
                </a:solidFill>
              </a:rPr>
              <a:t>The change cascades . . . .</a:t>
            </a:r>
            <a:endParaRPr dirty="0">
              <a:solidFill>
                <a:schemeClr val="accent6"/>
              </a:solidFill>
            </a:endParaRPr>
          </a:p>
        </p:txBody>
      </p:sp>
      <p:sp>
        <p:nvSpPr>
          <p:cNvPr id="6" name="Oval 5">
            <a:extLst>
              <a:ext uri="{FF2B5EF4-FFF2-40B4-BE49-F238E27FC236}">
                <a16:creationId xmlns:a16="http://schemas.microsoft.com/office/drawing/2014/main" id="{7046C5B1-4DFF-326A-E721-3F3363EB15BD}"/>
              </a:ext>
            </a:extLst>
          </p:cNvPr>
          <p:cNvSpPr/>
          <p:nvPr/>
        </p:nvSpPr>
        <p:spPr>
          <a:xfrm>
            <a:off x="18852777" y="1080759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381109C-494E-FEEE-F57F-5A1B629900D6}"/>
              </a:ext>
            </a:extLst>
          </p:cNvPr>
          <p:cNvSpPr/>
          <p:nvPr/>
        </p:nvSpPr>
        <p:spPr>
          <a:xfrm>
            <a:off x="21318071" y="11300649"/>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a:t>
            </a:r>
          </a:p>
        </p:txBody>
      </p:sp>
    </p:spTree>
    <p:extLst>
      <p:ext uri="{BB962C8B-B14F-4D97-AF65-F5344CB8AC3E}">
        <p14:creationId xmlns:p14="http://schemas.microsoft.com/office/powerpoint/2010/main" val="4184295026"/>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extLst>
              <p:ext uri="{D42A27DB-BD31-4B8C-83A1-F6EECF244321}">
                <p14:modId xmlns:p14="http://schemas.microsoft.com/office/powerpoint/2010/main" val="2650078470"/>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$2,200,000</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$3,200,000</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endParaRPr lang="en-US" sz="3600" dirty="0">
                        <a:solidFill>
                          <a:srgbClr val="FF2600"/>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$10,300,000</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$22,300,000</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$26,135,000</a:t>
                      </a:r>
                      <a:endPar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a:solidFill>
                            <a:schemeClr val="tx1"/>
                          </a:solidFill>
                          <a:effectLst>
                            <a:outerShdw blurRad="25400" dist="25400" dir="5400000" rotWithShape="0">
                              <a:srgbClr val="000000">
                                <a:alpha val="30000"/>
                              </a:srgbClr>
                            </a:outerShdw>
                          </a:effectLst>
                          <a:latin typeface="Calibri"/>
                          <a:ea typeface="Calibri"/>
                          <a:cs typeface="Calibri"/>
                          <a:sym typeface="Calibri"/>
                        </a:rPr>
                        <a:t>$1,885,000</a:t>
                      </a:r>
                      <a:endPar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a:solidFill>
                            <a:srgbClr val="FF40FF"/>
                          </a:solidFill>
                          <a:effectLst>
                            <a:outerShdw blurRad="25400" dist="25400" dir="5400000" rotWithShape="0">
                              <a:srgbClr val="000000">
                                <a:alpha val="30000"/>
                              </a:srgbClr>
                            </a:outerShdw>
                          </a:effectLst>
                          <a:latin typeface="Calibri"/>
                          <a:ea typeface="Calibri"/>
                          <a:cs typeface="Calibri"/>
                          <a:sym typeface="Calibri"/>
                        </a:rPr>
                        <a:t>$2,635,000</a:t>
                      </a:r>
                      <a:endParaRPr lang="en-US" sz="3600" dirty="0">
                        <a:solidFill>
                          <a:srgbClr val="FF40FF"/>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lang="en-US"/>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b="1">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endPar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600" b="1">
                          <a:solidFill>
                            <a:schemeClr val="accent5"/>
                          </a:solidFill>
                          <a:effectLst>
                            <a:outerShdw blurRad="25400" dist="25400" dir="5400000" rotWithShape="0">
                              <a:srgbClr val="000000">
                                <a:alpha val="30000"/>
                              </a:srgbClr>
                            </a:outerShdw>
                          </a:effectLst>
                          <a:latin typeface="Calibri"/>
                          <a:ea typeface="Calibri"/>
                          <a:cs typeface="Calibri"/>
                          <a:sym typeface="Calibri"/>
                        </a:rPr>
                        <a:t>$26,135,000</a:t>
                      </a:r>
                      <a:endPar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lang="en-US"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How did you fund the loan? With cash.">
            <a:extLst>
              <a:ext uri="{FF2B5EF4-FFF2-40B4-BE49-F238E27FC236}">
                <a16:creationId xmlns:a16="http://schemas.microsoft.com/office/drawing/2014/main" id="{ECBD6E5E-DF5F-CC65-1685-E8CD57047073}"/>
              </a:ext>
            </a:extLst>
          </p:cNvPr>
          <p:cNvSpPr txBox="1"/>
          <p:nvPr/>
        </p:nvSpPr>
        <p:spPr>
          <a:xfrm>
            <a:off x="219622" y="-151669"/>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6"/>
                </a:solidFill>
              </a:rPr>
              <a:t>The change cascades . . . .</a:t>
            </a:r>
            <a:endParaRPr dirty="0">
              <a:solidFill>
                <a:schemeClr val="accent6"/>
              </a:solidFill>
            </a:endParaRPr>
          </a:p>
        </p:txBody>
      </p:sp>
      <p:sp>
        <p:nvSpPr>
          <p:cNvPr id="6" name="Oval 5">
            <a:extLst>
              <a:ext uri="{FF2B5EF4-FFF2-40B4-BE49-F238E27FC236}">
                <a16:creationId xmlns:a16="http://schemas.microsoft.com/office/drawing/2014/main" id="{7046C5B1-4DFF-326A-E721-3F3363EB15BD}"/>
              </a:ext>
            </a:extLst>
          </p:cNvPr>
          <p:cNvSpPr/>
          <p:nvPr/>
        </p:nvSpPr>
        <p:spPr>
          <a:xfrm>
            <a:off x="18852777" y="1080759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381109C-494E-FEEE-F57F-5A1B629900D6}"/>
              </a:ext>
            </a:extLst>
          </p:cNvPr>
          <p:cNvSpPr/>
          <p:nvPr/>
        </p:nvSpPr>
        <p:spPr>
          <a:xfrm>
            <a:off x="21318071" y="11300649"/>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10922688"/>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extLst>
              <p:ext uri="{D42A27DB-BD31-4B8C-83A1-F6EECF244321}">
                <p14:modId xmlns:p14="http://schemas.microsoft.com/office/powerpoint/2010/main" val="302120936"/>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$2,</a:t>
                      </a:r>
                      <a:r>
                        <a:rPr lang="en-US"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6</a:t>
                      </a: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How did you fund the loan? With cash.">
            <a:extLst>
              <a:ext uri="{FF2B5EF4-FFF2-40B4-BE49-F238E27FC236}">
                <a16:creationId xmlns:a16="http://schemas.microsoft.com/office/drawing/2014/main" id="{ECBD6E5E-DF5F-CC65-1685-E8CD57047073}"/>
              </a:ext>
            </a:extLst>
          </p:cNvPr>
          <p:cNvSpPr txBox="1"/>
          <p:nvPr/>
        </p:nvSpPr>
        <p:spPr>
          <a:xfrm>
            <a:off x="219622" y="-151669"/>
            <a:ext cx="24164378"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6"/>
                </a:solidFill>
              </a:rPr>
              <a:t>The change cascades . . . .</a:t>
            </a:r>
            <a:endParaRPr dirty="0">
              <a:solidFill>
                <a:schemeClr val="accent6"/>
              </a:solidFill>
            </a:endParaRPr>
          </a:p>
        </p:txBody>
      </p:sp>
      <p:sp>
        <p:nvSpPr>
          <p:cNvPr id="6" name="Oval 5">
            <a:extLst>
              <a:ext uri="{FF2B5EF4-FFF2-40B4-BE49-F238E27FC236}">
                <a16:creationId xmlns:a16="http://schemas.microsoft.com/office/drawing/2014/main" id="{7046C5B1-4DFF-326A-E721-3F3363EB15BD}"/>
              </a:ext>
            </a:extLst>
          </p:cNvPr>
          <p:cNvSpPr/>
          <p:nvPr/>
        </p:nvSpPr>
        <p:spPr>
          <a:xfrm>
            <a:off x="18852777" y="10807590"/>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9381109C-494E-FEEE-F57F-5A1B629900D6}"/>
              </a:ext>
            </a:extLst>
          </p:cNvPr>
          <p:cNvSpPr/>
          <p:nvPr/>
        </p:nvSpPr>
        <p:spPr>
          <a:xfrm>
            <a:off x="21318071" y="11300649"/>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26DF1B64-65A0-D804-276E-2C6A05ADD6D1}"/>
              </a:ext>
            </a:extLst>
          </p:cNvPr>
          <p:cNvSpPr/>
          <p:nvPr/>
        </p:nvSpPr>
        <p:spPr>
          <a:xfrm>
            <a:off x="18691412" y="1235177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72581877"/>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extLst>
              <p:ext uri="{D42A27DB-BD31-4B8C-83A1-F6EECF244321}">
                <p14:modId xmlns:p14="http://schemas.microsoft.com/office/powerpoint/2010/main" val="378893549"/>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$2,</a:t>
                      </a:r>
                      <a:r>
                        <a:rPr lang="en-US"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6</a:t>
                      </a: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How did you fund the loan? With cash.">
            <a:extLst>
              <a:ext uri="{FF2B5EF4-FFF2-40B4-BE49-F238E27FC236}">
                <a16:creationId xmlns:a16="http://schemas.microsoft.com/office/drawing/2014/main" id="{ECBD6E5E-DF5F-CC65-1685-E8CD57047073}"/>
              </a:ext>
            </a:extLst>
          </p:cNvPr>
          <p:cNvSpPr txBox="1"/>
          <p:nvPr/>
        </p:nvSpPr>
        <p:spPr>
          <a:xfrm>
            <a:off x="506492" y="-160634"/>
            <a:ext cx="13702567"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5"/>
                </a:solidFill>
              </a:rPr>
              <a:t>Oh no! We’re $100,000 out of balance! What to do?! </a:t>
            </a:r>
            <a:endParaRPr dirty="0">
              <a:solidFill>
                <a:schemeClr val="accent5"/>
              </a:solidFill>
            </a:endParaRPr>
          </a:p>
        </p:txBody>
      </p:sp>
      <p:sp>
        <p:nvSpPr>
          <p:cNvPr id="3" name="Oval 2">
            <a:extLst>
              <a:ext uri="{FF2B5EF4-FFF2-40B4-BE49-F238E27FC236}">
                <a16:creationId xmlns:a16="http://schemas.microsoft.com/office/drawing/2014/main" id="{9381109C-494E-FEEE-F57F-5A1B629900D6}"/>
              </a:ext>
            </a:extLst>
          </p:cNvPr>
          <p:cNvSpPr/>
          <p:nvPr/>
        </p:nvSpPr>
        <p:spPr>
          <a:xfrm>
            <a:off x="6078071" y="10278672"/>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26DF1B64-65A0-D804-276E-2C6A05ADD6D1}"/>
              </a:ext>
            </a:extLst>
          </p:cNvPr>
          <p:cNvSpPr/>
          <p:nvPr/>
        </p:nvSpPr>
        <p:spPr>
          <a:xfrm>
            <a:off x="18691412" y="1235177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ine">
            <a:extLst>
              <a:ext uri="{FF2B5EF4-FFF2-40B4-BE49-F238E27FC236}">
                <a16:creationId xmlns:a16="http://schemas.microsoft.com/office/drawing/2014/main" id="{DD8F1F4B-F1C2-D32D-A672-D91FB969E5C9}"/>
              </a:ext>
            </a:extLst>
          </p:cNvPr>
          <p:cNvSpPr/>
          <p:nvPr/>
        </p:nvSpPr>
        <p:spPr>
          <a:xfrm>
            <a:off x="9128542" y="10970085"/>
            <a:ext cx="9852703" cy="1632533"/>
          </a:xfrm>
          <a:prstGeom prst="line">
            <a:avLst/>
          </a:prstGeom>
          <a:ln w="228600">
            <a:solidFill>
              <a:srgbClr val="000000"/>
            </a:solidFill>
            <a:miter lim="400000"/>
            <a:headEnd type="triangle"/>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pic>
        <p:nvPicPr>
          <p:cNvPr id="1026" name="Picture 2" descr="Awkward Introuble GIF - Awkward Introuble Ohno GIFs">
            <a:extLst>
              <a:ext uri="{FF2B5EF4-FFF2-40B4-BE49-F238E27FC236}">
                <a16:creationId xmlns:a16="http://schemas.microsoft.com/office/drawing/2014/main" id="{B43165B2-CD09-A900-48DD-1ACA8DDBD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37212" y="1216281"/>
            <a:ext cx="37084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7204450"/>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$2,</a:t>
                      </a:r>
                      <a:r>
                        <a:rPr lang="en-US"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6</a:t>
                      </a: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How did you fund the loan? With cash.">
            <a:extLst>
              <a:ext uri="{FF2B5EF4-FFF2-40B4-BE49-F238E27FC236}">
                <a16:creationId xmlns:a16="http://schemas.microsoft.com/office/drawing/2014/main" id="{ECBD6E5E-DF5F-CC65-1685-E8CD57047073}"/>
              </a:ext>
            </a:extLst>
          </p:cNvPr>
          <p:cNvSpPr txBox="1"/>
          <p:nvPr/>
        </p:nvSpPr>
        <p:spPr>
          <a:xfrm>
            <a:off x="506492" y="-160634"/>
            <a:ext cx="23552834"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2"/>
                </a:solidFill>
              </a:rPr>
              <a:t>Easy: the net income is . . . cash</a:t>
            </a:r>
            <a:endParaRPr dirty="0">
              <a:solidFill>
                <a:schemeClr val="accent2"/>
              </a:solidFill>
            </a:endParaRPr>
          </a:p>
        </p:txBody>
      </p:sp>
    </p:spTree>
    <p:extLst>
      <p:ext uri="{BB962C8B-B14F-4D97-AF65-F5344CB8AC3E}">
        <p14:creationId xmlns:p14="http://schemas.microsoft.com/office/powerpoint/2010/main" val="192707761"/>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$2,</a:t>
                      </a:r>
                      <a:r>
                        <a:rPr lang="en-US"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6</a:t>
                      </a: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How did you fund the loan? With cash.">
            <a:extLst>
              <a:ext uri="{FF2B5EF4-FFF2-40B4-BE49-F238E27FC236}">
                <a16:creationId xmlns:a16="http://schemas.microsoft.com/office/drawing/2014/main" id="{ECBD6E5E-DF5F-CC65-1685-E8CD57047073}"/>
              </a:ext>
            </a:extLst>
          </p:cNvPr>
          <p:cNvSpPr txBox="1"/>
          <p:nvPr/>
        </p:nvSpPr>
        <p:spPr>
          <a:xfrm>
            <a:off x="506492" y="-160634"/>
            <a:ext cx="23552834"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2"/>
                </a:solidFill>
              </a:rPr>
              <a:t>Easy: the net income is . . . cash</a:t>
            </a:r>
            <a:endParaRPr dirty="0">
              <a:solidFill>
                <a:schemeClr val="accent2"/>
              </a:solidFill>
            </a:endParaRPr>
          </a:p>
        </p:txBody>
      </p:sp>
      <p:sp>
        <p:nvSpPr>
          <p:cNvPr id="3" name="Oval 2">
            <a:extLst>
              <a:ext uri="{FF2B5EF4-FFF2-40B4-BE49-F238E27FC236}">
                <a16:creationId xmlns:a16="http://schemas.microsoft.com/office/drawing/2014/main" id="{176855C5-6A80-12E0-4315-2E94576EDC58}"/>
              </a:ext>
            </a:extLst>
          </p:cNvPr>
          <p:cNvSpPr/>
          <p:nvPr/>
        </p:nvSpPr>
        <p:spPr>
          <a:xfrm>
            <a:off x="6400800" y="375113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5990527"/>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extLst>
              <p:ext uri="{D42A27DB-BD31-4B8C-83A1-F6EECF244321}">
                <p14:modId xmlns:p14="http://schemas.microsoft.com/office/powerpoint/2010/main" val="263629575"/>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$2,</a:t>
                      </a:r>
                      <a:r>
                        <a:rPr lang="en-US"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6</a:t>
                      </a: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How did you fund the loan? With cash.">
            <a:extLst>
              <a:ext uri="{FF2B5EF4-FFF2-40B4-BE49-F238E27FC236}">
                <a16:creationId xmlns:a16="http://schemas.microsoft.com/office/drawing/2014/main" id="{ECBD6E5E-DF5F-CC65-1685-E8CD57047073}"/>
              </a:ext>
            </a:extLst>
          </p:cNvPr>
          <p:cNvSpPr txBox="1"/>
          <p:nvPr/>
        </p:nvSpPr>
        <p:spPr>
          <a:xfrm>
            <a:off x="506492" y="-160634"/>
            <a:ext cx="23552834"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2"/>
                </a:solidFill>
              </a:rPr>
              <a:t>Easy: the net income is . . . cash</a:t>
            </a:r>
            <a:endParaRPr dirty="0">
              <a:solidFill>
                <a:schemeClr val="accent2"/>
              </a:solidFill>
            </a:endParaRPr>
          </a:p>
        </p:txBody>
      </p:sp>
      <p:sp>
        <p:nvSpPr>
          <p:cNvPr id="3" name="Oval 2">
            <a:extLst>
              <a:ext uri="{FF2B5EF4-FFF2-40B4-BE49-F238E27FC236}">
                <a16:creationId xmlns:a16="http://schemas.microsoft.com/office/drawing/2014/main" id="{176855C5-6A80-12E0-4315-2E94576EDC58}"/>
              </a:ext>
            </a:extLst>
          </p:cNvPr>
          <p:cNvSpPr/>
          <p:nvPr/>
        </p:nvSpPr>
        <p:spPr>
          <a:xfrm>
            <a:off x="6400800" y="375113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4666317"/>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$2,</a:t>
                      </a:r>
                      <a:r>
                        <a:rPr lang="en-US"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6</a:t>
                      </a: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5" name="How did you fund the loan? With cash.">
            <a:extLst>
              <a:ext uri="{FF2B5EF4-FFF2-40B4-BE49-F238E27FC236}">
                <a16:creationId xmlns:a16="http://schemas.microsoft.com/office/drawing/2014/main" id="{ECBD6E5E-DF5F-CC65-1685-E8CD57047073}"/>
              </a:ext>
            </a:extLst>
          </p:cNvPr>
          <p:cNvSpPr txBox="1"/>
          <p:nvPr/>
        </p:nvSpPr>
        <p:spPr>
          <a:xfrm>
            <a:off x="506492" y="-160634"/>
            <a:ext cx="23552834"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4"/>
                </a:solidFill>
              </a:rPr>
              <a:t>The change cascades . . . </a:t>
            </a:r>
            <a:endParaRPr dirty="0">
              <a:solidFill>
                <a:schemeClr val="accent4"/>
              </a:solidFill>
            </a:endParaRPr>
          </a:p>
        </p:txBody>
      </p:sp>
      <p:sp>
        <p:nvSpPr>
          <p:cNvPr id="3" name="Oval 2">
            <a:extLst>
              <a:ext uri="{FF2B5EF4-FFF2-40B4-BE49-F238E27FC236}">
                <a16:creationId xmlns:a16="http://schemas.microsoft.com/office/drawing/2014/main" id="{176855C5-6A80-12E0-4315-2E94576EDC58}"/>
              </a:ext>
            </a:extLst>
          </p:cNvPr>
          <p:cNvSpPr/>
          <p:nvPr/>
        </p:nvSpPr>
        <p:spPr>
          <a:xfrm>
            <a:off x="6400800" y="375113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1E03499A-ADF1-C96F-3E42-3687013F8769}"/>
              </a:ext>
            </a:extLst>
          </p:cNvPr>
          <p:cNvSpPr/>
          <p:nvPr/>
        </p:nvSpPr>
        <p:spPr>
          <a:xfrm>
            <a:off x="8633012" y="466553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21484908"/>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extLst>
              <p:ext uri="{D42A27DB-BD31-4B8C-83A1-F6EECF244321}">
                <p14:modId xmlns:p14="http://schemas.microsoft.com/office/powerpoint/2010/main" val="23742738"/>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$2,</a:t>
                      </a:r>
                      <a:r>
                        <a:rPr lang="en-US"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6</a:t>
                      </a: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3" name="Oval 2">
            <a:extLst>
              <a:ext uri="{FF2B5EF4-FFF2-40B4-BE49-F238E27FC236}">
                <a16:creationId xmlns:a16="http://schemas.microsoft.com/office/drawing/2014/main" id="{176855C5-6A80-12E0-4315-2E94576EDC58}"/>
              </a:ext>
            </a:extLst>
          </p:cNvPr>
          <p:cNvSpPr/>
          <p:nvPr/>
        </p:nvSpPr>
        <p:spPr>
          <a:xfrm>
            <a:off x="6400800" y="375113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1E03499A-ADF1-C96F-3E42-3687013F8769}"/>
              </a:ext>
            </a:extLst>
          </p:cNvPr>
          <p:cNvSpPr/>
          <p:nvPr/>
        </p:nvSpPr>
        <p:spPr>
          <a:xfrm>
            <a:off x="8633012" y="466553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ow did you fund the loan? With cash.">
            <a:extLst>
              <a:ext uri="{FF2B5EF4-FFF2-40B4-BE49-F238E27FC236}">
                <a16:creationId xmlns:a16="http://schemas.microsoft.com/office/drawing/2014/main" id="{784E21EE-6E67-7532-B1F0-CE5A3D3E5197}"/>
              </a:ext>
            </a:extLst>
          </p:cNvPr>
          <p:cNvSpPr txBox="1"/>
          <p:nvPr/>
        </p:nvSpPr>
        <p:spPr>
          <a:xfrm>
            <a:off x="506492" y="-160634"/>
            <a:ext cx="23552834"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4"/>
                </a:solidFill>
              </a:rPr>
              <a:t>The change cascades . . . </a:t>
            </a:r>
            <a:endParaRPr dirty="0">
              <a:solidFill>
                <a:schemeClr val="accent4"/>
              </a:solidFill>
            </a:endParaRPr>
          </a:p>
        </p:txBody>
      </p:sp>
    </p:spTree>
    <p:extLst>
      <p:ext uri="{BB962C8B-B14F-4D97-AF65-F5344CB8AC3E}">
        <p14:creationId xmlns:p14="http://schemas.microsoft.com/office/powerpoint/2010/main" val="241753956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1" name="Picture 130" descr="Close-up of a calculator keypad">
            <a:extLst>
              <a:ext uri="{FF2B5EF4-FFF2-40B4-BE49-F238E27FC236}">
                <a16:creationId xmlns:a16="http://schemas.microsoft.com/office/drawing/2014/main" id="{9E212FBC-17F2-12B4-8535-ADD0301179C6}"/>
              </a:ext>
            </a:extLst>
          </p:cNvPr>
          <p:cNvPicPr>
            <a:picLocks noChangeAspect="1"/>
          </p:cNvPicPr>
          <p:nvPr/>
        </p:nvPicPr>
        <p:blipFill rotWithShape="1">
          <a:blip r:embed="rId2"/>
          <a:srcRect r="6588" b="-1"/>
          <a:stretch/>
        </p:blipFill>
        <p:spPr>
          <a:xfrm>
            <a:off x="-2" y="10"/>
            <a:ext cx="19339284" cy="13715990"/>
          </a:xfrm>
          <a:prstGeom prst="rect">
            <a:avLst/>
          </a:prstGeom>
        </p:spPr>
      </p:pic>
      <p:sp>
        <p:nvSpPr>
          <p:cNvPr id="137" name="Rectangle 1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250038" y="0"/>
            <a:ext cx="14133956" cy="13716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8" name="The Balance Sheet"/>
          <p:cNvSpPr txBox="1">
            <a:spLocks noGrp="1"/>
          </p:cNvSpPr>
          <p:nvPr>
            <p:ph type="title"/>
          </p:nvPr>
        </p:nvSpPr>
        <p:spPr>
          <a:xfrm>
            <a:off x="15063220" y="730250"/>
            <a:ext cx="7644378" cy="3799824"/>
          </a:xfrm>
          <a:prstGeom prst="rect">
            <a:avLst/>
          </a:prstGeom>
        </p:spPr>
        <p:txBody>
          <a:bodyPr vert="horz" lIns="91440" tIns="45720" rIns="91440" bIns="45720" rtlCol="0" anchor="ctr">
            <a:normAutofit/>
          </a:bodyPr>
          <a:lstStyle/>
          <a:p>
            <a:pPr defTabSz="914400"/>
            <a:r>
              <a:rPr lang="en-US" sz="8000"/>
              <a:t>The Balance Sheet</a:t>
            </a:r>
          </a:p>
        </p:txBody>
      </p:sp>
      <p:sp>
        <p:nvSpPr>
          <p:cNvPr id="129" name="What the credit union owns: assets…"/>
          <p:cNvSpPr txBox="1">
            <a:spLocks noGrp="1"/>
          </p:cNvSpPr>
          <p:nvPr>
            <p:ph type="body" idx="1"/>
          </p:nvPr>
        </p:nvSpPr>
        <p:spPr>
          <a:xfrm>
            <a:off x="15063220" y="4868402"/>
            <a:ext cx="7644378" cy="7485524"/>
          </a:xfrm>
          <a:prstGeom prst="rect">
            <a:avLst/>
          </a:prstGeom>
        </p:spPr>
        <p:txBody>
          <a:bodyPr vert="horz" lIns="91440" tIns="45720" rIns="91440" bIns="45720" rtlCol="0">
            <a:normAutofit/>
          </a:bodyPr>
          <a:lstStyle/>
          <a:p>
            <a:pPr indent="-228600" defTabSz="914400"/>
            <a:r>
              <a:rPr lang="en-US" sz="4000" dirty="0"/>
              <a:t>What the credit union owns: </a:t>
            </a:r>
            <a:r>
              <a:rPr lang="en-US" sz="4000" dirty="0">
                <a:solidFill>
                  <a:schemeClr val="accent6"/>
                </a:solidFill>
              </a:rPr>
              <a:t>assets</a:t>
            </a:r>
          </a:p>
          <a:p>
            <a:pPr indent="-228600" defTabSz="914400"/>
            <a:r>
              <a:rPr lang="en-US" sz="4000" dirty="0"/>
              <a:t>What the credit union owes: </a:t>
            </a:r>
            <a:r>
              <a:rPr lang="en-US" sz="4000" dirty="0">
                <a:solidFill>
                  <a:srgbClr val="C00000"/>
                </a:solidFill>
              </a:rPr>
              <a:t>liabilities</a:t>
            </a:r>
          </a:p>
          <a:p>
            <a:pPr indent="-228600" defTabSz="914400"/>
            <a:r>
              <a:rPr lang="en-US" sz="4000" dirty="0"/>
              <a:t>What the members own: </a:t>
            </a:r>
            <a:r>
              <a:rPr lang="en-US" sz="4000" dirty="0">
                <a:solidFill>
                  <a:srgbClr val="FF40FF"/>
                </a:solidFill>
              </a:rPr>
              <a:t>equity</a:t>
            </a:r>
          </a:p>
          <a:p>
            <a:pPr lvl="1" indent="-228600" defTabSz="914400"/>
            <a:r>
              <a:rPr lang="en-US" sz="4000" dirty="0"/>
              <a:t>This is the net worth of the credit union</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1</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$2,</a:t>
                      </a:r>
                      <a:r>
                        <a:rPr lang="en-US"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6</a:t>
                      </a: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3" name="Oval 2">
            <a:extLst>
              <a:ext uri="{FF2B5EF4-FFF2-40B4-BE49-F238E27FC236}">
                <a16:creationId xmlns:a16="http://schemas.microsoft.com/office/drawing/2014/main" id="{176855C5-6A80-12E0-4315-2E94576EDC58}"/>
              </a:ext>
            </a:extLst>
          </p:cNvPr>
          <p:cNvSpPr/>
          <p:nvPr/>
        </p:nvSpPr>
        <p:spPr>
          <a:xfrm>
            <a:off x="6400800" y="375113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1E03499A-ADF1-C96F-3E42-3687013F8769}"/>
              </a:ext>
            </a:extLst>
          </p:cNvPr>
          <p:cNvSpPr/>
          <p:nvPr/>
        </p:nvSpPr>
        <p:spPr>
          <a:xfrm>
            <a:off x="8633012" y="466553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ow did you fund the loan? With cash.">
            <a:extLst>
              <a:ext uri="{FF2B5EF4-FFF2-40B4-BE49-F238E27FC236}">
                <a16:creationId xmlns:a16="http://schemas.microsoft.com/office/drawing/2014/main" id="{EC818456-B071-B334-EDAB-FDE65A84E1DA}"/>
              </a:ext>
            </a:extLst>
          </p:cNvPr>
          <p:cNvSpPr txBox="1"/>
          <p:nvPr/>
        </p:nvSpPr>
        <p:spPr>
          <a:xfrm>
            <a:off x="506492" y="-160634"/>
            <a:ext cx="23552834"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4"/>
                </a:solidFill>
              </a:rPr>
              <a:t>The change cascades . . . </a:t>
            </a:r>
            <a:endParaRPr dirty="0">
              <a:solidFill>
                <a:schemeClr val="accent4"/>
              </a:solidFill>
            </a:endParaRPr>
          </a:p>
        </p:txBody>
      </p:sp>
      <p:sp>
        <p:nvSpPr>
          <p:cNvPr id="7" name="Oval 6">
            <a:extLst>
              <a:ext uri="{FF2B5EF4-FFF2-40B4-BE49-F238E27FC236}">
                <a16:creationId xmlns:a16="http://schemas.microsoft.com/office/drawing/2014/main" id="{58F8E311-D139-229E-4EF6-C2915B91FE99}"/>
              </a:ext>
            </a:extLst>
          </p:cNvPr>
          <p:cNvSpPr/>
          <p:nvPr/>
        </p:nvSpPr>
        <p:spPr>
          <a:xfrm>
            <a:off x="6042212" y="10268475"/>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95081975"/>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extLst>
              <p:ext uri="{D42A27DB-BD31-4B8C-83A1-F6EECF244321}">
                <p14:modId xmlns:p14="http://schemas.microsoft.com/office/powerpoint/2010/main" val="1650354000"/>
              </p:ext>
            </p:extLst>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$2,</a:t>
                      </a:r>
                      <a:r>
                        <a:rPr lang="en-US"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6</a:t>
                      </a: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3" name="Oval 2">
            <a:extLst>
              <a:ext uri="{FF2B5EF4-FFF2-40B4-BE49-F238E27FC236}">
                <a16:creationId xmlns:a16="http://schemas.microsoft.com/office/drawing/2014/main" id="{176855C5-6A80-12E0-4315-2E94576EDC58}"/>
              </a:ext>
            </a:extLst>
          </p:cNvPr>
          <p:cNvSpPr/>
          <p:nvPr/>
        </p:nvSpPr>
        <p:spPr>
          <a:xfrm>
            <a:off x="6400800" y="375113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1E03499A-ADF1-C96F-3E42-3687013F8769}"/>
              </a:ext>
            </a:extLst>
          </p:cNvPr>
          <p:cNvSpPr/>
          <p:nvPr/>
        </p:nvSpPr>
        <p:spPr>
          <a:xfrm>
            <a:off x="8633012" y="466553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ow did you fund the loan? With cash.">
            <a:extLst>
              <a:ext uri="{FF2B5EF4-FFF2-40B4-BE49-F238E27FC236}">
                <a16:creationId xmlns:a16="http://schemas.microsoft.com/office/drawing/2014/main" id="{EC818456-B071-B334-EDAB-FDE65A84E1DA}"/>
              </a:ext>
            </a:extLst>
          </p:cNvPr>
          <p:cNvSpPr txBox="1"/>
          <p:nvPr/>
        </p:nvSpPr>
        <p:spPr>
          <a:xfrm>
            <a:off x="506492" y="-160634"/>
            <a:ext cx="23552834"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4"/>
                </a:solidFill>
              </a:rPr>
              <a:t>The change cascades . . . </a:t>
            </a:r>
            <a:endParaRPr dirty="0">
              <a:solidFill>
                <a:schemeClr val="accent4"/>
              </a:solidFill>
            </a:endParaRPr>
          </a:p>
        </p:txBody>
      </p:sp>
      <p:sp>
        <p:nvSpPr>
          <p:cNvPr id="7" name="Oval 6">
            <a:extLst>
              <a:ext uri="{FF2B5EF4-FFF2-40B4-BE49-F238E27FC236}">
                <a16:creationId xmlns:a16="http://schemas.microsoft.com/office/drawing/2014/main" id="{58F8E311-D139-229E-4EF6-C2915B91FE99}"/>
              </a:ext>
            </a:extLst>
          </p:cNvPr>
          <p:cNvSpPr/>
          <p:nvPr/>
        </p:nvSpPr>
        <p:spPr>
          <a:xfrm>
            <a:off x="6042212" y="10268475"/>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22454053"/>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$2,</a:t>
                      </a:r>
                      <a:r>
                        <a:rPr lang="en-US"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6</a:t>
                      </a: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4" name="Oval 3">
            <a:extLst>
              <a:ext uri="{FF2B5EF4-FFF2-40B4-BE49-F238E27FC236}">
                <a16:creationId xmlns:a16="http://schemas.microsoft.com/office/drawing/2014/main" id="{1E03499A-ADF1-C96F-3E42-3687013F8769}"/>
              </a:ext>
            </a:extLst>
          </p:cNvPr>
          <p:cNvSpPr/>
          <p:nvPr/>
        </p:nvSpPr>
        <p:spPr>
          <a:xfrm>
            <a:off x="18637623" y="12321393"/>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ow did you fund the loan? With cash.">
            <a:extLst>
              <a:ext uri="{FF2B5EF4-FFF2-40B4-BE49-F238E27FC236}">
                <a16:creationId xmlns:a16="http://schemas.microsoft.com/office/drawing/2014/main" id="{EC818456-B071-B334-EDAB-FDE65A84E1DA}"/>
              </a:ext>
            </a:extLst>
          </p:cNvPr>
          <p:cNvSpPr txBox="1"/>
          <p:nvPr/>
        </p:nvSpPr>
        <p:spPr>
          <a:xfrm>
            <a:off x="506492" y="-160634"/>
            <a:ext cx="23552834"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4"/>
                </a:solidFill>
              </a:rPr>
              <a:t>We’re back in balance. I know I feel better.</a:t>
            </a:r>
            <a:endParaRPr dirty="0">
              <a:solidFill>
                <a:schemeClr val="accent4"/>
              </a:solidFill>
            </a:endParaRPr>
          </a:p>
        </p:txBody>
      </p:sp>
      <p:sp>
        <p:nvSpPr>
          <p:cNvPr id="7" name="Oval 6">
            <a:extLst>
              <a:ext uri="{FF2B5EF4-FFF2-40B4-BE49-F238E27FC236}">
                <a16:creationId xmlns:a16="http://schemas.microsoft.com/office/drawing/2014/main" id="{58F8E311-D139-229E-4EF6-C2915B91FE99}"/>
              </a:ext>
            </a:extLst>
          </p:cNvPr>
          <p:cNvSpPr/>
          <p:nvPr/>
        </p:nvSpPr>
        <p:spPr>
          <a:xfrm>
            <a:off x="6042212" y="10268475"/>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42" name="Picture 2" descr="Thats Nice GIF - Thats Nice GIFs">
            <a:extLst>
              <a:ext uri="{FF2B5EF4-FFF2-40B4-BE49-F238E27FC236}">
                <a16:creationId xmlns:a16="http://schemas.microsoft.com/office/drawing/2014/main" id="{8E9E2715-284F-A46F-20AE-69958E630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71924" y="2698541"/>
            <a:ext cx="7797800" cy="8128000"/>
          </a:xfrm>
          <a:prstGeom prst="rect">
            <a:avLst/>
          </a:prstGeom>
          <a:noFill/>
          <a:extLst>
            <a:ext uri="{909E8E84-426E-40DD-AFC4-6F175D3DCCD1}">
              <a14:hiddenFill xmlns:a14="http://schemas.microsoft.com/office/drawing/2010/main">
                <a:solidFill>
                  <a:srgbClr val="FFFFFF"/>
                </a:solidFill>
              </a14:hiddenFill>
            </a:ext>
          </a:extLst>
        </p:spPr>
      </p:pic>
      <p:sp>
        <p:nvSpPr>
          <p:cNvPr id="5" name="Line">
            <a:extLst>
              <a:ext uri="{FF2B5EF4-FFF2-40B4-BE49-F238E27FC236}">
                <a16:creationId xmlns:a16="http://schemas.microsoft.com/office/drawing/2014/main" id="{42A0A248-A8E1-7EBB-6670-9D159F8DF9FC}"/>
              </a:ext>
            </a:extLst>
          </p:cNvPr>
          <p:cNvSpPr/>
          <p:nvPr/>
        </p:nvSpPr>
        <p:spPr>
          <a:xfrm>
            <a:off x="9128542" y="10970085"/>
            <a:ext cx="9852703" cy="1632533"/>
          </a:xfrm>
          <a:prstGeom prst="line">
            <a:avLst/>
          </a:prstGeom>
          <a:ln w="228600">
            <a:solidFill>
              <a:srgbClr val="000000"/>
            </a:solidFill>
            <a:miter lim="400000"/>
            <a:headEnd type="triangle"/>
            <a:tailEnd type="triangle"/>
          </a:ln>
        </p:spPr>
        <p:txBody>
          <a:bodyPr lIns="50800" tIns="50800" rIns="50800" bIns="50800" anchor="ctr"/>
          <a:lstStyle/>
          <a:p>
            <a:pPr>
              <a:defRPr sz="4200">
                <a:solidFill>
                  <a:srgbClr val="FFFFFF"/>
                </a:solidFill>
                <a:effectLst>
                  <a:outerShdw blurRad="38100" dist="12700" dir="5400000" rotWithShape="0">
                    <a:srgbClr val="000000">
                      <a:alpha val="80000"/>
                    </a:srgbClr>
                  </a:outerShdw>
                </a:effectLst>
              </a:defRPr>
            </a:pPr>
            <a:endParaRPr/>
          </a:p>
        </p:txBody>
      </p:sp>
    </p:spTree>
    <p:extLst>
      <p:ext uri="{BB962C8B-B14F-4D97-AF65-F5344CB8AC3E}">
        <p14:creationId xmlns:p14="http://schemas.microsoft.com/office/powerpoint/2010/main" val="2778872575"/>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2" name="Rectangle 181">
            <a:extLst>
              <a:ext uri="{FF2B5EF4-FFF2-40B4-BE49-F238E27FC236}">
                <a16:creationId xmlns:a16="http://schemas.microsoft.com/office/drawing/2014/main" id="{245A9F99-D9B1-4094-A2E2-B90AC1DB7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id="{B7FAF607-473A-4A43-A23D-BBFF5C4117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 y="0"/>
            <a:ext cx="2438339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Pop Quiz"/>
          <p:cNvSpPr txBox="1">
            <a:spLocks noGrp="1"/>
          </p:cNvSpPr>
          <p:nvPr>
            <p:ph type="title"/>
          </p:nvPr>
        </p:nvSpPr>
        <p:spPr>
          <a:xfrm>
            <a:off x="12188210" y="1605910"/>
            <a:ext cx="9955952" cy="2908102"/>
          </a:xfrm>
          <a:prstGeom prst="rect">
            <a:avLst/>
          </a:prstGeom>
        </p:spPr>
        <p:txBody>
          <a:bodyPr vert="horz" lIns="91440" tIns="45720" rIns="91440" bIns="45720" rtlCol="0" anchor="ctr">
            <a:normAutofit/>
          </a:bodyPr>
          <a:lstStyle/>
          <a:p>
            <a:pPr defTabSz="914400"/>
            <a:r>
              <a:rPr lang="en-US" sz="7200" kern="1200">
                <a:solidFill>
                  <a:schemeClr val="tx2"/>
                </a:solidFill>
                <a:latin typeface="+mj-lt"/>
                <a:ea typeface="+mj-ea"/>
                <a:cs typeface="+mj-cs"/>
              </a:rPr>
              <a:t>Pop Quiz</a:t>
            </a:r>
          </a:p>
        </p:txBody>
      </p:sp>
      <p:pic>
        <p:nvPicPr>
          <p:cNvPr id="184" name="Graphic 183" descr="Gold bars">
            <a:extLst>
              <a:ext uri="{FF2B5EF4-FFF2-40B4-BE49-F238E27FC236}">
                <a16:creationId xmlns:a16="http://schemas.microsoft.com/office/drawing/2014/main" id="{1C0167BE-B80C-1ECF-EE71-C288E8C640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73902" y="3587692"/>
            <a:ext cx="7240042" cy="7240042"/>
          </a:xfrm>
          <a:prstGeom prst="rect">
            <a:avLst/>
          </a:prstGeom>
        </p:spPr>
      </p:pic>
      <p:sp>
        <p:nvSpPr>
          <p:cNvPr id="165" name="Where is all that net worth sitting? Is it a big pile of cash somewhere?…"/>
          <p:cNvSpPr txBox="1">
            <a:spLocks noGrp="1"/>
          </p:cNvSpPr>
          <p:nvPr>
            <p:ph type="body" idx="1"/>
          </p:nvPr>
        </p:nvSpPr>
        <p:spPr>
          <a:xfrm>
            <a:off x="12181148" y="4843364"/>
            <a:ext cx="9955156" cy="7278578"/>
          </a:xfrm>
          <a:prstGeom prst="rect">
            <a:avLst/>
          </a:prstGeom>
        </p:spPr>
        <p:txBody>
          <a:bodyPr vert="horz" lIns="91440" tIns="45720" rIns="91440" bIns="45720" rtlCol="0" anchor="ctr">
            <a:normAutofit/>
          </a:bodyPr>
          <a:lstStyle/>
          <a:p>
            <a:pPr indent="-228600" defTabSz="914400"/>
            <a:r>
              <a:rPr lang="en-US" sz="3300">
                <a:solidFill>
                  <a:schemeClr val="tx2"/>
                </a:solidFill>
              </a:rPr>
              <a:t>Where is all that net worth sitting? Is it a big pile of cash somewhere?</a:t>
            </a:r>
          </a:p>
          <a:p>
            <a:pPr lvl="2" indent="-228600" defTabSz="914400"/>
            <a:r>
              <a:rPr lang="en-US" sz="3300">
                <a:solidFill>
                  <a:schemeClr val="tx2"/>
                </a:solidFill>
              </a:rPr>
              <a:t>In the vault?</a:t>
            </a:r>
          </a:p>
          <a:p>
            <a:pPr lvl="2" indent="-228600" defTabSz="914400"/>
            <a:r>
              <a:rPr lang="en-US" sz="3300">
                <a:solidFill>
                  <a:schemeClr val="tx2"/>
                </a:solidFill>
              </a:rPr>
              <a:t>In members’ accounts?</a:t>
            </a:r>
          </a:p>
          <a:p>
            <a:pPr lvl="2" indent="-228600" defTabSz="914400"/>
            <a:r>
              <a:rPr lang="en-US" sz="3300">
                <a:solidFill>
                  <a:schemeClr val="tx2"/>
                </a:solidFill>
              </a:rPr>
              <a:t>At your corporate credit union?</a:t>
            </a:r>
          </a:p>
          <a:p>
            <a:pPr indent="-228600" defTabSz="914400"/>
            <a:r>
              <a:rPr lang="en-US" sz="3300">
                <a:solidFill>
                  <a:schemeClr val="tx2"/>
                </a:solidFill>
              </a:rPr>
              <a:t>No, it’s not a big pile of cash. Remember, it’s represented as “something the credit union owns” on the asset side of the balance sheet.</a:t>
            </a:r>
          </a:p>
          <a:p>
            <a:pPr indent="-228600" defTabSz="914400"/>
            <a:r>
              <a:rPr lang="en-US" sz="3300">
                <a:solidFill>
                  <a:schemeClr val="tx2"/>
                </a:solidFill>
              </a:rPr>
              <a:t>It’s spread out among all the assets. Loans. Cash. Investments, etc.</a:t>
            </a:r>
          </a:p>
          <a:p>
            <a:pPr indent="-228600" defTabSz="914400"/>
            <a:r>
              <a:rPr lang="en-US" sz="3300">
                <a:solidFill>
                  <a:schemeClr val="tx2"/>
                </a:solidFill>
              </a:rPr>
              <a:t>If the credit union were dissolved, the capital would become a big pile of cash, which would then be distributed among members.</a:t>
            </a:r>
          </a:p>
        </p:txBody>
      </p:sp>
      <p:grpSp>
        <p:nvGrpSpPr>
          <p:cNvPr id="185" name="Group 184">
            <a:extLst>
              <a:ext uri="{FF2B5EF4-FFF2-40B4-BE49-F238E27FC236}">
                <a16:creationId xmlns:a16="http://schemas.microsoft.com/office/drawing/2014/main" id="{C5F6476F-D303-44D3-B30F-1BA348F0F64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270" y="105992"/>
            <a:ext cx="11857214" cy="13610010"/>
            <a:chOff x="6095999" y="52996"/>
            <a:chExt cx="6093363" cy="6805005"/>
          </a:xfrm>
          <a:solidFill>
            <a:schemeClr val="accent5">
              <a:alpha val="10000"/>
            </a:schemeClr>
          </a:solidFill>
        </p:grpSpPr>
        <p:sp>
          <p:nvSpPr>
            <p:cNvPr id="186" name="Freeform: Shape 176">
              <a:extLst>
                <a:ext uri="{FF2B5EF4-FFF2-40B4-BE49-F238E27FC236}">
                  <a16:creationId xmlns:a16="http://schemas.microsoft.com/office/drawing/2014/main" id="{C972EB4B-0539-4430-9340-8117B9D7C3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52996"/>
              <a:ext cx="6093361" cy="6805003"/>
            </a:xfrm>
            <a:custGeom>
              <a:avLst/>
              <a:gdLst>
                <a:gd name="connsiteX0" fmla="*/ 3391253 w 5890489"/>
                <a:gd name="connsiteY0" fmla="*/ 0 h 6578438"/>
                <a:gd name="connsiteX1" fmla="*/ 3434974 w 5890489"/>
                <a:gd name="connsiteY1" fmla="*/ 646 h 6578438"/>
                <a:gd name="connsiteX2" fmla="*/ 3522419 w 5890489"/>
                <a:gd name="connsiteY2" fmla="*/ 2712 h 6578438"/>
                <a:gd name="connsiteX3" fmla="*/ 3610261 w 5890489"/>
                <a:gd name="connsiteY3" fmla="*/ 6458 h 6578438"/>
                <a:gd name="connsiteX4" fmla="*/ 3786872 w 5890489"/>
                <a:gd name="connsiteY4" fmla="*/ 20667 h 6578438"/>
                <a:gd name="connsiteX5" fmla="*/ 3962291 w 5890489"/>
                <a:gd name="connsiteY5" fmla="*/ 43530 h 6578438"/>
                <a:gd name="connsiteX6" fmla="*/ 4135855 w 5890489"/>
                <a:gd name="connsiteY6" fmla="*/ 75176 h 6578438"/>
                <a:gd name="connsiteX7" fmla="*/ 4307299 w 5890489"/>
                <a:gd name="connsiteY7" fmla="*/ 114315 h 6578438"/>
                <a:gd name="connsiteX8" fmla="*/ 4476358 w 5890489"/>
                <a:gd name="connsiteY8" fmla="*/ 160816 h 6578438"/>
                <a:gd name="connsiteX9" fmla="*/ 4559829 w 5890489"/>
                <a:gd name="connsiteY9" fmla="*/ 186779 h 6578438"/>
                <a:gd name="connsiteX10" fmla="*/ 4642901 w 5890489"/>
                <a:gd name="connsiteY10" fmla="*/ 213648 h 6578438"/>
                <a:gd name="connsiteX11" fmla="*/ 5280847 w 5890489"/>
                <a:gd name="connsiteY11" fmla="*/ 485936 h 6578438"/>
                <a:gd name="connsiteX12" fmla="*/ 5865400 w 5890489"/>
                <a:gd name="connsiteY12" fmla="*/ 851099 h 6578438"/>
                <a:gd name="connsiteX13" fmla="*/ 5890489 w 5890489"/>
                <a:gd name="connsiteY13" fmla="*/ 870950 h 6578438"/>
                <a:gd name="connsiteX14" fmla="*/ 5890489 w 5890489"/>
                <a:gd name="connsiteY14" fmla="*/ 1321814 h 6578438"/>
                <a:gd name="connsiteX15" fmla="*/ 5887395 w 5890489"/>
                <a:gd name="connsiteY15" fmla="*/ 1318952 h 6578438"/>
                <a:gd name="connsiteX16" fmla="*/ 5830291 w 5890489"/>
                <a:gd name="connsiteY16" fmla="*/ 1265992 h 6578438"/>
                <a:gd name="connsiteX17" fmla="*/ 5815981 w 5890489"/>
                <a:gd name="connsiteY17" fmla="*/ 1252687 h 6578438"/>
                <a:gd name="connsiteX18" fmla="*/ 5801142 w 5890489"/>
                <a:gd name="connsiteY18" fmla="*/ 1240158 h 6578438"/>
                <a:gd name="connsiteX19" fmla="*/ 5771464 w 5890489"/>
                <a:gd name="connsiteY19" fmla="*/ 1214969 h 6578438"/>
                <a:gd name="connsiteX20" fmla="*/ 5651030 w 5890489"/>
                <a:gd name="connsiteY20" fmla="*/ 1115767 h 6578438"/>
                <a:gd name="connsiteX21" fmla="*/ 5123183 w 5890489"/>
                <a:gd name="connsiteY21" fmla="*/ 780443 h 6578438"/>
                <a:gd name="connsiteX22" fmla="*/ 4533860 w 5890489"/>
                <a:gd name="connsiteY22" fmla="*/ 567701 h 6578438"/>
                <a:gd name="connsiteX23" fmla="*/ 4457281 w 5890489"/>
                <a:gd name="connsiteY23" fmla="*/ 550780 h 6578438"/>
                <a:gd name="connsiteX24" fmla="*/ 4380568 w 5890489"/>
                <a:gd name="connsiteY24" fmla="*/ 535279 h 6578438"/>
                <a:gd name="connsiteX25" fmla="*/ 4303325 w 5890489"/>
                <a:gd name="connsiteY25" fmla="*/ 522879 h 6578438"/>
                <a:gd name="connsiteX26" fmla="*/ 4264769 w 5890489"/>
                <a:gd name="connsiteY26" fmla="*/ 516679 h 6578438"/>
                <a:gd name="connsiteX27" fmla="*/ 4226082 w 5890489"/>
                <a:gd name="connsiteY27" fmla="*/ 511253 h 6578438"/>
                <a:gd name="connsiteX28" fmla="*/ 4070934 w 5890489"/>
                <a:gd name="connsiteY28" fmla="*/ 494848 h 6578438"/>
                <a:gd name="connsiteX29" fmla="*/ 3915521 w 5890489"/>
                <a:gd name="connsiteY29" fmla="*/ 486065 h 6578438"/>
                <a:gd name="connsiteX30" fmla="*/ 3760241 w 5890489"/>
                <a:gd name="connsiteY30" fmla="*/ 484257 h 6578438"/>
                <a:gd name="connsiteX31" fmla="*/ 3682734 w 5890489"/>
                <a:gd name="connsiteY31" fmla="*/ 486581 h 6578438"/>
                <a:gd name="connsiteX32" fmla="*/ 3605491 w 5890489"/>
                <a:gd name="connsiteY32" fmla="*/ 488907 h 6578438"/>
                <a:gd name="connsiteX33" fmla="*/ 3527454 w 5890489"/>
                <a:gd name="connsiteY33" fmla="*/ 493169 h 6578438"/>
                <a:gd name="connsiteX34" fmla="*/ 3449151 w 5890489"/>
                <a:gd name="connsiteY34" fmla="*/ 498336 h 6578438"/>
                <a:gd name="connsiteX35" fmla="*/ 3410067 w 5890489"/>
                <a:gd name="connsiteY35" fmla="*/ 500532 h 6578438"/>
                <a:gd name="connsiteX36" fmla="*/ 3371246 w 5890489"/>
                <a:gd name="connsiteY36" fmla="*/ 504279 h 6578438"/>
                <a:gd name="connsiteX37" fmla="*/ 3293739 w 5890489"/>
                <a:gd name="connsiteY37" fmla="*/ 511512 h 6578438"/>
                <a:gd name="connsiteX38" fmla="*/ 2689445 w 5890489"/>
                <a:gd name="connsiteY38" fmla="*/ 610198 h 6578438"/>
                <a:gd name="connsiteX39" fmla="*/ 2117875 w 5890489"/>
                <a:gd name="connsiteY39" fmla="*/ 800335 h 6578438"/>
                <a:gd name="connsiteX40" fmla="*/ 1981276 w 5890489"/>
                <a:gd name="connsiteY40" fmla="*/ 865566 h 6578438"/>
                <a:gd name="connsiteX41" fmla="*/ 1847991 w 5890489"/>
                <a:gd name="connsiteY41" fmla="*/ 938676 h 6578438"/>
                <a:gd name="connsiteX42" fmla="*/ 1783069 w 5890489"/>
                <a:gd name="connsiteY42" fmla="*/ 978718 h 6578438"/>
                <a:gd name="connsiteX43" fmla="*/ 1750609 w 5890489"/>
                <a:gd name="connsiteY43" fmla="*/ 998869 h 6578438"/>
                <a:gd name="connsiteX44" fmla="*/ 1734312 w 5890489"/>
                <a:gd name="connsiteY44" fmla="*/ 1008945 h 6578438"/>
                <a:gd name="connsiteX45" fmla="*/ 1718547 w 5890489"/>
                <a:gd name="connsiteY45" fmla="*/ 1019924 h 6578438"/>
                <a:gd name="connsiteX46" fmla="*/ 1655481 w 5890489"/>
                <a:gd name="connsiteY46" fmla="*/ 1063582 h 6578438"/>
                <a:gd name="connsiteX47" fmla="*/ 1593077 w 5890489"/>
                <a:gd name="connsiteY47" fmla="*/ 1108664 h 6578438"/>
                <a:gd name="connsiteX48" fmla="*/ 1532263 w 5890489"/>
                <a:gd name="connsiteY48" fmla="*/ 1156197 h 6578438"/>
                <a:gd name="connsiteX49" fmla="*/ 1472509 w 5890489"/>
                <a:gd name="connsiteY49" fmla="*/ 1205152 h 6578438"/>
                <a:gd name="connsiteX50" fmla="*/ 1414212 w 5890489"/>
                <a:gd name="connsiteY50" fmla="*/ 1256175 h 6578438"/>
                <a:gd name="connsiteX51" fmla="*/ 1357242 w 5890489"/>
                <a:gd name="connsiteY51" fmla="*/ 1308359 h 6578438"/>
                <a:gd name="connsiteX52" fmla="*/ 1153072 w 5890489"/>
                <a:gd name="connsiteY52" fmla="*/ 1529498 h 6578438"/>
                <a:gd name="connsiteX53" fmla="*/ 1002694 w 5890489"/>
                <a:gd name="connsiteY53" fmla="*/ 1770658 h 6578438"/>
                <a:gd name="connsiteX54" fmla="*/ 974076 w 5890489"/>
                <a:gd name="connsiteY54" fmla="*/ 1835371 h 6578438"/>
                <a:gd name="connsiteX55" fmla="*/ 949564 w 5890489"/>
                <a:gd name="connsiteY55" fmla="*/ 1903573 h 6578438"/>
                <a:gd name="connsiteX56" fmla="*/ 927173 w 5890489"/>
                <a:gd name="connsiteY56" fmla="*/ 1974229 h 6578438"/>
                <a:gd name="connsiteX57" fmla="*/ 906107 w 5890489"/>
                <a:gd name="connsiteY57" fmla="*/ 2046952 h 6578438"/>
                <a:gd name="connsiteX58" fmla="*/ 751092 w 5890489"/>
                <a:gd name="connsiteY58" fmla="*/ 2676266 h 6578438"/>
                <a:gd name="connsiteX59" fmla="*/ 547189 w 5890489"/>
                <a:gd name="connsiteY59" fmla="*/ 3308422 h 6578438"/>
                <a:gd name="connsiteX60" fmla="*/ 441195 w 5890489"/>
                <a:gd name="connsiteY60" fmla="*/ 3866306 h 6578438"/>
                <a:gd name="connsiteX61" fmla="*/ 527182 w 5890489"/>
                <a:gd name="connsiteY61" fmla="*/ 4439174 h 6578438"/>
                <a:gd name="connsiteX62" fmla="*/ 775073 w 5890489"/>
                <a:gd name="connsiteY62" fmla="*/ 4987240 h 6578438"/>
                <a:gd name="connsiteX63" fmla="*/ 943206 w 5890489"/>
                <a:gd name="connsiteY63" fmla="*/ 5244933 h 6578438"/>
                <a:gd name="connsiteX64" fmla="*/ 1133728 w 5890489"/>
                <a:gd name="connsiteY64" fmla="*/ 5490356 h 6578438"/>
                <a:gd name="connsiteX65" fmla="*/ 1359626 w 5890489"/>
                <a:gd name="connsiteY65" fmla="*/ 5709815 h 6578438"/>
                <a:gd name="connsiteX66" fmla="*/ 1481254 w 5890489"/>
                <a:gd name="connsiteY66" fmla="*/ 5809146 h 6578438"/>
                <a:gd name="connsiteX67" fmla="*/ 1543260 w 5890489"/>
                <a:gd name="connsiteY67" fmla="*/ 5856940 h 6578438"/>
                <a:gd name="connsiteX68" fmla="*/ 1607518 w 5890489"/>
                <a:gd name="connsiteY68" fmla="*/ 5901374 h 6578438"/>
                <a:gd name="connsiteX69" fmla="*/ 2145566 w 5890489"/>
                <a:gd name="connsiteY69" fmla="*/ 6193814 h 6578438"/>
                <a:gd name="connsiteX70" fmla="*/ 2214991 w 5890489"/>
                <a:gd name="connsiteY70" fmla="*/ 6221844 h 6578438"/>
                <a:gd name="connsiteX71" fmla="*/ 2249307 w 5890489"/>
                <a:gd name="connsiteY71" fmla="*/ 6236182 h 6578438"/>
                <a:gd name="connsiteX72" fmla="*/ 2284285 w 5890489"/>
                <a:gd name="connsiteY72" fmla="*/ 6248711 h 6578438"/>
                <a:gd name="connsiteX73" fmla="*/ 2354241 w 5890489"/>
                <a:gd name="connsiteY73" fmla="*/ 6273124 h 6578438"/>
                <a:gd name="connsiteX74" fmla="*/ 2371597 w 5890489"/>
                <a:gd name="connsiteY74" fmla="*/ 6279324 h 6578438"/>
                <a:gd name="connsiteX75" fmla="*/ 2387894 w 5890489"/>
                <a:gd name="connsiteY75" fmla="*/ 6287719 h 6578438"/>
                <a:gd name="connsiteX76" fmla="*/ 2421414 w 5890489"/>
                <a:gd name="connsiteY76" fmla="*/ 6302186 h 6578438"/>
                <a:gd name="connsiteX77" fmla="*/ 2489117 w 5890489"/>
                <a:gd name="connsiteY77" fmla="*/ 6329441 h 6578438"/>
                <a:gd name="connsiteX78" fmla="*/ 2522902 w 5890489"/>
                <a:gd name="connsiteY78" fmla="*/ 6343134 h 6578438"/>
                <a:gd name="connsiteX79" fmla="*/ 2556953 w 5890489"/>
                <a:gd name="connsiteY79" fmla="*/ 6356051 h 6578438"/>
                <a:gd name="connsiteX80" fmla="*/ 2695009 w 5890489"/>
                <a:gd name="connsiteY80" fmla="*/ 6401905 h 6578438"/>
                <a:gd name="connsiteX81" fmla="*/ 3268035 w 5890489"/>
                <a:gd name="connsiteY81" fmla="*/ 6501238 h 6578438"/>
                <a:gd name="connsiteX82" fmla="*/ 3341038 w 5890489"/>
                <a:gd name="connsiteY82" fmla="*/ 6506145 h 6578438"/>
                <a:gd name="connsiteX83" fmla="*/ 3414703 w 5890489"/>
                <a:gd name="connsiteY83" fmla="*/ 6507050 h 6578438"/>
                <a:gd name="connsiteX84" fmla="*/ 3488237 w 5890489"/>
                <a:gd name="connsiteY84" fmla="*/ 6508212 h 6578438"/>
                <a:gd name="connsiteX85" fmla="*/ 3524142 w 5890489"/>
                <a:gd name="connsiteY85" fmla="*/ 6507955 h 6578438"/>
                <a:gd name="connsiteX86" fmla="*/ 3559252 w 5890489"/>
                <a:gd name="connsiteY86" fmla="*/ 6506921 h 6578438"/>
                <a:gd name="connsiteX87" fmla="*/ 3629207 w 5890489"/>
                <a:gd name="connsiteY87" fmla="*/ 6503045 h 6578438"/>
                <a:gd name="connsiteX88" fmla="*/ 3698633 w 5890489"/>
                <a:gd name="connsiteY88" fmla="*/ 6496845 h 6578438"/>
                <a:gd name="connsiteX89" fmla="*/ 3733213 w 5890489"/>
                <a:gd name="connsiteY89" fmla="*/ 6493357 h 6578438"/>
                <a:gd name="connsiteX90" fmla="*/ 3767529 w 5890489"/>
                <a:gd name="connsiteY90" fmla="*/ 6488707 h 6578438"/>
                <a:gd name="connsiteX91" fmla="*/ 3801845 w 5890489"/>
                <a:gd name="connsiteY91" fmla="*/ 6484057 h 6578438"/>
                <a:gd name="connsiteX92" fmla="*/ 3835895 w 5890489"/>
                <a:gd name="connsiteY92" fmla="*/ 6478116 h 6578438"/>
                <a:gd name="connsiteX93" fmla="*/ 4364801 w 5890489"/>
                <a:gd name="connsiteY93" fmla="*/ 6308517 h 6578438"/>
                <a:gd name="connsiteX94" fmla="*/ 4861379 w 5890489"/>
                <a:gd name="connsiteY94" fmla="*/ 6000576 h 6578438"/>
                <a:gd name="connsiteX95" fmla="*/ 5341263 w 5890489"/>
                <a:gd name="connsiteY95" fmla="*/ 5605834 h 6578438"/>
                <a:gd name="connsiteX96" fmla="*/ 5587301 w 5890489"/>
                <a:gd name="connsiteY96" fmla="*/ 5390379 h 6578438"/>
                <a:gd name="connsiteX97" fmla="*/ 5849105 w 5890489"/>
                <a:gd name="connsiteY97" fmla="*/ 5176344 h 6578438"/>
                <a:gd name="connsiteX98" fmla="*/ 5890489 w 5890489"/>
                <a:gd name="connsiteY98" fmla="*/ 5145260 h 6578438"/>
                <a:gd name="connsiteX99" fmla="*/ 5890489 w 5890489"/>
                <a:gd name="connsiteY99" fmla="*/ 5995323 h 6578438"/>
                <a:gd name="connsiteX100" fmla="*/ 5811477 w 5890489"/>
                <a:gd name="connsiteY100" fmla="*/ 6077819 h 6578438"/>
                <a:gd name="connsiteX101" fmla="*/ 5301384 w 5890489"/>
                <a:gd name="connsiteY101" fmla="*/ 6542958 h 6578438"/>
                <a:gd name="connsiteX102" fmla="*/ 5252008 w 5890489"/>
                <a:gd name="connsiteY102" fmla="*/ 6578438 h 6578438"/>
                <a:gd name="connsiteX103" fmla="*/ 1653730 w 5890489"/>
                <a:gd name="connsiteY103" fmla="*/ 6578438 h 6578438"/>
                <a:gd name="connsiteX104" fmla="*/ 1549768 w 5890489"/>
                <a:gd name="connsiteY104" fmla="*/ 6488821 h 6578438"/>
                <a:gd name="connsiteX105" fmla="*/ 1298282 w 5890489"/>
                <a:gd name="connsiteY105" fmla="*/ 6243932 h 6578438"/>
                <a:gd name="connsiteX106" fmla="*/ 1237999 w 5890489"/>
                <a:gd name="connsiteY106" fmla="*/ 6181671 h 6578438"/>
                <a:gd name="connsiteX107" fmla="*/ 1179967 w 5890489"/>
                <a:gd name="connsiteY107" fmla="*/ 6117862 h 6578438"/>
                <a:gd name="connsiteX108" fmla="*/ 1121936 w 5890489"/>
                <a:gd name="connsiteY108" fmla="*/ 6054569 h 6578438"/>
                <a:gd name="connsiteX109" fmla="*/ 1065628 w 5890489"/>
                <a:gd name="connsiteY109" fmla="*/ 5990243 h 6578438"/>
                <a:gd name="connsiteX110" fmla="*/ 954335 w 5890489"/>
                <a:gd name="connsiteY110" fmla="*/ 5861460 h 6578438"/>
                <a:gd name="connsiteX111" fmla="*/ 898953 w 5890489"/>
                <a:gd name="connsiteY111" fmla="*/ 5797393 h 6578438"/>
                <a:gd name="connsiteX112" fmla="*/ 842908 w 5890489"/>
                <a:gd name="connsiteY112" fmla="*/ 5733582 h 6578438"/>
                <a:gd name="connsiteX113" fmla="*/ 622442 w 5890489"/>
                <a:gd name="connsiteY113" fmla="*/ 5471884 h 6578438"/>
                <a:gd name="connsiteX114" fmla="*/ 425559 w 5890489"/>
                <a:gd name="connsiteY114" fmla="*/ 5190036 h 6578438"/>
                <a:gd name="connsiteX115" fmla="*/ 123877 w 5890489"/>
                <a:gd name="connsiteY115" fmla="*/ 4564210 h 6578438"/>
                <a:gd name="connsiteX116" fmla="*/ 130 w 5890489"/>
                <a:gd name="connsiteY116" fmla="*/ 3865530 h 6578438"/>
                <a:gd name="connsiteX117" fmla="*/ 30602 w 5890489"/>
                <a:gd name="connsiteY117" fmla="*/ 3505793 h 6578438"/>
                <a:gd name="connsiteX118" fmla="*/ 126924 w 5890489"/>
                <a:gd name="connsiteY118" fmla="*/ 3157164 h 6578438"/>
                <a:gd name="connsiteX119" fmla="*/ 334803 w 5890489"/>
                <a:gd name="connsiteY119" fmla="*/ 2560530 h 6578438"/>
                <a:gd name="connsiteX120" fmla="*/ 381176 w 5890489"/>
                <a:gd name="connsiteY120" fmla="*/ 2409144 h 6578438"/>
                <a:gd name="connsiteX121" fmla="*/ 425825 w 5890489"/>
                <a:gd name="connsiteY121" fmla="*/ 2255819 h 6578438"/>
                <a:gd name="connsiteX122" fmla="*/ 470210 w 5890489"/>
                <a:gd name="connsiteY122" fmla="*/ 2099523 h 6578438"/>
                <a:gd name="connsiteX123" fmla="*/ 492998 w 5890489"/>
                <a:gd name="connsiteY123" fmla="*/ 2020213 h 6578438"/>
                <a:gd name="connsiteX124" fmla="*/ 517509 w 5890489"/>
                <a:gd name="connsiteY124" fmla="*/ 1939224 h 6578438"/>
                <a:gd name="connsiteX125" fmla="*/ 544007 w 5890489"/>
                <a:gd name="connsiteY125" fmla="*/ 1857201 h 6578438"/>
                <a:gd name="connsiteX126" fmla="*/ 573288 w 5890489"/>
                <a:gd name="connsiteY126" fmla="*/ 1774274 h 6578438"/>
                <a:gd name="connsiteX127" fmla="*/ 606146 w 5890489"/>
                <a:gd name="connsiteY127" fmla="*/ 1690832 h 6578438"/>
                <a:gd name="connsiteX128" fmla="*/ 644569 w 5890489"/>
                <a:gd name="connsiteY128" fmla="*/ 1607775 h 6578438"/>
                <a:gd name="connsiteX129" fmla="*/ 837874 w 5890489"/>
                <a:gd name="connsiteY129" fmla="*/ 1297638 h 6578438"/>
                <a:gd name="connsiteX130" fmla="*/ 1069602 w 5890489"/>
                <a:gd name="connsiteY130" fmla="*/ 1032194 h 6578438"/>
                <a:gd name="connsiteX131" fmla="*/ 1130548 w 5890489"/>
                <a:gd name="connsiteY131" fmla="*/ 970839 h 6578438"/>
                <a:gd name="connsiteX132" fmla="*/ 1192024 w 5890489"/>
                <a:gd name="connsiteY132" fmla="*/ 910129 h 6578438"/>
                <a:gd name="connsiteX133" fmla="*/ 1255356 w 5890489"/>
                <a:gd name="connsiteY133" fmla="*/ 850841 h 6578438"/>
                <a:gd name="connsiteX134" fmla="*/ 1319614 w 5890489"/>
                <a:gd name="connsiteY134" fmla="*/ 792068 h 6578438"/>
                <a:gd name="connsiteX135" fmla="*/ 1385728 w 5890489"/>
                <a:gd name="connsiteY135" fmla="*/ 734975 h 6578438"/>
                <a:gd name="connsiteX136" fmla="*/ 1452768 w 5890489"/>
                <a:gd name="connsiteY136" fmla="*/ 678528 h 6578438"/>
                <a:gd name="connsiteX137" fmla="*/ 1469594 w 5890489"/>
                <a:gd name="connsiteY137" fmla="*/ 664449 h 6578438"/>
                <a:gd name="connsiteX138" fmla="*/ 1487083 w 5890489"/>
                <a:gd name="connsiteY138" fmla="*/ 651015 h 6578438"/>
                <a:gd name="connsiteX139" fmla="*/ 1522193 w 5890489"/>
                <a:gd name="connsiteY139" fmla="*/ 624277 h 6578438"/>
                <a:gd name="connsiteX140" fmla="*/ 1592415 w 5890489"/>
                <a:gd name="connsiteY140" fmla="*/ 570671 h 6578438"/>
                <a:gd name="connsiteX141" fmla="*/ 1738287 w 5890489"/>
                <a:gd name="connsiteY141" fmla="*/ 469402 h 6578438"/>
                <a:gd name="connsiteX142" fmla="*/ 1890918 w 5890489"/>
                <a:gd name="connsiteY142" fmla="*/ 376530 h 6578438"/>
                <a:gd name="connsiteX143" fmla="*/ 2555363 w 5890489"/>
                <a:gd name="connsiteY143" fmla="*/ 105274 h 6578438"/>
                <a:gd name="connsiteX144" fmla="*/ 3259291 w 5890489"/>
                <a:gd name="connsiteY144" fmla="*/ 3229 h 6578438"/>
                <a:gd name="connsiteX145" fmla="*/ 3347265 w 5890489"/>
                <a:gd name="connsiteY145" fmla="*/ 903 h 657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890489" h="6578438">
                  <a:moveTo>
                    <a:pt x="3391253" y="0"/>
                  </a:moveTo>
                  <a:lnTo>
                    <a:pt x="3434974" y="646"/>
                  </a:lnTo>
                  <a:lnTo>
                    <a:pt x="3522419" y="2712"/>
                  </a:lnTo>
                  <a:cubicBezTo>
                    <a:pt x="3551567" y="3488"/>
                    <a:pt x="3580451" y="3746"/>
                    <a:pt x="3610261" y="6458"/>
                  </a:cubicBezTo>
                  <a:cubicBezTo>
                    <a:pt x="3669353" y="10850"/>
                    <a:pt x="3728179" y="14337"/>
                    <a:pt x="3786872" y="20667"/>
                  </a:cubicBezTo>
                  <a:lnTo>
                    <a:pt x="3962291" y="43530"/>
                  </a:lnTo>
                  <a:lnTo>
                    <a:pt x="4135855" y="75176"/>
                  </a:lnTo>
                  <a:cubicBezTo>
                    <a:pt x="4193224" y="87836"/>
                    <a:pt x="4250328" y="101398"/>
                    <a:pt x="4307299" y="114315"/>
                  </a:cubicBezTo>
                  <a:cubicBezTo>
                    <a:pt x="4364139" y="128394"/>
                    <a:pt x="4420050" y="145575"/>
                    <a:pt x="4476358" y="160816"/>
                  </a:cubicBezTo>
                  <a:cubicBezTo>
                    <a:pt x="4504580" y="167921"/>
                    <a:pt x="4532138" y="177995"/>
                    <a:pt x="4559829" y="186779"/>
                  </a:cubicBezTo>
                  <a:lnTo>
                    <a:pt x="4642901" y="213648"/>
                  </a:lnTo>
                  <a:cubicBezTo>
                    <a:pt x="4863234" y="288307"/>
                    <a:pt x="5076414" y="379371"/>
                    <a:pt x="5280847" y="485936"/>
                  </a:cubicBezTo>
                  <a:cubicBezTo>
                    <a:pt x="5485018" y="592631"/>
                    <a:pt x="5681768" y="713145"/>
                    <a:pt x="5865400" y="851099"/>
                  </a:cubicBezTo>
                  <a:lnTo>
                    <a:pt x="5890489" y="870950"/>
                  </a:lnTo>
                  <a:lnTo>
                    <a:pt x="5890489" y="1321814"/>
                  </a:lnTo>
                  <a:lnTo>
                    <a:pt x="5887395" y="1318952"/>
                  </a:lnTo>
                  <a:lnTo>
                    <a:pt x="5830291" y="1265992"/>
                  </a:lnTo>
                  <a:lnTo>
                    <a:pt x="5815981" y="1252687"/>
                  </a:lnTo>
                  <a:lnTo>
                    <a:pt x="5801142" y="1240158"/>
                  </a:lnTo>
                  <a:lnTo>
                    <a:pt x="5771464" y="1214969"/>
                  </a:lnTo>
                  <a:cubicBezTo>
                    <a:pt x="5731849" y="1181385"/>
                    <a:pt x="5692897" y="1146896"/>
                    <a:pt x="5651030" y="1115767"/>
                  </a:cubicBezTo>
                  <a:cubicBezTo>
                    <a:pt x="5487534" y="986985"/>
                    <a:pt x="5311321" y="872542"/>
                    <a:pt x="5123183" y="780443"/>
                  </a:cubicBezTo>
                  <a:cubicBezTo>
                    <a:pt x="4935309" y="688087"/>
                    <a:pt x="4737102" y="616398"/>
                    <a:pt x="4533860" y="567701"/>
                  </a:cubicBezTo>
                  <a:lnTo>
                    <a:pt x="4457281" y="550780"/>
                  </a:lnTo>
                  <a:cubicBezTo>
                    <a:pt x="4431709" y="545484"/>
                    <a:pt x="4406536" y="538896"/>
                    <a:pt x="4380568" y="535279"/>
                  </a:cubicBezTo>
                  <a:lnTo>
                    <a:pt x="4303325" y="522879"/>
                  </a:lnTo>
                  <a:lnTo>
                    <a:pt x="4264769" y="516679"/>
                  </a:lnTo>
                  <a:cubicBezTo>
                    <a:pt x="4251918" y="514612"/>
                    <a:pt x="4239067" y="512415"/>
                    <a:pt x="4226082" y="511253"/>
                  </a:cubicBezTo>
                  <a:cubicBezTo>
                    <a:pt x="4174145" y="505829"/>
                    <a:pt x="4122606" y="499498"/>
                    <a:pt x="4070934" y="494848"/>
                  </a:cubicBezTo>
                  <a:lnTo>
                    <a:pt x="3915521" y="486065"/>
                  </a:lnTo>
                  <a:lnTo>
                    <a:pt x="3760241" y="484257"/>
                  </a:lnTo>
                  <a:cubicBezTo>
                    <a:pt x="3734405" y="483869"/>
                    <a:pt x="3708571" y="485936"/>
                    <a:pt x="3682734" y="486581"/>
                  </a:cubicBezTo>
                  <a:lnTo>
                    <a:pt x="3605491" y="488907"/>
                  </a:lnTo>
                  <a:cubicBezTo>
                    <a:pt x="3579921" y="489165"/>
                    <a:pt x="3553555" y="491490"/>
                    <a:pt x="3527454" y="493169"/>
                  </a:cubicBezTo>
                  <a:lnTo>
                    <a:pt x="3449151" y="498336"/>
                  </a:lnTo>
                  <a:lnTo>
                    <a:pt x="3410067" y="500532"/>
                  </a:lnTo>
                  <a:lnTo>
                    <a:pt x="3371246" y="504279"/>
                  </a:lnTo>
                  <a:cubicBezTo>
                    <a:pt x="3345410" y="506862"/>
                    <a:pt x="3319575" y="509315"/>
                    <a:pt x="3293739" y="511512"/>
                  </a:cubicBezTo>
                  <a:cubicBezTo>
                    <a:pt x="3087450" y="531662"/>
                    <a:pt x="2885531" y="563180"/>
                    <a:pt x="2689445" y="610198"/>
                  </a:cubicBezTo>
                  <a:cubicBezTo>
                    <a:pt x="2493357" y="657344"/>
                    <a:pt x="2302303" y="719088"/>
                    <a:pt x="2117875" y="800335"/>
                  </a:cubicBezTo>
                  <a:cubicBezTo>
                    <a:pt x="2072298" y="821648"/>
                    <a:pt x="2026854" y="843606"/>
                    <a:pt x="1981276" y="865566"/>
                  </a:cubicBezTo>
                  <a:cubicBezTo>
                    <a:pt x="1937025" y="889978"/>
                    <a:pt x="1891978" y="913229"/>
                    <a:pt x="1847991" y="938676"/>
                  </a:cubicBezTo>
                  <a:lnTo>
                    <a:pt x="1783069" y="978718"/>
                  </a:lnTo>
                  <a:lnTo>
                    <a:pt x="1750609" y="998869"/>
                  </a:lnTo>
                  <a:lnTo>
                    <a:pt x="1734312" y="1008945"/>
                  </a:lnTo>
                  <a:lnTo>
                    <a:pt x="1718547" y="1019924"/>
                  </a:lnTo>
                  <a:lnTo>
                    <a:pt x="1655481" y="1063582"/>
                  </a:lnTo>
                  <a:cubicBezTo>
                    <a:pt x="1634414" y="1078178"/>
                    <a:pt x="1612950" y="1092259"/>
                    <a:pt x="1593077" y="1108664"/>
                  </a:cubicBezTo>
                  <a:lnTo>
                    <a:pt x="1532263" y="1156197"/>
                  </a:lnTo>
                  <a:cubicBezTo>
                    <a:pt x="1511992" y="1172085"/>
                    <a:pt x="1491587" y="1187844"/>
                    <a:pt x="1472509" y="1205152"/>
                  </a:cubicBezTo>
                  <a:lnTo>
                    <a:pt x="1414212" y="1256175"/>
                  </a:lnTo>
                  <a:cubicBezTo>
                    <a:pt x="1395001" y="1273354"/>
                    <a:pt x="1375127" y="1290147"/>
                    <a:pt x="1357242" y="1308359"/>
                  </a:cubicBezTo>
                  <a:cubicBezTo>
                    <a:pt x="1283178" y="1379532"/>
                    <a:pt x="1212163" y="1452513"/>
                    <a:pt x="1153072" y="1529498"/>
                  </a:cubicBezTo>
                  <a:cubicBezTo>
                    <a:pt x="1090933" y="1605578"/>
                    <a:pt x="1043501" y="1685794"/>
                    <a:pt x="1002694" y="1770658"/>
                  </a:cubicBezTo>
                  <a:lnTo>
                    <a:pt x="974076" y="1835371"/>
                  </a:lnTo>
                  <a:lnTo>
                    <a:pt x="949564" y="1903573"/>
                  </a:lnTo>
                  <a:cubicBezTo>
                    <a:pt x="940820" y="1925661"/>
                    <a:pt x="934593" y="1950719"/>
                    <a:pt x="927173" y="1974229"/>
                  </a:cubicBezTo>
                  <a:cubicBezTo>
                    <a:pt x="920019" y="1998254"/>
                    <a:pt x="912468" y="2021504"/>
                    <a:pt x="906107" y="2046952"/>
                  </a:cubicBezTo>
                  <a:cubicBezTo>
                    <a:pt x="853906" y="2245614"/>
                    <a:pt x="809918" y="2463136"/>
                    <a:pt x="751092" y="2676266"/>
                  </a:cubicBezTo>
                  <a:cubicBezTo>
                    <a:pt x="693458" y="2889912"/>
                    <a:pt x="624166" y="3100976"/>
                    <a:pt x="547189" y="3308422"/>
                  </a:cubicBezTo>
                  <a:cubicBezTo>
                    <a:pt x="479617" y="3487580"/>
                    <a:pt x="444109" y="3675523"/>
                    <a:pt x="441195" y="3866306"/>
                  </a:cubicBezTo>
                  <a:cubicBezTo>
                    <a:pt x="438014" y="4057089"/>
                    <a:pt x="469282" y="4250456"/>
                    <a:pt x="527182" y="4439174"/>
                  </a:cubicBezTo>
                  <a:cubicBezTo>
                    <a:pt x="584815" y="4628278"/>
                    <a:pt x="671067" y="4811828"/>
                    <a:pt x="775073" y="4987240"/>
                  </a:cubicBezTo>
                  <a:cubicBezTo>
                    <a:pt x="827009" y="5075075"/>
                    <a:pt x="884246" y="5160327"/>
                    <a:pt x="943206" y="5244933"/>
                  </a:cubicBezTo>
                  <a:cubicBezTo>
                    <a:pt x="1002296" y="5329411"/>
                    <a:pt x="1064964" y="5412337"/>
                    <a:pt x="1133728" y="5490356"/>
                  </a:cubicBezTo>
                  <a:cubicBezTo>
                    <a:pt x="1203949" y="5567728"/>
                    <a:pt x="1279337" y="5642259"/>
                    <a:pt x="1359626" y="5709815"/>
                  </a:cubicBezTo>
                  <a:cubicBezTo>
                    <a:pt x="1398711" y="5744949"/>
                    <a:pt x="1439916" y="5777241"/>
                    <a:pt x="1481254" y="5809146"/>
                  </a:cubicBezTo>
                  <a:cubicBezTo>
                    <a:pt x="1501922" y="5825163"/>
                    <a:pt x="1522325" y="5841309"/>
                    <a:pt x="1543260" y="5856940"/>
                  </a:cubicBezTo>
                  <a:cubicBezTo>
                    <a:pt x="1564591" y="5871923"/>
                    <a:pt x="1585921" y="5886777"/>
                    <a:pt x="1607518" y="5901374"/>
                  </a:cubicBezTo>
                  <a:cubicBezTo>
                    <a:pt x="1778565" y="6019693"/>
                    <a:pt x="1961271" y="6115924"/>
                    <a:pt x="2145566" y="6193814"/>
                  </a:cubicBezTo>
                  <a:lnTo>
                    <a:pt x="2214991" y="6221844"/>
                  </a:lnTo>
                  <a:lnTo>
                    <a:pt x="2249307" y="6236182"/>
                  </a:lnTo>
                  <a:cubicBezTo>
                    <a:pt x="2260702" y="6241089"/>
                    <a:pt x="2272625" y="6244577"/>
                    <a:pt x="2284285" y="6248711"/>
                  </a:cubicBezTo>
                  <a:lnTo>
                    <a:pt x="2354241" y="6273124"/>
                  </a:lnTo>
                  <a:cubicBezTo>
                    <a:pt x="2360070" y="6275190"/>
                    <a:pt x="2365899" y="6277128"/>
                    <a:pt x="2371597" y="6279324"/>
                  </a:cubicBezTo>
                  <a:cubicBezTo>
                    <a:pt x="2377161" y="6281778"/>
                    <a:pt x="2382329" y="6285007"/>
                    <a:pt x="2387894" y="6287719"/>
                  </a:cubicBezTo>
                  <a:cubicBezTo>
                    <a:pt x="2398757" y="6293274"/>
                    <a:pt x="2410153" y="6297666"/>
                    <a:pt x="2421414" y="6302186"/>
                  </a:cubicBezTo>
                  <a:lnTo>
                    <a:pt x="2489117" y="6329441"/>
                  </a:lnTo>
                  <a:lnTo>
                    <a:pt x="2522902" y="6343134"/>
                  </a:lnTo>
                  <a:cubicBezTo>
                    <a:pt x="2534165" y="6347654"/>
                    <a:pt x="2545294" y="6352563"/>
                    <a:pt x="2556953" y="6356051"/>
                  </a:cubicBezTo>
                  <a:lnTo>
                    <a:pt x="2695009" y="6401905"/>
                  </a:lnTo>
                  <a:cubicBezTo>
                    <a:pt x="2880895" y="6457190"/>
                    <a:pt x="3073141" y="6489095"/>
                    <a:pt x="3268035" y="6501238"/>
                  </a:cubicBezTo>
                  <a:cubicBezTo>
                    <a:pt x="3292413" y="6502659"/>
                    <a:pt x="3316527" y="6505629"/>
                    <a:pt x="3341038" y="6506145"/>
                  </a:cubicBezTo>
                  <a:lnTo>
                    <a:pt x="3414703" y="6507050"/>
                  </a:lnTo>
                  <a:lnTo>
                    <a:pt x="3488237" y="6508212"/>
                  </a:lnTo>
                  <a:cubicBezTo>
                    <a:pt x="3500690" y="6508729"/>
                    <a:pt x="3512483" y="6508471"/>
                    <a:pt x="3524142" y="6507955"/>
                  </a:cubicBezTo>
                  <a:lnTo>
                    <a:pt x="3559252" y="6506921"/>
                  </a:lnTo>
                  <a:cubicBezTo>
                    <a:pt x="3582835" y="6506792"/>
                    <a:pt x="3605889" y="6504467"/>
                    <a:pt x="3629207" y="6503045"/>
                  </a:cubicBezTo>
                  <a:cubicBezTo>
                    <a:pt x="3652526" y="6502012"/>
                    <a:pt x="3675579" y="6499171"/>
                    <a:pt x="3698633" y="6496845"/>
                  </a:cubicBezTo>
                  <a:cubicBezTo>
                    <a:pt x="3710160" y="6495683"/>
                    <a:pt x="3721819" y="6494907"/>
                    <a:pt x="3733213" y="6493357"/>
                  </a:cubicBezTo>
                  <a:lnTo>
                    <a:pt x="3767529" y="6488707"/>
                  </a:lnTo>
                  <a:lnTo>
                    <a:pt x="3801845" y="6484057"/>
                  </a:lnTo>
                  <a:lnTo>
                    <a:pt x="3835895" y="6478116"/>
                  </a:lnTo>
                  <a:cubicBezTo>
                    <a:pt x="4017673" y="6446727"/>
                    <a:pt x="4194152" y="6390281"/>
                    <a:pt x="4364801" y="6308517"/>
                  </a:cubicBezTo>
                  <a:cubicBezTo>
                    <a:pt x="4535583" y="6227139"/>
                    <a:pt x="4700138" y="6120962"/>
                    <a:pt x="4861379" y="6000576"/>
                  </a:cubicBezTo>
                  <a:cubicBezTo>
                    <a:pt x="5022621" y="5879931"/>
                    <a:pt x="5180684" y="5745337"/>
                    <a:pt x="5341263" y="5605834"/>
                  </a:cubicBezTo>
                  <a:lnTo>
                    <a:pt x="5587301" y="5390379"/>
                  </a:lnTo>
                  <a:cubicBezTo>
                    <a:pt x="5674216" y="5315718"/>
                    <a:pt x="5761527" y="5244416"/>
                    <a:pt x="5849105" y="5176344"/>
                  </a:cubicBezTo>
                  <a:lnTo>
                    <a:pt x="5890489" y="5145260"/>
                  </a:lnTo>
                  <a:lnTo>
                    <a:pt x="5890489" y="5995323"/>
                  </a:lnTo>
                  <a:lnTo>
                    <a:pt x="5811477" y="6077819"/>
                  </a:lnTo>
                  <a:cubicBezTo>
                    <a:pt x="5654739" y="6238377"/>
                    <a:pt x="5487138" y="6396093"/>
                    <a:pt x="5301384" y="6542958"/>
                  </a:cubicBezTo>
                  <a:lnTo>
                    <a:pt x="5252008" y="6578438"/>
                  </a:lnTo>
                  <a:lnTo>
                    <a:pt x="1653730" y="6578438"/>
                  </a:lnTo>
                  <a:lnTo>
                    <a:pt x="1549768" y="6488821"/>
                  </a:lnTo>
                  <a:cubicBezTo>
                    <a:pt x="1461976" y="6409495"/>
                    <a:pt x="1378573" y="6327182"/>
                    <a:pt x="1298282" y="6243932"/>
                  </a:cubicBezTo>
                  <a:cubicBezTo>
                    <a:pt x="1278277" y="6223006"/>
                    <a:pt x="1258138" y="6202210"/>
                    <a:pt x="1237999" y="6181671"/>
                  </a:cubicBezTo>
                  <a:lnTo>
                    <a:pt x="1179967" y="6117862"/>
                  </a:lnTo>
                  <a:lnTo>
                    <a:pt x="1121936" y="6054569"/>
                  </a:lnTo>
                  <a:cubicBezTo>
                    <a:pt x="1102328" y="6033644"/>
                    <a:pt x="1084573" y="6011427"/>
                    <a:pt x="1065628" y="5990243"/>
                  </a:cubicBezTo>
                  <a:cubicBezTo>
                    <a:pt x="1028662" y="5947099"/>
                    <a:pt x="990239" y="5904991"/>
                    <a:pt x="954335" y="5861460"/>
                  </a:cubicBezTo>
                  <a:cubicBezTo>
                    <a:pt x="936050" y="5840018"/>
                    <a:pt x="917634" y="5818446"/>
                    <a:pt x="898953" y="5797393"/>
                  </a:cubicBezTo>
                  <a:cubicBezTo>
                    <a:pt x="880404" y="5776208"/>
                    <a:pt x="861325" y="5755412"/>
                    <a:pt x="842908" y="5733582"/>
                  </a:cubicBezTo>
                  <a:cubicBezTo>
                    <a:pt x="767919" y="5647942"/>
                    <a:pt x="693061" y="5561786"/>
                    <a:pt x="622442" y="5471884"/>
                  </a:cubicBezTo>
                  <a:cubicBezTo>
                    <a:pt x="551559" y="5382112"/>
                    <a:pt x="486639" y="5287430"/>
                    <a:pt x="425559" y="5190036"/>
                  </a:cubicBezTo>
                  <a:cubicBezTo>
                    <a:pt x="303668" y="4994990"/>
                    <a:pt x="200193" y="4786123"/>
                    <a:pt x="123877" y="4564210"/>
                  </a:cubicBezTo>
                  <a:cubicBezTo>
                    <a:pt x="47694" y="4342555"/>
                    <a:pt x="2249" y="4106045"/>
                    <a:pt x="130" y="3865530"/>
                  </a:cubicBezTo>
                  <a:cubicBezTo>
                    <a:pt x="-1328" y="3745403"/>
                    <a:pt x="9537" y="3624629"/>
                    <a:pt x="30602" y="3505793"/>
                  </a:cubicBezTo>
                  <a:cubicBezTo>
                    <a:pt x="51802" y="3386828"/>
                    <a:pt x="84659" y="3270059"/>
                    <a:pt x="126924" y="3157164"/>
                  </a:cubicBezTo>
                  <a:cubicBezTo>
                    <a:pt x="200457" y="2959276"/>
                    <a:pt x="271737" y="2761388"/>
                    <a:pt x="334803" y="2560530"/>
                  </a:cubicBezTo>
                  <a:lnTo>
                    <a:pt x="381176" y="2409144"/>
                  </a:lnTo>
                  <a:lnTo>
                    <a:pt x="425825" y="2255819"/>
                  </a:lnTo>
                  <a:lnTo>
                    <a:pt x="470210" y="2099523"/>
                  </a:lnTo>
                  <a:lnTo>
                    <a:pt x="492998" y="2020213"/>
                  </a:lnTo>
                  <a:lnTo>
                    <a:pt x="517509" y="1939224"/>
                  </a:lnTo>
                  <a:cubicBezTo>
                    <a:pt x="525061" y="1912485"/>
                    <a:pt x="534866" y="1884586"/>
                    <a:pt x="544007" y="1857201"/>
                  </a:cubicBezTo>
                  <a:cubicBezTo>
                    <a:pt x="553680" y="1829559"/>
                    <a:pt x="561496" y="1802304"/>
                    <a:pt x="573288" y="1774274"/>
                  </a:cubicBezTo>
                  <a:lnTo>
                    <a:pt x="606146" y="1690832"/>
                  </a:lnTo>
                  <a:cubicBezTo>
                    <a:pt x="618467" y="1663060"/>
                    <a:pt x="631716" y="1635417"/>
                    <a:pt x="644569" y="1607775"/>
                  </a:cubicBezTo>
                  <a:cubicBezTo>
                    <a:pt x="698625" y="1498368"/>
                    <a:pt x="763413" y="1391287"/>
                    <a:pt x="837874" y="1297638"/>
                  </a:cubicBezTo>
                  <a:cubicBezTo>
                    <a:pt x="910348" y="1201278"/>
                    <a:pt x="990107" y="1115897"/>
                    <a:pt x="1069602" y="1032194"/>
                  </a:cubicBezTo>
                  <a:cubicBezTo>
                    <a:pt x="1089079" y="1010624"/>
                    <a:pt x="1110012" y="990990"/>
                    <a:pt x="1130548" y="970839"/>
                  </a:cubicBezTo>
                  <a:lnTo>
                    <a:pt x="1192024" y="910129"/>
                  </a:lnTo>
                  <a:cubicBezTo>
                    <a:pt x="1212031" y="889462"/>
                    <a:pt x="1234024" y="870475"/>
                    <a:pt x="1255356" y="850841"/>
                  </a:cubicBezTo>
                  <a:lnTo>
                    <a:pt x="1319614" y="792068"/>
                  </a:lnTo>
                  <a:cubicBezTo>
                    <a:pt x="1340680" y="772176"/>
                    <a:pt x="1363469" y="753834"/>
                    <a:pt x="1385728" y="734975"/>
                  </a:cubicBezTo>
                  <a:lnTo>
                    <a:pt x="1452768" y="678528"/>
                  </a:lnTo>
                  <a:lnTo>
                    <a:pt x="1469594" y="664449"/>
                  </a:lnTo>
                  <a:lnTo>
                    <a:pt x="1487083" y="651015"/>
                  </a:lnTo>
                  <a:lnTo>
                    <a:pt x="1522193" y="624277"/>
                  </a:lnTo>
                  <a:lnTo>
                    <a:pt x="1592415" y="570671"/>
                  </a:lnTo>
                  <a:cubicBezTo>
                    <a:pt x="1640110" y="535925"/>
                    <a:pt x="1689531" y="503245"/>
                    <a:pt x="1738287" y="469402"/>
                  </a:cubicBezTo>
                  <a:cubicBezTo>
                    <a:pt x="1788634" y="438015"/>
                    <a:pt x="1839643" y="407013"/>
                    <a:pt x="1890918" y="376530"/>
                  </a:cubicBezTo>
                  <a:cubicBezTo>
                    <a:pt x="2098400" y="258209"/>
                    <a:pt x="2323503" y="166241"/>
                    <a:pt x="2555363" y="105274"/>
                  </a:cubicBezTo>
                  <a:cubicBezTo>
                    <a:pt x="2787223" y="44047"/>
                    <a:pt x="3024516" y="12013"/>
                    <a:pt x="3259291" y="3229"/>
                  </a:cubicBezTo>
                  <a:lnTo>
                    <a:pt x="3347265" y="903"/>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Freeform: Shape 177">
              <a:extLst>
                <a:ext uri="{FF2B5EF4-FFF2-40B4-BE49-F238E27FC236}">
                  <a16:creationId xmlns:a16="http://schemas.microsoft.com/office/drawing/2014/main" id="{ACA5348F-9FF6-485F-898D-1BED7EC727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5999" y="52997"/>
              <a:ext cx="6093363" cy="6805004"/>
            </a:xfrm>
            <a:custGeom>
              <a:avLst/>
              <a:gdLst>
                <a:gd name="connsiteX0" fmla="*/ 3517682 w 5890491"/>
                <a:gd name="connsiteY0" fmla="*/ 0 h 6578439"/>
                <a:gd name="connsiteX1" fmla="*/ 5849513 w 5890491"/>
                <a:gd name="connsiteY1" fmla="*/ 841730 h 6578439"/>
                <a:gd name="connsiteX2" fmla="*/ 5890491 w 5890491"/>
                <a:gd name="connsiteY2" fmla="*/ 879061 h 6578439"/>
                <a:gd name="connsiteX3" fmla="*/ 5890491 w 5890491"/>
                <a:gd name="connsiteY3" fmla="*/ 2034114 h 6578439"/>
                <a:gd name="connsiteX4" fmla="*/ 5757065 w 5890491"/>
                <a:gd name="connsiteY4" fmla="*/ 1854938 h 6578439"/>
                <a:gd name="connsiteX5" fmla="*/ 5564060 w 5890491"/>
                <a:gd name="connsiteY5" fmla="*/ 1642182 h 6578439"/>
                <a:gd name="connsiteX6" fmla="*/ 3517551 w 5890491"/>
                <a:gd name="connsiteY6" fmla="*/ 790012 h 6578439"/>
                <a:gd name="connsiteX7" fmla="*/ 1611552 w 5890491"/>
                <a:gd name="connsiteY7" fmla="*/ 1543282 h 6578439"/>
                <a:gd name="connsiteX8" fmla="*/ 1340656 w 5890491"/>
                <a:gd name="connsiteY8" fmla="*/ 1897925 h 6578439"/>
                <a:gd name="connsiteX9" fmla="*/ 1201705 w 5890491"/>
                <a:gd name="connsiteY9" fmla="*/ 2361213 h 6578439"/>
                <a:gd name="connsiteX10" fmla="*/ 852705 w 5890491"/>
                <a:gd name="connsiteY10" fmla="*/ 3529176 h 6578439"/>
                <a:gd name="connsiteX11" fmla="*/ 863863 w 5890491"/>
                <a:gd name="connsiteY11" fmla="*/ 4437051 h 6578439"/>
                <a:gd name="connsiteX12" fmla="*/ 1413569 w 5890491"/>
                <a:gd name="connsiteY12" fmla="*/ 5357174 h 6578439"/>
                <a:gd name="connsiteX13" fmla="*/ 2339129 w 5890491"/>
                <a:gd name="connsiteY13" fmla="*/ 6143367 h 6578439"/>
                <a:gd name="connsiteX14" fmla="*/ 3439449 w 5890491"/>
                <a:gd name="connsiteY14" fmla="*/ 6420049 h 6578439"/>
                <a:gd name="connsiteX15" fmla="*/ 5251388 w 5890491"/>
                <a:gd name="connsiteY15" fmla="*/ 5349009 h 6578439"/>
                <a:gd name="connsiteX16" fmla="*/ 5657731 w 5890491"/>
                <a:gd name="connsiteY16" fmla="*/ 4959205 h 6578439"/>
                <a:gd name="connsiteX17" fmla="*/ 5836127 w 5890491"/>
                <a:gd name="connsiteY17" fmla="*/ 4792052 h 6578439"/>
                <a:gd name="connsiteX18" fmla="*/ 5890491 w 5890491"/>
                <a:gd name="connsiteY18" fmla="*/ 4738662 h 6578439"/>
                <a:gd name="connsiteX19" fmla="*/ 5890491 w 5890491"/>
                <a:gd name="connsiteY19" fmla="*/ 5821964 h 6578439"/>
                <a:gd name="connsiteX20" fmla="*/ 5802001 w 5890491"/>
                <a:gd name="connsiteY20" fmla="*/ 5907904 h 6578439"/>
                <a:gd name="connsiteX21" fmla="*/ 5294358 w 5890491"/>
                <a:gd name="connsiteY21" fmla="*/ 6397505 h 6578439"/>
                <a:gd name="connsiteX22" fmla="*/ 5077178 w 5890491"/>
                <a:gd name="connsiteY22" fmla="*/ 6578439 h 6578439"/>
                <a:gd name="connsiteX23" fmla="*/ 1567290 w 5890491"/>
                <a:gd name="connsiteY23" fmla="*/ 6578439 h 6578439"/>
                <a:gd name="connsiteX24" fmla="*/ 1508588 w 5890491"/>
                <a:gd name="connsiteY24" fmla="*/ 6535186 h 6578439"/>
                <a:gd name="connsiteX25" fmla="*/ 826498 w 5890491"/>
                <a:gd name="connsiteY25" fmla="*/ 5876034 h 6578439"/>
                <a:gd name="connsiteX26" fmla="*/ 122403 w 5890491"/>
                <a:gd name="connsiteY26" fmla="*/ 3255655 h 6578439"/>
                <a:gd name="connsiteX27" fmla="*/ 1061197 w 5890491"/>
                <a:gd name="connsiteY27" fmla="*/ 984650 h 6578439"/>
                <a:gd name="connsiteX28" fmla="*/ 3517682 w 5890491"/>
                <a:gd name="connsiteY28" fmla="*/ 0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90491" h="6578439">
                  <a:moveTo>
                    <a:pt x="3517682" y="0"/>
                  </a:moveTo>
                  <a:cubicBezTo>
                    <a:pt x="4402017" y="0"/>
                    <a:pt x="5213742" y="315483"/>
                    <a:pt x="5849513" y="841730"/>
                  </a:cubicBezTo>
                  <a:lnTo>
                    <a:pt x="5890491" y="879061"/>
                  </a:lnTo>
                  <a:lnTo>
                    <a:pt x="5890491" y="2034114"/>
                  </a:lnTo>
                  <a:lnTo>
                    <a:pt x="5757065" y="1854938"/>
                  </a:lnTo>
                  <a:cubicBezTo>
                    <a:pt x="5696443" y="1781264"/>
                    <a:pt x="5632076" y="1710299"/>
                    <a:pt x="5564060" y="1642182"/>
                  </a:cubicBezTo>
                  <a:cubicBezTo>
                    <a:pt x="5015393" y="1092636"/>
                    <a:pt x="4288592" y="790012"/>
                    <a:pt x="3517551" y="790012"/>
                  </a:cubicBezTo>
                  <a:cubicBezTo>
                    <a:pt x="2701750" y="790012"/>
                    <a:pt x="2131676" y="1015335"/>
                    <a:pt x="1611552" y="1543282"/>
                  </a:cubicBezTo>
                  <a:cubicBezTo>
                    <a:pt x="1435754" y="1721722"/>
                    <a:pt x="1375945" y="1822729"/>
                    <a:pt x="1340656" y="1897925"/>
                  </a:cubicBezTo>
                  <a:cubicBezTo>
                    <a:pt x="1289148" y="2007623"/>
                    <a:pt x="1252432" y="2155907"/>
                    <a:pt x="1201705" y="2361213"/>
                  </a:cubicBezTo>
                  <a:cubicBezTo>
                    <a:pt x="1133721" y="2635919"/>
                    <a:pt x="1040568" y="3012290"/>
                    <a:pt x="852705" y="3529176"/>
                  </a:cubicBezTo>
                  <a:cubicBezTo>
                    <a:pt x="749952" y="3811784"/>
                    <a:pt x="753584" y="4108747"/>
                    <a:pt x="863863" y="4437051"/>
                  </a:cubicBezTo>
                  <a:cubicBezTo>
                    <a:pt x="964800" y="4737438"/>
                    <a:pt x="1154869" y="5055603"/>
                    <a:pt x="1413569" y="5357174"/>
                  </a:cubicBezTo>
                  <a:cubicBezTo>
                    <a:pt x="1718326" y="5712343"/>
                    <a:pt x="2021008" y="5969404"/>
                    <a:pt x="2339129" y="6143367"/>
                  </a:cubicBezTo>
                  <a:cubicBezTo>
                    <a:pt x="2679565" y="6329577"/>
                    <a:pt x="3039591" y="6420049"/>
                    <a:pt x="3439449" y="6420049"/>
                  </a:cubicBezTo>
                  <a:cubicBezTo>
                    <a:pt x="4142246" y="6420049"/>
                    <a:pt x="4633828" y="5976251"/>
                    <a:pt x="5251388" y="5349009"/>
                  </a:cubicBezTo>
                  <a:cubicBezTo>
                    <a:pt x="5389949" y="5208364"/>
                    <a:pt x="5526047" y="5081677"/>
                    <a:pt x="5657731" y="4959205"/>
                  </a:cubicBezTo>
                  <a:cubicBezTo>
                    <a:pt x="5719520" y="4901722"/>
                    <a:pt x="5779200" y="4846206"/>
                    <a:pt x="5836127" y="4792052"/>
                  </a:cubicBezTo>
                  <a:lnTo>
                    <a:pt x="5890491" y="4738662"/>
                  </a:lnTo>
                  <a:lnTo>
                    <a:pt x="5890491" y="5821964"/>
                  </a:lnTo>
                  <a:lnTo>
                    <a:pt x="5802001" y="5907904"/>
                  </a:lnTo>
                  <a:cubicBezTo>
                    <a:pt x="5634962" y="6077456"/>
                    <a:pt x="5467509" y="6243625"/>
                    <a:pt x="5294358" y="6397505"/>
                  </a:cubicBezTo>
                  <a:lnTo>
                    <a:pt x="5077178" y="6578439"/>
                  </a:lnTo>
                  <a:lnTo>
                    <a:pt x="1567290" y="6578439"/>
                  </a:lnTo>
                  <a:lnTo>
                    <a:pt x="1508588" y="6535186"/>
                  </a:lnTo>
                  <a:cubicBezTo>
                    <a:pt x="1263991" y="6345442"/>
                    <a:pt x="1038054" y="6122666"/>
                    <a:pt x="826498" y="5876034"/>
                  </a:cubicBezTo>
                  <a:cubicBezTo>
                    <a:pt x="261613" y="5217713"/>
                    <a:pt x="-239182" y="4250314"/>
                    <a:pt x="122403" y="3255655"/>
                  </a:cubicBezTo>
                  <a:cubicBezTo>
                    <a:pt x="607497" y="1921629"/>
                    <a:pt x="393040" y="1662857"/>
                    <a:pt x="1061197" y="984650"/>
                  </a:cubicBezTo>
                  <a:cubicBezTo>
                    <a:pt x="1729484" y="306444"/>
                    <a:pt x="2498060" y="0"/>
                    <a:pt x="351768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Freeform: Shape 178">
              <a:extLst>
                <a:ext uri="{FF2B5EF4-FFF2-40B4-BE49-F238E27FC236}">
                  <a16:creationId xmlns:a16="http://schemas.microsoft.com/office/drawing/2014/main" id="{33B89F41-1D91-447A-88C5-8A917809FE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52997"/>
              <a:ext cx="6093362" cy="6805004"/>
            </a:xfrm>
            <a:custGeom>
              <a:avLst/>
              <a:gdLst>
                <a:gd name="connsiteX0" fmla="*/ 5890490 w 5890490"/>
                <a:gd name="connsiteY0" fmla="*/ 5389037 h 6578439"/>
                <a:gd name="connsiteX1" fmla="*/ 5890490 w 5890490"/>
                <a:gd name="connsiteY1" fmla="*/ 5855587 h 6578439"/>
                <a:gd name="connsiteX2" fmla="*/ 5784593 w 5890490"/>
                <a:gd name="connsiteY2" fmla="*/ 5962054 h 6578439"/>
                <a:gd name="connsiteX3" fmla="*/ 5663414 w 5890490"/>
                <a:gd name="connsiteY3" fmla="*/ 6082564 h 6578439"/>
                <a:gd name="connsiteX4" fmla="*/ 5147099 w 5890490"/>
                <a:gd name="connsiteY4" fmla="*/ 6547726 h 6578439"/>
                <a:gd name="connsiteX5" fmla="*/ 5105015 w 5890490"/>
                <a:gd name="connsiteY5" fmla="*/ 6578439 h 6578439"/>
                <a:gd name="connsiteX6" fmla="*/ 4385601 w 5890490"/>
                <a:gd name="connsiteY6" fmla="*/ 6578439 h 6578439"/>
                <a:gd name="connsiteX7" fmla="*/ 4507252 w 5890490"/>
                <a:gd name="connsiteY7" fmla="*/ 6515968 h 6578439"/>
                <a:gd name="connsiteX8" fmla="*/ 4909330 w 5890490"/>
                <a:gd name="connsiteY8" fmla="*/ 6253453 h 6578439"/>
                <a:gd name="connsiteX9" fmla="*/ 5411374 w 5890490"/>
                <a:gd name="connsiteY9" fmla="*/ 5828544 h 6578439"/>
                <a:gd name="connsiteX10" fmla="*/ 5533570 w 5890490"/>
                <a:gd name="connsiteY10" fmla="*/ 5714534 h 6578439"/>
                <a:gd name="connsiteX11" fmla="*/ 5657425 w 5890490"/>
                <a:gd name="connsiteY11" fmla="*/ 5597650 h 6578439"/>
                <a:gd name="connsiteX12" fmla="*/ 3336813 w 5890490"/>
                <a:gd name="connsiteY12" fmla="*/ 499 h 6578439"/>
                <a:gd name="connsiteX13" fmla="*/ 3513674 w 5890490"/>
                <a:gd name="connsiteY13" fmla="*/ 1202 h 6578439"/>
                <a:gd name="connsiteX14" fmla="*/ 3602743 w 5890490"/>
                <a:gd name="connsiteY14" fmla="*/ 4827 h 6578439"/>
                <a:gd name="connsiteX15" fmla="*/ 3647213 w 5890490"/>
                <a:gd name="connsiteY15" fmla="*/ 6703 h 6578439"/>
                <a:gd name="connsiteX16" fmla="*/ 3691684 w 5890490"/>
                <a:gd name="connsiteY16" fmla="*/ 9453 h 6578439"/>
                <a:gd name="connsiteX17" fmla="*/ 3868927 w 5890490"/>
                <a:gd name="connsiteY17" fmla="*/ 27080 h 6578439"/>
                <a:gd name="connsiteX18" fmla="*/ 5200872 w 5890490"/>
                <a:gd name="connsiteY18" fmla="*/ 472240 h 6578439"/>
                <a:gd name="connsiteX19" fmla="*/ 5772711 w 5890490"/>
                <a:gd name="connsiteY19" fmla="*/ 866334 h 6578439"/>
                <a:gd name="connsiteX20" fmla="*/ 5890490 w 5890490"/>
                <a:gd name="connsiteY20" fmla="*/ 972426 h 6578439"/>
                <a:gd name="connsiteX21" fmla="*/ 5890490 w 5890490"/>
                <a:gd name="connsiteY21" fmla="*/ 1158576 h 6578439"/>
                <a:gd name="connsiteX22" fmla="*/ 5676045 w 5890490"/>
                <a:gd name="connsiteY22" fmla="*/ 986969 h 6578439"/>
                <a:gd name="connsiteX23" fmla="*/ 5103776 w 5890490"/>
                <a:gd name="connsiteY23" fmla="*/ 655879 h 6578439"/>
                <a:gd name="connsiteX24" fmla="*/ 4482465 w 5890490"/>
                <a:gd name="connsiteY24" fmla="*/ 440363 h 6578439"/>
                <a:gd name="connsiteX25" fmla="*/ 4402444 w 5890490"/>
                <a:gd name="connsiteY25" fmla="*/ 422111 h 6578439"/>
                <a:gd name="connsiteX26" fmla="*/ 4322423 w 5890490"/>
                <a:gd name="connsiteY26" fmla="*/ 404610 h 6578439"/>
                <a:gd name="connsiteX27" fmla="*/ 4241892 w 5890490"/>
                <a:gd name="connsiteY27" fmla="*/ 389858 h 6578439"/>
                <a:gd name="connsiteX28" fmla="*/ 4201627 w 5890490"/>
                <a:gd name="connsiteY28" fmla="*/ 382483 h 6578439"/>
                <a:gd name="connsiteX29" fmla="*/ 4161234 w 5890490"/>
                <a:gd name="connsiteY29" fmla="*/ 375857 h 6578439"/>
                <a:gd name="connsiteX30" fmla="*/ 3999280 w 5890490"/>
                <a:gd name="connsiteY30" fmla="*/ 353606 h 6578439"/>
                <a:gd name="connsiteX31" fmla="*/ 3836817 w 5890490"/>
                <a:gd name="connsiteY31" fmla="*/ 338480 h 6578439"/>
                <a:gd name="connsiteX32" fmla="*/ 3673972 w 5890490"/>
                <a:gd name="connsiteY32" fmla="*/ 330604 h 6578439"/>
                <a:gd name="connsiteX33" fmla="*/ 3511126 w 5890490"/>
                <a:gd name="connsiteY33" fmla="*/ 328978 h 6578439"/>
                <a:gd name="connsiteX34" fmla="*/ 3183142 w 5890490"/>
                <a:gd name="connsiteY34" fmla="*/ 342854 h 6578439"/>
                <a:gd name="connsiteX35" fmla="*/ 2541444 w 5890490"/>
                <a:gd name="connsiteY35" fmla="*/ 439988 h 6578439"/>
                <a:gd name="connsiteX36" fmla="*/ 1933895 w 5890490"/>
                <a:gd name="connsiteY36" fmla="*/ 650505 h 6578439"/>
                <a:gd name="connsiteX37" fmla="*/ 1378079 w 5890490"/>
                <a:gd name="connsiteY37" fmla="*/ 983905 h 6578439"/>
                <a:gd name="connsiteX38" fmla="*/ 1312967 w 5890490"/>
                <a:gd name="connsiteY38" fmla="*/ 1033660 h 6578439"/>
                <a:gd name="connsiteX39" fmla="*/ 1248364 w 5890490"/>
                <a:gd name="connsiteY39" fmla="*/ 1084413 h 6578439"/>
                <a:gd name="connsiteX40" fmla="*/ 1185163 w 5890490"/>
                <a:gd name="connsiteY40" fmla="*/ 1137168 h 6578439"/>
                <a:gd name="connsiteX41" fmla="*/ 1122852 w 5890490"/>
                <a:gd name="connsiteY41" fmla="*/ 1190922 h 6578439"/>
                <a:gd name="connsiteX42" fmla="*/ 892092 w 5890490"/>
                <a:gd name="connsiteY42" fmla="*/ 1421440 h 6578439"/>
                <a:gd name="connsiteX43" fmla="*/ 707202 w 5890490"/>
                <a:gd name="connsiteY43" fmla="*/ 1684212 h 6578439"/>
                <a:gd name="connsiteX44" fmla="*/ 670121 w 5890490"/>
                <a:gd name="connsiteY44" fmla="*/ 1756093 h 6578439"/>
                <a:gd name="connsiteX45" fmla="*/ 637630 w 5890490"/>
                <a:gd name="connsiteY45" fmla="*/ 1830724 h 6578439"/>
                <a:gd name="connsiteX46" fmla="*/ 607685 w 5890490"/>
                <a:gd name="connsiteY46" fmla="*/ 1907105 h 6578439"/>
                <a:gd name="connsiteX47" fmla="*/ 580034 w 5890490"/>
                <a:gd name="connsiteY47" fmla="*/ 1984986 h 6578439"/>
                <a:gd name="connsiteX48" fmla="*/ 481919 w 5890490"/>
                <a:gd name="connsiteY48" fmla="*/ 2304386 h 6578439"/>
                <a:gd name="connsiteX49" fmla="*/ 433881 w 5890490"/>
                <a:gd name="connsiteY49" fmla="*/ 2465399 h 6578439"/>
                <a:gd name="connsiteX50" fmla="*/ 384442 w 5890490"/>
                <a:gd name="connsiteY50" fmla="*/ 2626163 h 6578439"/>
                <a:gd name="connsiteX51" fmla="*/ 166039 w 5890490"/>
                <a:gd name="connsiteY51" fmla="*/ 3261338 h 6578439"/>
                <a:gd name="connsiteX52" fmla="*/ 56202 w 5890490"/>
                <a:gd name="connsiteY52" fmla="*/ 3910265 h 6578439"/>
                <a:gd name="connsiteX53" fmla="*/ 93664 w 5890490"/>
                <a:gd name="connsiteY53" fmla="*/ 4237292 h 6578439"/>
                <a:gd name="connsiteX54" fmla="*/ 111758 w 5890490"/>
                <a:gd name="connsiteY54" fmla="*/ 4317548 h 6578439"/>
                <a:gd name="connsiteX55" fmla="*/ 133038 w 5890490"/>
                <a:gd name="connsiteY55" fmla="*/ 4397054 h 6578439"/>
                <a:gd name="connsiteX56" fmla="*/ 157757 w 5890490"/>
                <a:gd name="connsiteY56" fmla="*/ 4475560 h 6578439"/>
                <a:gd name="connsiteX57" fmla="*/ 185153 w 5890490"/>
                <a:gd name="connsiteY57" fmla="*/ 4553066 h 6578439"/>
                <a:gd name="connsiteX58" fmla="*/ 493642 w 5890490"/>
                <a:gd name="connsiteY58" fmla="*/ 5132239 h 6578439"/>
                <a:gd name="connsiteX59" fmla="*/ 914391 w 5890490"/>
                <a:gd name="connsiteY59" fmla="*/ 5636528 h 6578439"/>
                <a:gd name="connsiteX60" fmla="*/ 1402034 w 5890490"/>
                <a:gd name="connsiteY60" fmla="*/ 6076188 h 6578439"/>
                <a:gd name="connsiteX61" fmla="*/ 1664397 w 5890490"/>
                <a:gd name="connsiteY61" fmla="*/ 6267079 h 6578439"/>
                <a:gd name="connsiteX62" fmla="*/ 1938992 w 5890490"/>
                <a:gd name="connsiteY62" fmla="*/ 6434343 h 6578439"/>
                <a:gd name="connsiteX63" fmla="*/ 2225931 w 5890490"/>
                <a:gd name="connsiteY63" fmla="*/ 6574322 h 6578439"/>
                <a:gd name="connsiteX64" fmla="*/ 2236328 w 5890490"/>
                <a:gd name="connsiteY64" fmla="*/ 6578439 h 6578439"/>
                <a:gd name="connsiteX65" fmla="*/ 1504665 w 5890490"/>
                <a:gd name="connsiteY65" fmla="*/ 6578439 h 6578439"/>
                <a:gd name="connsiteX66" fmla="*/ 1456827 w 5890490"/>
                <a:gd name="connsiteY66" fmla="*/ 6543476 h 6578439"/>
                <a:gd name="connsiteX67" fmla="*/ 1188475 w 5890490"/>
                <a:gd name="connsiteY67" fmla="*/ 6314083 h 6578439"/>
                <a:gd name="connsiteX68" fmla="*/ 721728 w 5890490"/>
                <a:gd name="connsiteY68" fmla="*/ 5798666 h 6578439"/>
                <a:gd name="connsiteX69" fmla="*/ 344175 w 5890490"/>
                <a:gd name="connsiteY69" fmla="*/ 5219495 h 6578439"/>
                <a:gd name="connsiteX70" fmla="*/ 87293 w 5890490"/>
                <a:gd name="connsiteY70" fmla="*/ 4583569 h 6578439"/>
                <a:gd name="connsiteX71" fmla="*/ 65886 w 5890490"/>
                <a:gd name="connsiteY71" fmla="*/ 4500813 h 6578439"/>
                <a:gd name="connsiteX72" fmla="*/ 47409 w 5890490"/>
                <a:gd name="connsiteY72" fmla="*/ 4417431 h 6578439"/>
                <a:gd name="connsiteX73" fmla="*/ 39000 w 5890490"/>
                <a:gd name="connsiteY73" fmla="*/ 4375677 h 6578439"/>
                <a:gd name="connsiteX74" fmla="*/ 31610 w 5890490"/>
                <a:gd name="connsiteY74" fmla="*/ 4333674 h 6578439"/>
                <a:gd name="connsiteX75" fmla="*/ 18868 w 5890490"/>
                <a:gd name="connsiteY75" fmla="*/ 4249417 h 6578439"/>
                <a:gd name="connsiteX76" fmla="*/ 646 w 5890490"/>
                <a:gd name="connsiteY76" fmla="*/ 3910265 h 6578439"/>
                <a:gd name="connsiteX77" fmla="*/ 130234 w 5890490"/>
                <a:gd name="connsiteY77" fmla="*/ 3248337 h 6578439"/>
                <a:gd name="connsiteX78" fmla="*/ 335383 w 5890490"/>
                <a:gd name="connsiteY78" fmla="*/ 2611911 h 6578439"/>
                <a:gd name="connsiteX79" fmla="*/ 487272 w 5890490"/>
                <a:gd name="connsiteY79" fmla="*/ 1958609 h 6578439"/>
                <a:gd name="connsiteX80" fmla="*/ 508550 w 5890490"/>
                <a:gd name="connsiteY80" fmla="*/ 1876227 h 6578439"/>
                <a:gd name="connsiteX81" fmla="*/ 531742 w 5890490"/>
                <a:gd name="connsiteY81" fmla="*/ 1793721 h 6578439"/>
                <a:gd name="connsiteX82" fmla="*/ 558245 w 5890490"/>
                <a:gd name="connsiteY82" fmla="*/ 1711465 h 6578439"/>
                <a:gd name="connsiteX83" fmla="*/ 590100 w 5890490"/>
                <a:gd name="connsiteY83" fmla="*/ 1630332 h 6578439"/>
                <a:gd name="connsiteX84" fmla="*/ 758680 w 5890490"/>
                <a:gd name="connsiteY84" fmla="*/ 1322433 h 6578439"/>
                <a:gd name="connsiteX85" fmla="*/ 976317 w 5890490"/>
                <a:gd name="connsiteY85" fmla="*/ 1049286 h 6578439"/>
                <a:gd name="connsiteX86" fmla="*/ 1035314 w 5890490"/>
                <a:gd name="connsiteY86" fmla="*/ 985406 h 6578439"/>
                <a:gd name="connsiteX87" fmla="*/ 1095329 w 5890490"/>
                <a:gd name="connsiteY87" fmla="*/ 922526 h 6578439"/>
                <a:gd name="connsiteX88" fmla="*/ 1157384 w 5890490"/>
                <a:gd name="connsiteY88" fmla="*/ 861271 h 6578439"/>
                <a:gd name="connsiteX89" fmla="*/ 1220841 w 5890490"/>
                <a:gd name="connsiteY89" fmla="*/ 801017 h 6578439"/>
                <a:gd name="connsiteX90" fmla="*/ 1286462 w 5890490"/>
                <a:gd name="connsiteY90" fmla="*/ 742886 h 6578439"/>
                <a:gd name="connsiteX91" fmla="*/ 1353233 w 5890490"/>
                <a:gd name="connsiteY91" fmla="*/ 685632 h 6578439"/>
                <a:gd name="connsiteX92" fmla="*/ 1369924 w 5890490"/>
                <a:gd name="connsiteY92" fmla="*/ 671256 h 6578439"/>
                <a:gd name="connsiteX93" fmla="*/ 1387380 w 5890490"/>
                <a:gd name="connsiteY93" fmla="*/ 657755 h 6578439"/>
                <a:gd name="connsiteX94" fmla="*/ 1422422 w 5890490"/>
                <a:gd name="connsiteY94" fmla="*/ 630877 h 6578439"/>
                <a:gd name="connsiteX95" fmla="*/ 1492759 w 5890490"/>
                <a:gd name="connsiteY95" fmla="*/ 577248 h 6578439"/>
                <a:gd name="connsiteX96" fmla="*/ 1528820 w 5890490"/>
                <a:gd name="connsiteY96" fmla="*/ 551496 h 6578439"/>
                <a:gd name="connsiteX97" fmla="*/ 1565390 w 5890490"/>
                <a:gd name="connsiteY97" fmla="*/ 526370 h 6578439"/>
                <a:gd name="connsiteX98" fmla="*/ 1639040 w 5890490"/>
                <a:gd name="connsiteY98" fmla="*/ 476490 h 6578439"/>
                <a:gd name="connsiteX99" fmla="*/ 1792075 w 5890490"/>
                <a:gd name="connsiteY99" fmla="*/ 384859 h 6578439"/>
                <a:gd name="connsiteX100" fmla="*/ 2455943 w 5890490"/>
                <a:gd name="connsiteY100" fmla="*/ 117836 h 6578439"/>
                <a:gd name="connsiteX101" fmla="*/ 3159952 w 5890490"/>
                <a:gd name="connsiteY101" fmla="*/ 7203 h 6578439"/>
                <a:gd name="connsiteX102" fmla="*/ 3336813 w 5890490"/>
                <a:gd name="connsiteY102" fmla="*/ 499 h 6578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890490" h="6578439">
                  <a:moveTo>
                    <a:pt x="5890490" y="5389037"/>
                  </a:moveTo>
                  <a:lnTo>
                    <a:pt x="5890490" y="5855587"/>
                  </a:lnTo>
                  <a:lnTo>
                    <a:pt x="5784593" y="5962054"/>
                  </a:lnTo>
                  <a:cubicBezTo>
                    <a:pt x="5744454" y="6002308"/>
                    <a:pt x="5704062" y="6042436"/>
                    <a:pt x="5663414" y="6082564"/>
                  </a:cubicBezTo>
                  <a:cubicBezTo>
                    <a:pt x="5500314" y="6242577"/>
                    <a:pt x="5330970" y="6400714"/>
                    <a:pt x="5147099" y="6547726"/>
                  </a:cubicBezTo>
                  <a:lnTo>
                    <a:pt x="5105015" y="6578439"/>
                  </a:lnTo>
                  <a:lnTo>
                    <a:pt x="4385601" y="6578439"/>
                  </a:lnTo>
                  <a:lnTo>
                    <a:pt x="4507252" y="6515968"/>
                  </a:lnTo>
                  <a:cubicBezTo>
                    <a:pt x="4645901" y="6439679"/>
                    <a:pt x="4779837" y="6350961"/>
                    <a:pt x="4909330" y="6253453"/>
                  </a:cubicBezTo>
                  <a:cubicBezTo>
                    <a:pt x="5082369" y="6123567"/>
                    <a:pt x="5248145" y="5979180"/>
                    <a:pt x="5411374" y="5828544"/>
                  </a:cubicBezTo>
                  <a:cubicBezTo>
                    <a:pt x="5452149" y="5790791"/>
                    <a:pt x="5492924" y="5752788"/>
                    <a:pt x="5533570" y="5714534"/>
                  </a:cubicBezTo>
                  <a:lnTo>
                    <a:pt x="5657425" y="5597650"/>
                  </a:lnTo>
                  <a:close/>
                  <a:moveTo>
                    <a:pt x="3336813" y="499"/>
                  </a:moveTo>
                  <a:cubicBezTo>
                    <a:pt x="3395682" y="-392"/>
                    <a:pt x="3454550" y="-48"/>
                    <a:pt x="3513674" y="1202"/>
                  </a:cubicBezTo>
                  <a:lnTo>
                    <a:pt x="3602743" y="4827"/>
                  </a:lnTo>
                  <a:lnTo>
                    <a:pt x="3647213" y="6703"/>
                  </a:lnTo>
                  <a:cubicBezTo>
                    <a:pt x="3661994" y="7327"/>
                    <a:pt x="3676903" y="7703"/>
                    <a:pt x="3691684" y="9453"/>
                  </a:cubicBezTo>
                  <a:lnTo>
                    <a:pt x="3868927" y="27080"/>
                  </a:lnTo>
                  <a:cubicBezTo>
                    <a:pt x="4340645" y="85584"/>
                    <a:pt x="4795160" y="243221"/>
                    <a:pt x="5200872" y="472240"/>
                  </a:cubicBezTo>
                  <a:cubicBezTo>
                    <a:pt x="5403855" y="587124"/>
                    <a:pt x="5594988" y="719447"/>
                    <a:pt x="5772711" y="866334"/>
                  </a:cubicBezTo>
                  <a:lnTo>
                    <a:pt x="5890490" y="972426"/>
                  </a:lnTo>
                  <a:lnTo>
                    <a:pt x="5890490" y="1158576"/>
                  </a:lnTo>
                  <a:lnTo>
                    <a:pt x="5676045" y="986969"/>
                  </a:lnTo>
                  <a:cubicBezTo>
                    <a:pt x="5496587" y="857740"/>
                    <a:pt x="5304275" y="746699"/>
                    <a:pt x="5103776" y="655879"/>
                  </a:cubicBezTo>
                  <a:cubicBezTo>
                    <a:pt x="4903214" y="564747"/>
                    <a:pt x="4695006" y="492492"/>
                    <a:pt x="4482465" y="440363"/>
                  </a:cubicBezTo>
                  <a:lnTo>
                    <a:pt x="4402444" y="422111"/>
                  </a:lnTo>
                  <a:cubicBezTo>
                    <a:pt x="4375813" y="416111"/>
                    <a:pt x="4349436" y="408859"/>
                    <a:pt x="4322423" y="404610"/>
                  </a:cubicBezTo>
                  <a:lnTo>
                    <a:pt x="4241892" y="389858"/>
                  </a:lnTo>
                  <a:lnTo>
                    <a:pt x="4201627" y="382483"/>
                  </a:lnTo>
                  <a:cubicBezTo>
                    <a:pt x="4188248" y="379983"/>
                    <a:pt x="4174869" y="377483"/>
                    <a:pt x="4161234" y="375857"/>
                  </a:cubicBezTo>
                  <a:cubicBezTo>
                    <a:pt x="4107208" y="368482"/>
                    <a:pt x="4053308" y="360482"/>
                    <a:pt x="3999280" y="353606"/>
                  </a:cubicBezTo>
                  <a:cubicBezTo>
                    <a:pt x="3944999" y="348855"/>
                    <a:pt x="3890844" y="343854"/>
                    <a:pt x="3836817" y="338480"/>
                  </a:cubicBezTo>
                  <a:lnTo>
                    <a:pt x="3673972" y="330604"/>
                  </a:lnTo>
                  <a:cubicBezTo>
                    <a:pt x="3619690" y="329104"/>
                    <a:pt x="3565281" y="329604"/>
                    <a:pt x="3511126" y="328978"/>
                  </a:cubicBezTo>
                  <a:cubicBezTo>
                    <a:pt x="3402054" y="330728"/>
                    <a:pt x="3291706" y="334604"/>
                    <a:pt x="3183142" y="342854"/>
                  </a:cubicBezTo>
                  <a:cubicBezTo>
                    <a:pt x="2965505" y="358855"/>
                    <a:pt x="2750670" y="389733"/>
                    <a:pt x="2541444" y="439988"/>
                  </a:cubicBezTo>
                  <a:cubicBezTo>
                    <a:pt x="2332216" y="490117"/>
                    <a:pt x="2128850" y="559997"/>
                    <a:pt x="1933895" y="650505"/>
                  </a:cubicBezTo>
                  <a:cubicBezTo>
                    <a:pt x="1738939" y="741261"/>
                    <a:pt x="1553540" y="854146"/>
                    <a:pt x="1378079" y="983905"/>
                  </a:cubicBezTo>
                  <a:lnTo>
                    <a:pt x="1312967" y="1033660"/>
                  </a:lnTo>
                  <a:cubicBezTo>
                    <a:pt x="1291178" y="1050286"/>
                    <a:pt x="1269006" y="1066412"/>
                    <a:pt x="1248364" y="1084413"/>
                  </a:cubicBezTo>
                  <a:lnTo>
                    <a:pt x="1185163" y="1137168"/>
                  </a:lnTo>
                  <a:cubicBezTo>
                    <a:pt x="1164138" y="1154794"/>
                    <a:pt x="1142603" y="1172046"/>
                    <a:pt x="1122852" y="1190922"/>
                  </a:cubicBezTo>
                  <a:cubicBezTo>
                    <a:pt x="1041557" y="1264303"/>
                    <a:pt x="961663" y="1339309"/>
                    <a:pt x="892092" y="1421440"/>
                  </a:cubicBezTo>
                  <a:cubicBezTo>
                    <a:pt x="819589" y="1501822"/>
                    <a:pt x="759827" y="1590329"/>
                    <a:pt x="707202" y="1684212"/>
                  </a:cubicBezTo>
                  <a:cubicBezTo>
                    <a:pt x="694715" y="1708089"/>
                    <a:pt x="682227" y="1731841"/>
                    <a:pt x="670121" y="1756093"/>
                  </a:cubicBezTo>
                  <a:lnTo>
                    <a:pt x="637630" y="1830724"/>
                  </a:lnTo>
                  <a:cubicBezTo>
                    <a:pt x="626161" y="1855350"/>
                    <a:pt x="617624" y="1881603"/>
                    <a:pt x="607685" y="1907105"/>
                  </a:cubicBezTo>
                  <a:cubicBezTo>
                    <a:pt x="598128" y="1932857"/>
                    <a:pt x="588317" y="1958483"/>
                    <a:pt x="580034" y="1984986"/>
                  </a:cubicBezTo>
                  <a:cubicBezTo>
                    <a:pt x="544611" y="2089620"/>
                    <a:pt x="513393" y="2197128"/>
                    <a:pt x="481919" y="2304386"/>
                  </a:cubicBezTo>
                  <a:lnTo>
                    <a:pt x="433881" y="2465399"/>
                  </a:lnTo>
                  <a:lnTo>
                    <a:pt x="384442" y="2626163"/>
                  </a:lnTo>
                  <a:cubicBezTo>
                    <a:pt x="317672" y="2839680"/>
                    <a:pt x="243129" y="3050946"/>
                    <a:pt x="166039" y="3261338"/>
                  </a:cubicBezTo>
                  <a:cubicBezTo>
                    <a:pt x="88822" y="3468979"/>
                    <a:pt x="50850" y="3690248"/>
                    <a:pt x="56202" y="3910265"/>
                  </a:cubicBezTo>
                  <a:cubicBezTo>
                    <a:pt x="58495" y="4020274"/>
                    <a:pt x="71493" y="4129783"/>
                    <a:pt x="93664" y="4237292"/>
                  </a:cubicBezTo>
                  <a:cubicBezTo>
                    <a:pt x="99143" y="4264168"/>
                    <a:pt x="104623" y="4291045"/>
                    <a:pt x="111758" y="4317548"/>
                  </a:cubicBezTo>
                  <a:cubicBezTo>
                    <a:pt x="118384" y="4344176"/>
                    <a:pt x="124627" y="4370802"/>
                    <a:pt x="133038" y="4397054"/>
                  </a:cubicBezTo>
                  <a:cubicBezTo>
                    <a:pt x="140810" y="4423307"/>
                    <a:pt x="148456" y="4449683"/>
                    <a:pt x="157757" y="4475560"/>
                  </a:cubicBezTo>
                  <a:cubicBezTo>
                    <a:pt x="166549" y="4501562"/>
                    <a:pt x="175087" y="4527564"/>
                    <a:pt x="185153" y="4553066"/>
                  </a:cubicBezTo>
                  <a:cubicBezTo>
                    <a:pt x="262371" y="4758458"/>
                    <a:pt x="368895" y="4951974"/>
                    <a:pt x="493642" y="5132239"/>
                  </a:cubicBezTo>
                  <a:cubicBezTo>
                    <a:pt x="618389" y="5312627"/>
                    <a:pt x="760846" y="5480391"/>
                    <a:pt x="914391" y="5636528"/>
                  </a:cubicBezTo>
                  <a:cubicBezTo>
                    <a:pt x="1069081" y="5793166"/>
                    <a:pt x="1231544" y="5941677"/>
                    <a:pt x="1402034" y="6076188"/>
                  </a:cubicBezTo>
                  <a:cubicBezTo>
                    <a:pt x="1487535" y="6143320"/>
                    <a:pt x="1574565" y="6207574"/>
                    <a:pt x="1664397" y="6267079"/>
                  </a:cubicBezTo>
                  <a:cubicBezTo>
                    <a:pt x="1753592" y="6327459"/>
                    <a:pt x="1845336" y="6383088"/>
                    <a:pt x="1938992" y="6434343"/>
                  </a:cubicBezTo>
                  <a:cubicBezTo>
                    <a:pt x="2032647" y="6485659"/>
                    <a:pt x="2128309" y="6532600"/>
                    <a:pt x="2225931" y="6574322"/>
                  </a:cubicBezTo>
                  <a:lnTo>
                    <a:pt x="2236328" y="6578439"/>
                  </a:lnTo>
                  <a:lnTo>
                    <a:pt x="1504665" y="6578439"/>
                  </a:lnTo>
                  <a:lnTo>
                    <a:pt x="1456827" y="6543476"/>
                  </a:lnTo>
                  <a:cubicBezTo>
                    <a:pt x="1363554" y="6470595"/>
                    <a:pt x="1273848" y="6394340"/>
                    <a:pt x="1188475" y="6314083"/>
                  </a:cubicBezTo>
                  <a:cubicBezTo>
                    <a:pt x="1017856" y="6153445"/>
                    <a:pt x="863803" y="5979931"/>
                    <a:pt x="721728" y="5798666"/>
                  </a:cubicBezTo>
                  <a:cubicBezTo>
                    <a:pt x="579397" y="5616027"/>
                    <a:pt x="452103" y="5422511"/>
                    <a:pt x="344175" y="5219495"/>
                  </a:cubicBezTo>
                  <a:cubicBezTo>
                    <a:pt x="236505" y="5016354"/>
                    <a:pt x="147946" y="4803586"/>
                    <a:pt x="87293" y="4583569"/>
                  </a:cubicBezTo>
                  <a:cubicBezTo>
                    <a:pt x="79138" y="4556193"/>
                    <a:pt x="72639" y="4528440"/>
                    <a:pt x="65886" y="4500813"/>
                  </a:cubicBezTo>
                  <a:cubicBezTo>
                    <a:pt x="58751" y="4473311"/>
                    <a:pt x="53144" y="4445308"/>
                    <a:pt x="47409" y="4417431"/>
                  </a:cubicBezTo>
                  <a:cubicBezTo>
                    <a:pt x="44733" y="4403430"/>
                    <a:pt x="41294" y="4389679"/>
                    <a:pt x="39000" y="4375677"/>
                  </a:cubicBezTo>
                  <a:lnTo>
                    <a:pt x="31610" y="4333674"/>
                  </a:lnTo>
                  <a:cubicBezTo>
                    <a:pt x="26258" y="4305797"/>
                    <a:pt x="22563" y="4277544"/>
                    <a:pt x="18868" y="4249417"/>
                  </a:cubicBezTo>
                  <a:cubicBezTo>
                    <a:pt x="4214" y="4136784"/>
                    <a:pt x="-2158" y="4023275"/>
                    <a:pt x="646" y="3910265"/>
                  </a:cubicBezTo>
                  <a:cubicBezTo>
                    <a:pt x="5997" y="3683872"/>
                    <a:pt x="50596" y="3459605"/>
                    <a:pt x="130234" y="3248337"/>
                  </a:cubicBezTo>
                  <a:cubicBezTo>
                    <a:pt x="207961" y="3039196"/>
                    <a:pt x="278044" y="2827179"/>
                    <a:pt x="335383" y="2611911"/>
                  </a:cubicBezTo>
                  <a:cubicBezTo>
                    <a:pt x="393743" y="2396644"/>
                    <a:pt x="435792" y="2178627"/>
                    <a:pt x="487272" y="1958609"/>
                  </a:cubicBezTo>
                  <a:cubicBezTo>
                    <a:pt x="493259" y="1931107"/>
                    <a:pt x="501287" y="1903730"/>
                    <a:pt x="508550" y="1876227"/>
                  </a:cubicBezTo>
                  <a:cubicBezTo>
                    <a:pt x="516195" y="1848725"/>
                    <a:pt x="522312" y="1820972"/>
                    <a:pt x="531742" y="1793721"/>
                  </a:cubicBezTo>
                  <a:lnTo>
                    <a:pt x="558245" y="1711465"/>
                  </a:lnTo>
                  <a:cubicBezTo>
                    <a:pt x="568439" y="1684337"/>
                    <a:pt x="579652" y="1657459"/>
                    <a:pt x="590100" y="1630332"/>
                  </a:cubicBezTo>
                  <a:cubicBezTo>
                    <a:pt x="635080" y="1523075"/>
                    <a:pt x="690637" y="1417566"/>
                    <a:pt x="758680" y="1322433"/>
                  </a:cubicBezTo>
                  <a:cubicBezTo>
                    <a:pt x="824430" y="1225051"/>
                    <a:pt x="899610" y="1136168"/>
                    <a:pt x="976317" y="1049286"/>
                  </a:cubicBezTo>
                  <a:cubicBezTo>
                    <a:pt x="995049" y="1027035"/>
                    <a:pt x="1015436" y="1006533"/>
                    <a:pt x="1035314" y="985406"/>
                  </a:cubicBezTo>
                  <a:lnTo>
                    <a:pt x="1095329" y="922526"/>
                  </a:lnTo>
                  <a:cubicBezTo>
                    <a:pt x="1114953" y="901149"/>
                    <a:pt x="1136359" y="881397"/>
                    <a:pt x="1157384" y="861271"/>
                  </a:cubicBezTo>
                  <a:lnTo>
                    <a:pt x="1220841" y="801017"/>
                  </a:lnTo>
                  <a:cubicBezTo>
                    <a:pt x="1241610" y="780514"/>
                    <a:pt x="1264418" y="762014"/>
                    <a:pt x="1286462" y="742886"/>
                  </a:cubicBezTo>
                  <a:lnTo>
                    <a:pt x="1353233" y="685632"/>
                  </a:lnTo>
                  <a:lnTo>
                    <a:pt x="1369924" y="671256"/>
                  </a:lnTo>
                  <a:cubicBezTo>
                    <a:pt x="1375658" y="666631"/>
                    <a:pt x="1381520" y="662255"/>
                    <a:pt x="1387380" y="657755"/>
                  </a:cubicBezTo>
                  <a:lnTo>
                    <a:pt x="1422422" y="630877"/>
                  </a:lnTo>
                  <a:lnTo>
                    <a:pt x="1492759" y="577248"/>
                  </a:lnTo>
                  <a:cubicBezTo>
                    <a:pt x="1504355" y="567997"/>
                    <a:pt x="1516714" y="559997"/>
                    <a:pt x="1528820" y="551496"/>
                  </a:cubicBezTo>
                  <a:lnTo>
                    <a:pt x="1565390" y="526370"/>
                  </a:lnTo>
                  <a:lnTo>
                    <a:pt x="1639040" y="476490"/>
                  </a:lnTo>
                  <a:cubicBezTo>
                    <a:pt x="1689754" y="445613"/>
                    <a:pt x="1740723" y="414986"/>
                    <a:pt x="1792075" y="384859"/>
                  </a:cubicBezTo>
                  <a:cubicBezTo>
                    <a:pt x="2000282" y="268724"/>
                    <a:pt x="2224927" y="179467"/>
                    <a:pt x="2455943" y="117836"/>
                  </a:cubicBezTo>
                  <a:cubicBezTo>
                    <a:pt x="2687088" y="55957"/>
                    <a:pt x="2923964" y="21204"/>
                    <a:pt x="3159952" y="7203"/>
                  </a:cubicBezTo>
                  <a:cubicBezTo>
                    <a:pt x="3219076" y="3515"/>
                    <a:pt x="3277945" y="1389"/>
                    <a:pt x="3336813" y="49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5">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165">
                                            <p:txEl>
                                              <p:pRg st="1" end="1"/>
                                            </p:txEl>
                                          </p:spTgt>
                                        </p:tgtEl>
                                        <p:attrNameLst>
                                          <p:attrName>style.visibility</p:attrName>
                                        </p:attrNameLst>
                                      </p:cBhvr>
                                      <p:to>
                                        <p:strVal val="visible"/>
                                      </p:to>
                                    </p:set>
                                  </p:childTnLst>
                                </p:cTn>
                              </p:par>
                              <p:par>
                                <p:cTn id="11" presetID="1" presetClass="entr" presetSubtype="0" fill="hold" grpId="1" nodeType="withEffect">
                                  <p:stCondLst>
                                    <p:cond delay="0"/>
                                  </p:stCondLst>
                                  <p:iterate>
                                    <p:tmAbs val="0"/>
                                  </p:iterate>
                                  <p:childTnLst>
                                    <p:set>
                                      <p:cBhvr>
                                        <p:cTn id="12" fill="hold"/>
                                        <p:tgtEl>
                                          <p:spTgt spid="165">
                                            <p:txEl>
                                              <p:pRg st="2" end="2"/>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16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16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16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16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1" build="p"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5112641-19FE-F865-721C-D546BE3E6926}"/>
              </a:ext>
            </a:extLst>
          </p:cNvPr>
          <p:cNvGraphicFramePr/>
          <p:nvPr>
            <p:extLst>
              <p:ext uri="{D42A27DB-BD31-4B8C-83A1-F6EECF244321}">
                <p14:modId xmlns:p14="http://schemas.microsoft.com/office/powerpoint/2010/main" val="1134413834"/>
              </p:ext>
            </p:extLst>
          </p:nvPr>
        </p:nvGraphicFramePr>
        <p:xfrm>
          <a:off x="408910" y="468351"/>
          <a:ext cx="23566183" cy="10765008"/>
        </p:xfrm>
        <a:graphic>
          <a:graphicData uri="http://schemas.openxmlformats.org/drawingml/2006/table">
            <a:tbl>
              <a:tblPr>
                <a:tableStyleId>{4C3C2611-4C71-4FC5-86AE-919BDF0F9419}</a:tableStyleId>
              </a:tblPr>
              <a:tblGrid>
                <a:gridCol w="5377755">
                  <a:extLst>
                    <a:ext uri="{9D8B030D-6E8A-4147-A177-3AD203B41FA5}">
                      <a16:colId xmlns:a16="http://schemas.microsoft.com/office/drawing/2014/main" val="20000"/>
                    </a:ext>
                  </a:extLst>
                </a:gridCol>
                <a:gridCol w="2763043">
                  <a:extLst>
                    <a:ext uri="{9D8B030D-6E8A-4147-A177-3AD203B41FA5}">
                      <a16:colId xmlns:a16="http://schemas.microsoft.com/office/drawing/2014/main" val="20001"/>
                    </a:ext>
                  </a:extLst>
                </a:gridCol>
                <a:gridCol w="2247999">
                  <a:extLst>
                    <a:ext uri="{9D8B030D-6E8A-4147-A177-3AD203B41FA5}">
                      <a16:colId xmlns:a16="http://schemas.microsoft.com/office/drawing/2014/main" val="20002"/>
                    </a:ext>
                  </a:extLst>
                </a:gridCol>
                <a:gridCol w="845641">
                  <a:extLst>
                    <a:ext uri="{9D8B030D-6E8A-4147-A177-3AD203B41FA5}">
                      <a16:colId xmlns:a16="http://schemas.microsoft.com/office/drawing/2014/main" val="20003"/>
                    </a:ext>
                  </a:extLst>
                </a:gridCol>
                <a:gridCol w="7064023">
                  <a:extLst>
                    <a:ext uri="{9D8B030D-6E8A-4147-A177-3AD203B41FA5}">
                      <a16:colId xmlns:a16="http://schemas.microsoft.com/office/drawing/2014/main" val="20004"/>
                    </a:ext>
                  </a:extLst>
                </a:gridCol>
                <a:gridCol w="2661047">
                  <a:extLst>
                    <a:ext uri="{9D8B030D-6E8A-4147-A177-3AD203B41FA5}">
                      <a16:colId xmlns:a16="http://schemas.microsoft.com/office/drawing/2014/main" val="20005"/>
                    </a:ext>
                  </a:extLst>
                </a:gridCol>
                <a:gridCol w="2606675">
                  <a:extLst>
                    <a:ext uri="{9D8B030D-6E8A-4147-A177-3AD203B41FA5}">
                      <a16:colId xmlns:a16="http://schemas.microsoft.com/office/drawing/2014/main" val="20006"/>
                    </a:ext>
                  </a:extLst>
                </a:gridCol>
              </a:tblGrid>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635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25,635,00</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971888">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(Allowance for Loan &amp; Lease Losses)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$8,000,000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97306">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502817">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97306">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89319">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97306">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chemeClr val="tx1"/>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chemeClr val="tx1"/>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3" name="The two sides must match . . . or else!">
            <a:extLst>
              <a:ext uri="{FF2B5EF4-FFF2-40B4-BE49-F238E27FC236}">
                <a16:creationId xmlns:a16="http://schemas.microsoft.com/office/drawing/2014/main" id="{C0801EBB-A377-EC9B-C4F7-44426D7A1C68}"/>
              </a:ext>
            </a:extLst>
          </p:cNvPr>
          <p:cNvSpPr txBox="1">
            <a:spLocks/>
          </p:cNvSpPr>
          <p:nvPr/>
        </p:nvSpPr>
        <p:spPr>
          <a:xfrm>
            <a:off x="854956" y="11301838"/>
            <a:ext cx="21526500" cy="2414162"/>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dirty="0"/>
              <a:t>Convert all assets to cash</a:t>
            </a:r>
          </a:p>
        </p:txBody>
      </p:sp>
    </p:spTree>
    <p:extLst>
      <p:ext uri="{BB962C8B-B14F-4D97-AF65-F5344CB8AC3E}">
        <p14:creationId xmlns:p14="http://schemas.microsoft.com/office/powerpoint/2010/main" val="410723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5112641-19FE-F865-721C-D546BE3E6926}"/>
              </a:ext>
            </a:extLst>
          </p:cNvPr>
          <p:cNvGraphicFramePr/>
          <p:nvPr/>
        </p:nvGraphicFramePr>
        <p:xfrm>
          <a:off x="408910" y="468351"/>
          <a:ext cx="23566183" cy="10765008"/>
        </p:xfrm>
        <a:graphic>
          <a:graphicData uri="http://schemas.openxmlformats.org/drawingml/2006/table">
            <a:tbl>
              <a:tblPr>
                <a:tableStyleId>{4C3C2611-4C71-4FC5-86AE-919BDF0F9419}</a:tableStyleId>
              </a:tblPr>
              <a:tblGrid>
                <a:gridCol w="5377755">
                  <a:extLst>
                    <a:ext uri="{9D8B030D-6E8A-4147-A177-3AD203B41FA5}">
                      <a16:colId xmlns:a16="http://schemas.microsoft.com/office/drawing/2014/main" val="20000"/>
                    </a:ext>
                  </a:extLst>
                </a:gridCol>
                <a:gridCol w="2763043">
                  <a:extLst>
                    <a:ext uri="{9D8B030D-6E8A-4147-A177-3AD203B41FA5}">
                      <a16:colId xmlns:a16="http://schemas.microsoft.com/office/drawing/2014/main" val="20001"/>
                    </a:ext>
                  </a:extLst>
                </a:gridCol>
                <a:gridCol w="2247999">
                  <a:extLst>
                    <a:ext uri="{9D8B030D-6E8A-4147-A177-3AD203B41FA5}">
                      <a16:colId xmlns:a16="http://schemas.microsoft.com/office/drawing/2014/main" val="20002"/>
                    </a:ext>
                  </a:extLst>
                </a:gridCol>
                <a:gridCol w="845641">
                  <a:extLst>
                    <a:ext uri="{9D8B030D-6E8A-4147-A177-3AD203B41FA5}">
                      <a16:colId xmlns:a16="http://schemas.microsoft.com/office/drawing/2014/main" val="20003"/>
                    </a:ext>
                  </a:extLst>
                </a:gridCol>
                <a:gridCol w="7064023">
                  <a:extLst>
                    <a:ext uri="{9D8B030D-6E8A-4147-A177-3AD203B41FA5}">
                      <a16:colId xmlns:a16="http://schemas.microsoft.com/office/drawing/2014/main" val="20004"/>
                    </a:ext>
                  </a:extLst>
                </a:gridCol>
                <a:gridCol w="2661047">
                  <a:extLst>
                    <a:ext uri="{9D8B030D-6E8A-4147-A177-3AD203B41FA5}">
                      <a16:colId xmlns:a16="http://schemas.microsoft.com/office/drawing/2014/main" val="20005"/>
                    </a:ext>
                  </a:extLst>
                </a:gridCol>
                <a:gridCol w="2606675">
                  <a:extLst>
                    <a:ext uri="{9D8B030D-6E8A-4147-A177-3AD203B41FA5}">
                      <a16:colId xmlns:a16="http://schemas.microsoft.com/office/drawing/2014/main" val="20006"/>
                    </a:ext>
                  </a:extLst>
                </a:gridCol>
              </a:tblGrid>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635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25,635,00</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971888">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(Allowance for Loan &amp; Lease Losses)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$8,000,000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97306">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502817">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97306">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89319">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97306">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chemeClr val="tx1"/>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chemeClr val="tx1"/>
                          </a:solidFill>
                          <a:effectLst>
                            <a:outerShdw blurRad="25400" dist="25400" dir="5400000" rotWithShape="0">
                              <a:srgbClr val="000000">
                                <a:alpha val="30000"/>
                              </a:srgbClr>
                            </a:outerShdw>
                          </a:effectLst>
                          <a:latin typeface="Calibri"/>
                          <a:ea typeface="Calibri"/>
                          <a:cs typeface="Calibri"/>
                          <a:sym typeface="Calibri"/>
                        </a:rPr>
                        <a:t>$25,635,000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3" name="The two sides must match . . . or else!">
            <a:extLst>
              <a:ext uri="{FF2B5EF4-FFF2-40B4-BE49-F238E27FC236}">
                <a16:creationId xmlns:a16="http://schemas.microsoft.com/office/drawing/2014/main" id="{C0801EBB-A377-EC9B-C4F7-44426D7A1C68}"/>
              </a:ext>
            </a:extLst>
          </p:cNvPr>
          <p:cNvSpPr txBox="1">
            <a:spLocks/>
          </p:cNvSpPr>
          <p:nvPr/>
        </p:nvSpPr>
        <p:spPr>
          <a:xfrm>
            <a:off x="854956" y="11301838"/>
            <a:ext cx="21526500" cy="2414162"/>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dirty="0"/>
              <a:t>Pay off all liabilities . . . Cash goes down.</a:t>
            </a:r>
          </a:p>
        </p:txBody>
      </p:sp>
    </p:spTree>
    <p:extLst>
      <p:ext uri="{BB962C8B-B14F-4D97-AF65-F5344CB8AC3E}">
        <p14:creationId xmlns:p14="http://schemas.microsoft.com/office/powerpoint/2010/main" val="103685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5112641-19FE-F865-721C-D546BE3E6926}"/>
              </a:ext>
            </a:extLst>
          </p:cNvPr>
          <p:cNvGraphicFramePr/>
          <p:nvPr>
            <p:extLst>
              <p:ext uri="{D42A27DB-BD31-4B8C-83A1-F6EECF244321}">
                <p14:modId xmlns:p14="http://schemas.microsoft.com/office/powerpoint/2010/main" val="3636311266"/>
              </p:ext>
            </p:extLst>
          </p:nvPr>
        </p:nvGraphicFramePr>
        <p:xfrm>
          <a:off x="408910" y="468351"/>
          <a:ext cx="23566183" cy="10765008"/>
        </p:xfrm>
        <a:graphic>
          <a:graphicData uri="http://schemas.openxmlformats.org/drawingml/2006/table">
            <a:tbl>
              <a:tblPr>
                <a:tableStyleId>{4C3C2611-4C71-4FC5-86AE-919BDF0F9419}</a:tableStyleId>
              </a:tblPr>
              <a:tblGrid>
                <a:gridCol w="5377755">
                  <a:extLst>
                    <a:ext uri="{9D8B030D-6E8A-4147-A177-3AD203B41FA5}">
                      <a16:colId xmlns:a16="http://schemas.microsoft.com/office/drawing/2014/main" val="20000"/>
                    </a:ext>
                  </a:extLst>
                </a:gridCol>
                <a:gridCol w="2763043">
                  <a:extLst>
                    <a:ext uri="{9D8B030D-6E8A-4147-A177-3AD203B41FA5}">
                      <a16:colId xmlns:a16="http://schemas.microsoft.com/office/drawing/2014/main" val="20001"/>
                    </a:ext>
                  </a:extLst>
                </a:gridCol>
                <a:gridCol w="2247999">
                  <a:extLst>
                    <a:ext uri="{9D8B030D-6E8A-4147-A177-3AD203B41FA5}">
                      <a16:colId xmlns:a16="http://schemas.microsoft.com/office/drawing/2014/main" val="20002"/>
                    </a:ext>
                  </a:extLst>
                </a:gridCol>
                <a:gridCol w="845641">
                  <a:extLst>
                    <a:ext uri="{9D8B030D-6E8A-4147-A177-3AD203B41FA5}">
                      <a16:colId xmlns:a16="http://schemas.microsoft.com/office/drawing/2014/main" val="20003"/>
                    </a:ext>
                  </a:extLst>
                </a:gridCol>
                <a:gridCol w="7064023">
                  <a:extLst>
                    <a:ext uri="{9D8B030D-6E8A-4147-A177-3AD203B41FA5}">
                      <a16:colId xmlns:a16="http://schemas.microsoft.com/office/drawing/2014/main" val="20004"/>
                    </a:ext>
                  </a:extLst>
                </a:gridCol>
                <a:gridCol w="2661047">
                  <a:extLst>
                    <a:ext uri="{9D8B030D-6E8A-4147-A177-3AD203B41FA5}">
                      <a16:colId xmlns:a16="http://schemas.microsoft.com/office/drawing/2014/main" val="20005"/>
                    </a:ext>
                  </a:extLst>
                </a:gridCol>
                <a:gridCol w="2606675">
                  <a:extLst>
                    <a:ext uri="{9D8B030D-6E8A-4147-A177-3AD203B41FA5}">
                      <a16:colId xmlns:a16="http://schemas.microsoft.com/office/drawing/2014/main" val="20006"/>
                    </a:ext>
                  </a:extLst>
                </a:gridCol>
              </a:tblGrid>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535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25,535,00</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971888">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(Allowance for Loan &amp; Lease Losses)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$8,000,000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97306">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$25,</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502817">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97306">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89319">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97306">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chemeClr val="tx1"/>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tx1"/>
                          </a:solidFill>
                          <a:effectLst>
                            <a:outerShdw blurRad="25400" dist="25400" dir="5400000" rotWithShape="0">
                              <a:srgbClr val="000000">
                                <a:alpha val="30000"/>
                              </a:srgbClr>
                            </a:outerShdw>
                          </a:effectLst>
                          <a:latin typeface="Calibri"/>
                          <a:ea typeface="Calibri"/>
                          <a:cs typeface="Calibri"/>
                          <a:sym typeface="Calibri"/>
                        </a:rPr>
                        <a:t>$25,</a:t>
                      </a:r>
                      <a:r>
                        <a:rPr lang="en-US" sz="3600" b="1"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chemeClr val="tx1"/>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3" name="The two sides must match . . . or else!">
            <a:extLst>
              <a:ext uri="{FF2B5EF4-FFF2-40B4-BE49-F238E27FC236}">
                <a16:creationId xmlns:a16="http://schemas.microsoft.com/office/drawing/2014/main" id="{C0801EBB-A377-EC9B-C4F7-44426D7A1C68}"/>
              </a:ext>
            </a:extLst>
          </p:cNvPr>
          <p:cNvSpPr txBox="1">
            <a:spLocks/>
          </p:cNvSpPr>
          <p:nvPr/>
        </p:nvSpPr>
        <p:spPr>
          <a:xfrm>
            <a:off x="854956" y="11301838"/>
            <a:ext cx="21526500" cy="2414162"/>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dirty="0"/>
              <a:t>Pay off all liabilities . . . Cash goes down.</a:t>
            </a:r>
          </a:p>
        </p:txBody>
      </p:sp>
    </p:spTree>
    <p:extLst>
      <p:ext uri="{BB962C8B-B14F-4D97-AF65-F5344CB8AC3E}">
        <p14:creationId xmlns:p14="http://schemas.microsoft.com/office/powerpoint/2010/main" val="45555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5112641-19FE-F865-721C-D546BE3E6926}"/>
              </a:ext>
            </a:extLst>
          </p:cNvPr>
          <p:cNvGraphicFramePr/>
          <p:nvPr/>
        </p:nvGraphicFramePr>
        <p:xfrm>
          <a:off x="408910" y="468351"/>
          <a:ext cx="23566183" cy="10765008"/>
        </p:xfrm>
        <a:graphic>
          <a:graphicData uri="http://schemas.openxmlformats.org/drawingml/2006/table">
            <a:tbl>
              <a:tblPr>
                <a:tableStyleId>{4C3C2611-4C71-4FC5-86AE-919BDF0F9419}</a:tableStyleId>
              </a:tblPr>
              <a:tblGrid>
                <a:gridCol w="5377755">
                  <a:extLst>
                    <a:ext uri="{9D8B030D-6E8A-4147-A177-3AD203B41FA5}">
                      <a16:colId xmlns:a16="http://schemas.microsoft.com/office/drawing/2014/main" val="20000"/>
                    </a:ext>
                  </a:extLst>
                </a:gridCol>
                <a:gridCol w="2763043">
                  <a:extLst>
                    <a:ext uri="{9D8B030D-6E8A-4147-A177-3AD203B41FA5}">
                      <a16:colId xmlns:a16="http://schemas.microsoft.com/office/drawing/2014/main" val="20001"/>
                    </a:ext>
                  </a:extLst>
                </a:gridCol>
                <a:gridCol w="2247999">
                  <a:extLst>
                    <a:ext uri="{9D8B030D-6E8A-4147-A177-3AD203B41FA5}">
                      <a16:colId xmlns:a16="http://schemas.microsoft.com/office/drawing/2014/main" val="20002"/>
                    </a:ext>
                  </a:extLst>
                </a:gridCol>
                <a:gridCol w="845641">
                  <a:extLst>
                    <a:ext uri="{9D8B030D-6E8A-4147-A177-3AD203B41FA5}">
                      <a16:colId xmlns:a16="http://schemas.microsoft.com/office/drawing/2014/main" val="20003"/>
                    </a:ext>
                  </a:extLst>
                </a:gridCol>
                <a:gridCol w="7064023">
                  <a:extLst>
                    <a:ext uri="{9D8B030D-6E8A-4147-A177-3AD203B41FA5}">
                      <a16:colId xmlns:a16="http://schemas.microsoft.com/office/drawing/2014/main" val="20004"/>
                    </a:ext>
                  </a:extLst>
                </a:gridCol>
                <a:gridCol w="2661047">
                  <a:extLst>
                    <a:ext uri="{9D8B030D-6E8A-4147-A177-3AD203B41FA5}">
                      <a16:colId xmlns:a16="http://schemas.microsoft.com/office/drawing/2014/main" val="20005"/>
                    </a:ext>
                  </a:extLst>
                </a:gridCol>
                <a:gridCol w="2606675">
                  <a:extLst>
                    <a:ext uri="{9D8B030D-6E8A-4147-A177-3AD203B41FA5}">
                      <a16:colId xmlns:a16="http://schemas.microsoft.com/office/drawing/2014/main" val="20006"/>
                    </a:ext>
                  </a:extLst>
                </a:gridCol>
              </a:tblGrid>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535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25,535,00</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971888">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(Allowance for Loan &amp; Lease Losses)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$8,000,000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97306">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$25,</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502817">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97306">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89319">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97306">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chemeClr val="tx1"/>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tx1"/>
                          </a:solidFill>
                          <a:effectLst>
                            <a:outerShdw blurRad="25400" dist="25400" dir="5400000" rotWithShape="0">
                              <a:srgbClr val="000000">
                                <a:alpha val="30000"/>
                              </a:srgbClr>
                            </a:outerShdw>
                          </a:effectLst>
                          <a:latin typeface="Calibri"/>
                          <a:ea typeface="Calibri"/>
                          <a:cs typeface="Calibri"/>
                          <a:sym typeface="Calibri"/>
                        </a:rPr>
                        <a:t>$25,</a:t>
                      </a:r>
                      <a:r>
                        <a:rPr lang="en-US" sz="3600" b="1"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chemeClr val="tx1"/>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3" name="The two sides must match . . . or else!">
            <a:extLst>
              <a:ext uri="{FF2B5EF4-FFF2-40B4-BE49-F238E27FC236}">
                <a16:creationId xmlns:a16="http://schemas.microsoft.com/office/drawing/2014/main" id="{C0801EBB-A377-EC9B-C4F7-44426D7A1C68}"/>
              </a:ext>
            </a:extLst>
          </p:cNvPr>
          <p:cNvSpPr txBox="1">
            <a:spLocks/>
          </p:cNvSpPr>
          <p:nvPr/>
        </p:nvSpPr>
        <p:spPr>
          <a:xfrm>
            <a:off x="854956" y="11301838"/>
            <a:ext cx="21526500" cy="2414162"/>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dirty="0"/>
              <a:t>Return deposits to members . . . Cash ⬇️</a:t>
            </a:r>
          </a:p>
        </p:txBody>
      </p:sp>
    </p:spTree>
    <p:extLst>
      <p:ext uri="{BB962C8B-B14F-4D97-AF65-F5344CB8AC3E}">
        <p14:creationId xmlns:p14="http://schemas.microsoft.com/office/powerpoint/2010/main" val="403468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5112641-19FE-F865-721C-D546BE3E6926}"/>
              </a:ext>
            </a:extLst>
          </p:cNvPr>
          <p:cNvGraphicFramePr/>
          <p:nvPr>
            <p:extLst>
              <p:ext uri="{D42A27DB-BD31-4B8C-83A1-F6EECF244321}">
                <p14:modId xmlns:p14="http://schemas.microsoft.com/office/powerpoint/2010/main" val="2284785572"/>
              </p:ext>
            </p:extLst>
          </p:nvPr>
        </p:nvGraphicFramePr>
        <p:xfrm>
          <a:off x="408910" y="468351"/>
          <a:ext cx="23566183" cy="10765008"/>
        </p:xfrm>
        <a:graphic>
          <a:graphicData uri="http://schemas.openxmlformats.org/drawingml/2006/table">
            <a:tbl>
              <a:tblPr>
                <a:tableStyleId>{4C3C2611-4C71-4FC5-86AE-919BDF0F9419}</a:tableStyleId>
              </a:tblPr>
              <a:tblGrid>
                <a:gridCol w="5377755">
                  <a:extLst>
                    <a:ext uri="{9D8B030D-6E8A-4147-A177-3AD203B41FA5}">
                      <a16:colId xmlns:a16="http://schemas.microsoft.com/office/drawing/2014/main" val="20000"/>
                    </a:ext>
                  </a:extLst>
                </a:gridCol>
                <a:gridCol w="2763043">
                  <a:extLst>
                    <a:ext uri="{9D8B030D-6E8A-4147-A177-3AD203B41FA5}">
                      <a16:colId xmlns:a16="http://schemas.microsoft.com/office/drawing/2014/main" val="20001"/>
                    </a:ext>
                  </a:extLst>
                </a:gridCol>
                <a:gridCol w="2247999">
                  <a:extLst>
                    <a:ext uri="{9D8B030D-6E8A-4147-A177-3AD203B41FA5}">
                      <a16:colId xmlns:a16="http://schemas.microsoft.com/office/drawing/2014/main" val="20002"/>
                    </a:ext>
                  </a:extLst>
                </a:gridCol>
                <a:gridCol w="845641">
                  <a:extLst>
                    <a:ext uri="{9D8B030D-6E8A-4147-A177-3AD203B41FA5}">
                      <a16:colId xmlns:a16="http://schemas.microsoft.com/office/drawing/2014/main" val="20003"/>
                    </a:ext>
                  </a:extLst>
                </a:gridCol>
                <a:gridCol w="7064023">
                  <a:extLst>
                    <a:ext uri="{9D8B030D-6E8A-4147-A177-3AD203B41FA5}">
                      <a16:colId xmlns:a16="http://schemas.microsoft.com/office/drawing/2014/main" val="20004"/>
                    </a:ext>
                  </a:extLst>
                </a:gridCol>
                <a:gridCol w="2661047">
                  <a:extLst>
                    <a:ext uri="{9D8B030D-6E8A-4147-A177-3AD203B41FA5}">
                      <a16:colId xmlns:a16="http://schemas.microsoft.com/office/drawing/2014/main" val="20005"/>
                    </a:ext>
                  </a:extLst>
                </a:gridCol>
                <a:gridCol w="2606675">
                  <a:extLst>
                    <a:ext uri="{9D8B030D-6E8A-4147-A177-3AD203B41FA5}">
                      <a16:colId xmlns:a16="http://schemas.microsoft.com/office/drawing/2014/main" val="20006"/>
                    </a:ext>
                  </a:extLst>
                </a:gridCol>
              </a:tblGrid>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535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2,535,00</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971888">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(Allowance for Loan &amp; Lease Losses)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97306">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502817">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97306">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89319">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97306">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chemeClr val="tx1"/>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chemeClr val="tx1"/>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3" name="The two sides must match . . . or else!">
            <a:extLst>
              <a:ext uri="{FF2B5EF4-FFF2-40B4-BE49-F238E27FC236}">
                <a16:creationId xmlns:a16="http://schemas.microsoft.com/office/drawing/2014/main" id="{C0801EBB-A377-EC9B-C4F7-44426D7A1C68}"/>
              </a:ext>
            </a:extLst>
          </p:cNvPr>
          <p:cNvSpPr txBox="1">
            <a:spLocks/>
          </p:cNvSpPr>
          <p:nvPr/>
        </p:nvSpPr>
        <p:spPr>
          <a:xfrm>
            <a:off x="854956" y="11301838"/>
            <a:ext cx="21526500" cy="2414162"/>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dirty="0"/>
              <a:t>Return deposits to members . . . Cash ⬇️</a:t>
            </a:r>
          </a:p>
        </p:txBody>
      </p:sp>
    </p:spTree>
    <p:extLst>
      <p:ext uri="{BB962C8B-B14F-4D97-AF65-F5344CB8AC3E}">
        <p14:creationId xmlns:p14="http://schemas.microsoft.com/office/powerpoint/2010/main" val="380601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5112641-19FE-F865-721C-D546BE3E6926}"/>
              </a:ext>
            </a:extLst>
          </p:cNvPr>
          <p:cNvGraphicFramePr/>
          <p:nvPr/>
        </p:nvGraphicFramePr>
        <p:xfrm>
          <a:off x="408910" y="468351"/>
          <a:ext cx="23566183" cy="10765008"/>
        </p:xfrm>
        <a:graphic>
          <a:graphicData uri="http://schemas.openxmlformats.org/drawingml/2006/table">
            <a:tbl>
              <a:tblPr>
                <a:tableStyleId>{4C3C2611-4C71-4FC5-86AE-919BDF0F9419}</a:tableStyleId>
              </a:tblPr>
              <a:tblGrid>
                <a:gridCol w="5377755">
                  <a:extLst>
                    <a:ext uri="{9D8B030D-6E8A-4147-A177-3AD203B41FA5}">
                      <a16:colId xmlns:a16="http://schemas.microsoft.com/office/drawing/2014/main" val="20000"/>
                    </a:ext>
                  </a:extLst>
                </a:gridCol>
                <a:gridCol w="2763043">
                  <a:extLst>
                    <a:ext uri="{9D8B030D-6E8A-4147-A177-3AD203B41FA5}">
                      <a16:colId xmlns:a16="http://schemas.microsoft.com/office/drawing/2014/main" val="20001"/>
                    </a:ext>
                  </a:extLst>
                </a:gridCol>
                <a:gridCol w="2247999">
                  <a:extLst>
                    <a:ext uri="{9D8B030D-6E8A-4147-A177-3AD203B41FA5}">
                      <a16:colId xmlns:a16="http://schemas.microsoft.com/office/drawing/2014/main" val="20002"/>
                    </a:ext>
                  </a:extLst>
                </a:gridCol>
                <a:gridCol w="845641">
                  <a:extLst>
                    <a:ext uri="{9D8B030D-6E8A-4147-A177-3AD203B41FA5}">
                      <a16:colId xmlns:a16="http://schemas.microsoft.com/office/drawing/2014/main" val="20003"/>
                    </a:ext>
                  </a:extLst>
                </a:gridCol>
                <a:gridCol w="7064023">
                  <a:extLst>
                    <a:ext uri="{9D8B030D-6E8A-4147-A177-3AD203B41FA5}">
                      <a16:colId xmlns:a16="http://schemas.microsoft.com/office/drawing/2014/main" val="20004"/>
                    </a:ext>
                  </a:extLst>
                </a:gridCol>
                <a:gridCol w="2661047">
                  <a:extLst>
                    <a:ext uri="{9D8B030D-6E8A-4147-A177-3AD203B41FA5}">
                      <a16:colId xmlns:a16="http://schemas.microsoft.com/office/drawing/2014/main" val="20005"/>
                    </a:ext>
                  </a:extLst>
                </a:gridCol>
                <a:gridCol w="2606675">
                  <a:extLst>
                    <a:ext uri="{9D8B030D-6E8A-4147-A177-3AD203B41FA5}">
                      <a16:colId xmlns:a16="http://schemas.microsoft.com/office/drawing/2014/main" val="20006"/>
                    </a:ext>
                  </a:extLst>
                </a:gridCol>
              </a:tblGrid>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535</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2,535,00</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971888">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(Allowance for Loan &amp; Lease Losses)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0433FF"/>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502817">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97306">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502817">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97306">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502817">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$1,785,000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97306">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$2,535,000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89319">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97306">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chemeClr val="tx1"/>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chemeClr val="tx1"/>
                          </a:solidFill>
                          <a:effectLst>
                            <a:outerShdw blurRad="25400" dist="25400" dir="5400000" rotWithShape="0">
                              <a:srgbClr val="000000">
                                <a:alpha val="30000"/>
                              </a:srgbClr>
                            </a:outerShdw>
                          </a:effectLst>
                          <a:latin typeface="Calibri"/>
                          <a:ea typeface="Calibri"/>
                          <a:cs typeface="Calibri"/>
                          <a:sym typeface="Calibri"/>
                        </a:rPr>
                        <a:t>5</a:t>
                      </a:r>
                      <a:r>
                        <a:rPr sz="3600" b="1" dirty="0">
                          <a:solidFill>
                            <a:schemeClr val="tx1"/>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3" name="The two sides must match . . . or else!">
            <a:extLst>
              <a:ext uri="{FF2B5EF4-FFF2-40B4-BE49-F238E27FC236}">
                <a16:creationId xmlns:a16="http://schemas.microsoft.com/office/drawing/2014/main" id="{C0801EBB-A377-EC9B-C4F7-44426D7A1C68}"/>
              </a:ext>
            </a:extLst>
          </p:cNvPr>
          <p:cNvSpPr txBox="1">
            <a:spLocks/>
          </p:cNvSpPr>
          <p:nvPr/>
        </p:nvSpPr>
        <p:spPr>
          <a:xfrm>
            <a:off x="854956" y="11301838"/>
            <a:ext cx="21526500" cy="2414162"/>
          </a:xfrm>
          <a:prstGeom prst="rect">
            <a:avLst/>
          </a:prstGeom>
        </p:spPr>
        <p:txBody>
          <a:bodyPr vert="horz" lIns="91440" tIns="45720" rIns="91440" bIns="45720" rtlCol="0" anchor="ctr">
            <a:normAutofit/>
          </a:bodyPr>
          <a:lst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a:lstStyle>
          <a:p>
            <a:r>
              <a:rPr lang="en-US" dirty="0"/>
              <a:t>All that’s left is cash and equity.</a:t>
            </a:r>
          </a:p>
        </p:txBody>
      </p:sp>
    </p:spTree>
    <p:extLst>
      <p:ext uri="{BB962C8B-B14F-4D97-AF65-F5344CB8AC3E}">
        <p14:creationId xmlns:p14="http://schemas.microsoft.com/office/powerpoint/2010/main" val="342589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8" name="Rectangle 13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68" y="2820164"/>
            <a:ext cx="13716000" cy="8075672"/>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70" y="2840438"/>
            <a:ext cx="13715998" cy="8075678"/>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35846" y="7176170"/>
            <a:ext cx="5003958" cy="8075682"/>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Freeform: Shape 145">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1003474" y="1939436"/>
            <a:ext cx="7800714" cy="8357916"/>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8" name="Rectangle 147">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20190" y="2820158"/>
            <a:ext cx="13716006" cy="8075670"/>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Balance Sheet Definition"/>
          <p:cNvSpPr txBox="1">
            <a:spLocks noGrp="1"/>
          </p:cNvSpPr>
          <p:nvPr>
            <p:ph type="title"/>
          </p:nvPr>
        </p:nvSpPr>
        <p:spPr>
          <a:xfrm>
            <a:off x="1172956" y="3367512"/>
            <a:ext cx="6230530" cy="4792718"/>
          </a:xfrm>
          <a:prstGeom prst="rect">
            <a:avLst/>
          </a:prstGeom>
        </p:spPr>
        <p:txBody>
          <a:bodyPr vert="horz" lIns="91440" tIns="45720" rIns="91440" bIns="45720" rtlCol="0" anchor="b">
            <a:normAutofit/>
          </a:bodyPr>
          <a:lstStyle/>
          <a:p>
            <a:pPr algn="r" defTabSz="914400"/>
            <a:r>
              <a:rPr lang="en-US" sz="9600" b="1" kern="1200" dirty="0">
                <a:solidFill>
                  <a:srgbClr val="FFFFFF"/>
                </a:solidFill>
                <a:latin typeface="+mj-lt"/>
                <a:ea typeface="+mj-ea"/>
                <a:cs typeface="+mj-cs"/>
              </a:rPr>
              <a:t>Balance Sheet Definition</a:t>
            </a:r>
          </a:p>
        </p:txBody>
      </p:sp>
      <p:graphicFrame>
        <p:nvGraphicFramePr>
          <p:cNvPr id="134" name="A financial statement that summarizes a credit union’s assets, liabilities, and equity at a specific point in time.…">
            <a:extLst>
              <a:ext uri="{FF2B5EF4-FFF2-40B4-BE49-F238E27FC236}">
                <a16:creationId xmlns:a16="http://schemas.microsoft.com/office/drawing/2014/main" id="{2A590B59-2E12-25EC-9D14-241CDC624C1E}"/>
              </a:ext>
            </a:extLst>
          </p:cNvPr>
          <p:cNvGraphicFramePr/>
          <p:nvPr>
            <p:extLst>
              <p:ext uri="{D42A27DB-BD31-4B8C-83A1-F6EECF244321}">
                <p14:modId xmlns:p14="http://schemas.microsoft.com/office/powerpoint/2010/main" val="807516889"/>
              </p:ext>
            </p:extLst>
          </p:nvPr>
        </p:nvGraphicFramePr>
        <p:xfrm>
          <a:off x="9810104" y="1500880"/>
          <a:ext cx="13333666" cy="1090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0" name="Rectangle 20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Balance sheet and income statement"/>
          <p:cNvSpPr txBox="1">
            <a:spLocks noGrp="1"/>
          </p:cNvSpPr>
          <p:nvPr>
            <p:ph type="title"/>
          </p:nvPr>
        </p:nvSpPr>
        <p:spPr>
          <a:xfrm>
            <a:off x="1280160" y="650738"/>
            <a:ext cx="8737204" cy="3913682"/>
          </a:xfrm>
          <a:prstGeom prst="rect">
            <a:avLst/>
          </a:prstGeom>
        </p:spPr>
        <p:txBody>
          <a:bodyPr vert="horz" lIns="91440" tIns="45720" rIns="91440" bIns="45720" rtlCol="0" anchor="b">
            <a:normAutofit/>
          </a:bodyPr>
          <a:lstStyle/>
          <a:p>
            <a:pPr defTabSz="914400"/>
            <a:r>
              <a:rPr lang="en-US" sz="9200" dirty="0"/>
              <a:t>Balance sheet vs. income statement</a:t>
            </a:r>
          </a:p>
        </p:txBody>
      </p:sp>
      <p:sp>
        <p:nvSpPr>
          <p:cNvPr id="2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he balance sheet represents a snapshot of a moment in time—typically the end of a month, quarter, or year.…"/>
          <p:cNvSpPr txBox="1">
            <a:spLocks noGrp="1"/>
          </p:cNvSpPr>
          <p:nvPr>
            <p:ph type="body" idx="1"/>
          </p:nvPr>
        </p:nvSpPr>
        <p:spPr>
          <a:xfrm>
            <a:off x="1280160" y="5745798"/>
            <a:ext cx="8487178" cy="6641336"/>
          </a:xfrm>
          <a:prstGeom prst="rect">
            <a:avLst/>
          </a:prstGeom>
        </p:spPr>
        <p:txBody>
          <a:bodyPr vert="horz" lIns="91440" tIns="45720" rIns="91440" bIns="45720" rtlCol="0">
            <a:normAutofit/>
          </a:bodyPr>
          <a:lstStyle/>
          <a:p>
            <a:pPr indent="-228600" defTabSz="914400"/>
            <a:r>
              <a:rPr lang="en-US" sz="3400" dirty="0"/>
              <a:t>The balance sheet represents a snapshot of </a:t>
            </a:r>
            <a:r>
              <a:rPr lang="en-US" sz="3400" b="1" i="1" u="sng" dirty="0"/>
              <a:t>a moment in time</a:t>
            </a:r>
            <a:r>
              <a:rPr lang="en-US" sz="3400" dirty="0"/>
              <a:t>—typically the end of a month, quarter, or year.</a:t>
            </a:r>
          </a:p>
          <a:p>
            <a:pPr indent="-228600" defTabSz="914400"/>
            <a:r>
              <a:rPr lang="en-US" sz="3400" dirty="0"/>
              <a:t>The income statement represents what happened </a:t>
            </a:r>
            <a:r>
              <a:rPr lang="en-US" sz="3400" b="1" i="1" u="sng" dirty="0"/>
              <a:t>over a period</a:t>
            </a:r>
            <a:r>
              <a:rPr lang="en-US" sz="3400" dirty="0"/>
              <a:t>—typically a month, quarter, year.</a:t>
            </a:r>
          </a:p>
          <a:p>
            <a:pPr indent="-228600" defTabSz="914400"/>
            <a:r>
              <a:rPr lang="en-US" sz="3400" dirty="0"/>
              <a:t>The balance sheet is outdated the moment business starts after it is generated.</a:t>
            </a:r>
          </a:p>
          <a:p>
            <a:pPr indent="-228600" defTabSz="914400"/>
            <a:r>
              <a:rPr lang="en-US" sz="3400" dirty="0"/>
              <a:t>Use these reports to tell if your credit union is healthy or sickly, heading up or going down.</a:t>
            </a:r>
          </a:p>
        </p:txBody>
      </p:sp>
      <p:pic>
        <p:nvPicPr>
          <p:cNvPr id="206" name="Picture 205" descr="Graph on document with pen">
            <a:extLst>
              <a:ext uri="{FF2B5EF4-FFF2-40B4-BE49-F238E27FC236}">
                <a16:creationId xmlns:a16="http://schemas.microsoft.com/office/drawing/2014/main" id="{533096F6-A59A-D8A7-4943-C1911A380814}"/>
              </a:ext>
            </a:extLst>
          </p:cNvPr>
          <p:cNvPicPr>
            <a:picLocks noChangeAspect="1"/>
          </p:cNvPicPr>
          <p:nvPr/>
        </p:nvPicPr>
        <p:blipFill rotWithShape="1">
          <a:blip r:embed="rId2"/>
          <a:srcRect l="23384" r="9664"/>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0" name="Rectangle 269">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2438339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2" name="Rectangle 271">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 y="0"/>
            <a:ext cx="24383390" cy="1371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4" name="Group 273">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726" y="1017676"/>
            <a:ext cx="10435916" cy="12479322"/>
            <a:chOff x="-19221" y="251144"/>
            <a:chExt cx="5217958" cy="6239661"/>
          </a:xfrm>
        </p:grpSpPr>
        <p:sp>
          <p:nvSpPr>
            <p:cNvPr id="275" name="Freeform: Shape 274">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6" name="Freeform: Shape 275">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7" name="Freeform: Shape 276">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8" name="Freeform: Shape 277">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64" name="Allowance for loan and lease losses, a.k.a. ALLL or ALL"/>
          <p:cNvSpPr txBox="1">
            <a:spLocks noGrp="1"/>
          </p:cNvSpPr>
          <p:nvPr>
            <p:ph type="title"/>
          </p:nvPr>
        </p:nvSpPr>
        <p:spPr>
          <a:xfrm>
            <a:off x="1280160" y="2486026"/>
            <a:ext cx="7711440" cy="8743948"/>
          </a:xfrm>
          <a:prstGeom prst="rect">
            <a:avLst/>
          </a:prstGeom>
        </p:spPr>
        <p:txBody>
          <a:bodyPr vert="horz" lIns="91440" tIns="45720" rIns="91440" bIns="45720" rtlCol="0" anchor="ctr">
            <a:normAutofit/>
          </a:bodyPr>
          <a:lstStyle/>
          <a:p>
            <a:pPr defTabSz="914400"/>
            <a:r>
              <a:rPr lang="en-US" sz="7200" kern="1200">
                <a:solidFill>
                  <a:schemeClr val="tx2"/>
                </a:solidFill>
                <a:latin typeface="+mj-lt"/>
                <a:ea typeface="+mj-ea"/>
                <a:cs typeface="+mj-cs"/>
              </a:rPr>
              <a:t>Allowance for loan and lease losses, a.k.a. ALLL or ALL</a:t>
            </a:r>
          </a:p>
        </p:txBody>
      </p:sp>
      <p:sp>
        <p:nvSpPr>
          <p:cNvPr id="265" name="Counts as a negative asset…"/>
          <p:cNvSpPr txBox="1">
            <a:spLocks noGrp="1"/>
          </p:cNvSpPr>
          <p:nvPr>
            <p:ph type="body" idx="1"/>
          </p:nvPr>
        </p:nvSpPr>
        <p:spPr>
          <a:xfrm>
            <a:off x="12344400" y="1609344"/>
            <a:ext cx="10442448" cy="10460736"/>
          </a:xfrm>
          <a:prstGeom prst="rect">
            <a:avLst/>
          </a:prstGeom>
        </p:spPr>
        <p:txBody>
          <a:bodyPr vert="horz" lIns="91440" tIns="45720" rIns="91440" bIns="45720" rtlCol="0" anchor="ctr">
            <a:normAutofit/>
          </a:bodyPr>
          <a:lstStyle/>
          <a:p>
            <a:pPr indent="-228600" defTabSz="914400"/>
            <a:r>
              <a:rPr lang="en-US" sz="3600">
                <a:solidFill>
                  <a:schemeClr val="tx2"/>
                </a:solidFill>
              </a:rPr>
              <a:t>Counts as a negative asset</a:t>
            </a:r>
          </a:p>
          <a:p>
            <a:pPr indent="-228600" defTabSz="914400"/>
            <a:r>
              <a:rPr lang="en-US" sz="3600">
                <a:solidFill>
                  <a:schemeClr val="tx2"/>
                </a:solidFill>
              </a:rPr>
              <a:t>This is the rainy-day fund, the money the credit union has set aside to cover losses.</a:t>
            </a:r>
          </a:p>
          <a:p>
            <a:pPr indent="-228600" defTabSz="914400"/>
            <a:r>
              <a:rPr lang="en-US" sz="3600">
                <a:solidFill>
                  <a:schemeClr val="tx2"/>
                </a:solidFill>
              </a:rPr>
              <a:t>An examiner once said: “Maintaining accurate funding of ALLL is essential in properly accounting for credit risk inherent for the credit union’s most important asset, loans.”</a:t>
            </a:r>
          </a:p>
          <a:p>
            <a:pPr indent="-228600" defTabSz="914400"/>
            <a:r>
              <a:rPr lang="en-US" sz="3600">
                <a:solidFill>
                  <a:schemeClr val="tx2"/>
                </a:solidFill>
              </a:rPr>
              <a:t>Calculation is science . . . and magic</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ALLL calculation"/>
          <p:cNvSpPr txBox="1">
            <a:spLocks noGrp="1"/>
          </p:cNvSpPr>
          <p:nvPr>
            <p:ph type="title"/>
          </p:nvPr>
        </p:nvSpPr>
        <p:spPr>
          <a:xfrm>
            <a:off x="1428750" y="-850201"/>
            <a:ext cx="21526500" cy="3581401"/>
          </a:xfrm>
          <a:prstGeom prst="rect">
            <a:avLst/>
          </a:prstGeom>
        </p:spPr>
        <p:txBody>
          <a:bodyPr/>
          <a:lstStyle/>
          <a:p>
            <a:r>
              <a:t>ALLL calculation</a:t>
            </a:r>
          </a:p>
        </p:txBody>
      </p:sp>
      <p:sp>
        <p:nvSpPr>
          <p:cNvPr id="290" name="Stratify loan types into categories based on type, credit score, and other meaningful criteria. It’s up to your credit union how you divide these*.…"/>
          <p:cNvSpPr txBox="1">
            <a:spLocks noGrp="1"/>
          </p:cNvSpPr>
          <p:nvPr>
            <p:ph type="body" idx="1"/>
          </p:nvPr>
        </p:nvSpPr>
        <p:spPr>
          <a:xfrm>
            <a:off x="412880" y="2451048"/>
            <a:ext cx="23558239" cy="11575032"/>
          </a:xfrm>
          <a:prstGeom prst="rect">
            <a:avLst/>
          </a:prstGeom>
        </p:spPr>
        <p:txBody>
          <a:bodyPr anchor="t">
            <a:noAutofit/>
          </a:bodyPr>
          <a:lstStyle/>
          <a:p>
            <a:pPr marL="635000" indent="-635000">
              <a:spcBef>
                <a:spcPts val="6700"/>
              </a:spcBef>
              <a:buSzPct val="100000"/>
              <a:buAutoNum type="arabicPeriod"/>
            </a:pPr>
            <a:r>
              <a:rPr sz="4200" dirty="0"/>
              <a:t>Stratify loan types into categories based on type, credit score, and other meaningful criteria. It’s up to your credit union how you divide these*.</a:t>
            </a:r>
          </a:p>
          <a:p>
            <a:pPr marL="635000" indent="-635000">
              <a:spcBef>
                <a:spcPts val="6700"/>
              </a:spcBef>
              <a:buSzPct val="100000"/>
              <a:buAutoNum type="arabicPeriod"/>
            </a:pPr>
            <a:r>
              <a:rPr sz="4200" dirty="0"/>
              <a:t>Calculate what percentage of each type of loan you have lost in different periods*.</a:t>
            </a:r>
          </a:p>
          <a:p>
            <a:pPr marL="635000" indent="-635000">
              <a:spcBef>
                <a:spcPts val="6700"/>
              </a:spcBef>
              <a:buSzPct val="100000"/>
              <a:buAutoNum type="arabicPeriod"/>
            </a:pPr>
            <a:r>
              <a:rPr sz="4200" dirty="0"/>
              <a:t>Apply those category percentages to the current amounts in each category. This gives an estimate of how much you might expect to write-of in each category.</a:t>
            </a:r>
            <a:endParaRPr lang="en-US" sz="4200" dirty="0"/>
          </a:p>
          <a:p>
            <a:pPr marL="635000" indent="-635000" algn="l">
              <a:spcBef>
                <a:spcPts val="6700"/>
              </a:spcBef>
              <a:buSzPct val="100000"/>
              <a:buAutoNum type="arabicPeriod" startAt="4"/>
              <a:defRPr sz="4600"/>
            </a:pPr>
            <a:r>
              <a:rPr lang="en-US" sz="4200" dirty="0"/>
              <a:t>Use environmental factors* to determine if there is more or less chance of write-offs.</a:t>
            </a:r>
          </a:p>
          <a:p>
            <a:pPr marL="635000" indent="-635000" algn="l">
              <a:spcBef>
                <a:spcPts val="6700"/>
              </a:spcBef>
              <a:buSzPct val="100000"/>
              <a:buAutoNum type="arabicPeriod" startAt="4"/>
              <a:defRPr sz="4600"/>
            </a:pPr>
            <a:r>
              <a:rPr lang="en-US" sz="4200" dirty="0"/>
              <a:t>Compare the current ALLL balance to estimated future losses. If the ALLL balance is bigger, take money out. If it’s smaller, add money in. This change will be reflected on the income statement on the “provision for loan losses.”</a:t>
            </a:r>
          </a:p>
          <a:p>
            <a:pPr algn="r">
              <a:spcBef>
                <a:spcPts val="6700"/>
              </a:spcBef>
              <a:defRPr sz="4600"/>
            </a:pPr>
            <a:r>
              <a:rPr lang="en-US" sz="4200" dirty="0"/>
              <a:t>* Some exact details depend on the examiners’ whim. Seriously.</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ALLL calculation"/>
          <p:cNvSpPr txBox="1">
            <a:spLocks noGrp="1"/>
          </p:cNvSpPr>
          <p:nvPr>
            <p:ph type="title"/>
          </p:nvPr>
        </p:nvSpPr>
        <p:spPr>
          <a:xfrm>
            <a:off x="1428750" y="-635048"/>
            <a:ext cx="21526500" cy="3581401"/>
          </a:xfrm>
          <a:prstGeom prst="rect">
            <a:avLst/>
          </a:prstGeom>
        </p:spPr>
        <p:txBody>
          <a:bodyPr/>
          <a:lstStyle/>
          <a:p>
            <a:r>
              <a:t>ALLL calculation</a:t>
            </a:r>
          </a:p>
        </p:txBody>
      </p:sp>
      <p:sp>
        <p:nvSpPr>
          <p:cNvPr id="4" name="Text Placeholder 3">
            <a:extLst>
              <a:ext uri="{FF2B5EF4-FFF2-40B4-BE49-F238E27FC236}">
                <a16:creationId xmlns:a16="http://schemas.microsoft.com/office/drawing/2014/main" id="{7C1D0D84-FA0E-7A28-2005-2A5FE9E6348F}"/>
              </a:ext>
            </a:extLst>
          </p:cNvPr>
          <p:cNvSpPr>
            <a:spLocks noGrp="1"/>
          </p:cNvSpPr>
          <p:nvPr>
            <p:ph type="body" idx="1"/>
          </p:nvPr>
        </p:nvSpPr>
        <p:spPr/>
        <p:txBody>
          <a:bodyPr/>
          <a:lstStyle/>
          <a:p>
            <a:endParaRPr lang="en-US"/>
          </a:p>
        </p:txBody>
      </p:sp>
      <p:sp>
        <p:nvSpPr>
          <p:cNvPr id="5" name="Stratify loan types into categories based on type, credit score, and other meaningful criteria. It’s up to your credit union how you divide these*.…">
            <a:extLst>
              <a:ext uri="{FF2B5EF4-FFF2-40B4-BE49-F238E27FC236}">
                <a16:creationId xmlns:a16="http://schemas.microsoft.com/office/drawing/2014/main" id="{D655C5DF-E4D4-5561-870F-4AC4AC063FE0}"/>
              </a:ext>
            </a:extLst>
          </p:cNvPr>
          <p:cNvSpPr txBox="1">
            <a:spLocks/>
          </p:cNvSpPr>
          <p:nvPr/>
        </p:nvSpPr>
        <p:spPr>
          <a:xfrm>
            <a:off x="412880" y="2451048"/>
            <a:ext cx="23558239" cy="11575032"/>
          </a:xfrm>
          <a:prstGeom prst="rect">
            <a:avLst/>
          </a:prstGeom>
        </p:spPr>
        <p:txBody>
          <a:bodyPr vert="horz" lIns="91440" tIns="45720" rIns="91440" bIns="45720" rtlCol="0" anchor="t">
            <a:noAutofit/>
          </a:bodyPr>
          <a:lst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635000" indent="-635000">
              <a:spcBef>
                <a:spcPts val="6700"/>
              </a:spcBef>
              <a:buSzPct val="100000"/>
              <a:buFont typeface="Arial" panose="020B0604020202020204" pitchFamily="34" charset="0"/>
              <a:buAutoNum type="arabicPeriod"/>
            </a:pPr>
            <a:r>
              <a:rPr lang="en-US" sz="4200" dirty="0"/>
              <a:t>Stratify loan types into categories based on type, credit score, and other meaningful criteria. It’s up to your credit union how you divide these*.</a:t>
            </a:r>
          </a:p>
          <a:p>
            <a:pPr marL="635000" indent="-635000">
              <a:spcBef>
                <a:spcPts val="6700"/>
              </a:spcBef>
              <a:buSzPct val="100000"/>
              <a:buFont typeface="Arial" panose="020B0604020202020204" pitchFamily="34" charset="0"/>
              <a:buAutoNum type="arabicPeriod"/>
            </a:pPr>
            <a:r>
              <a:rPr lang="en-US" sz="4200" dirty="0"/>
              <a:t>Calculate what percentage of each type of loan you have lost in different periods*.</a:t>
            </a:r>
          </a:p>
          <a:p>
            <a:pPr marL="635000" indent="-635000">
              <a:spcBef>
                <a:spcPts val="6700"/>
              </a:spcBef>
              <a:buSzPct val="100000"/>
              <a:buFont typeface="Arial" panose="020B0604020202020204" pitchFamily="34" charset="0"/>
              <a:buAutoNum type="arabicPeriod"/>
            </a:pPr>
            <a:r>
              <a:rPr lang="en-US" sz="4200" dirty="0"/>
              <a:t>Apply those category percentages to the current amounts in each category. This gives an estimate of how much you might expect to write-of in each category.</a:t>
            </a:r>
          </a:p>
          <a:p>
            <a:pPr marL="635000" indent="-635000">
              <a:spcBef>
                <a:spcPts val="6700"/>
              </a:spcBef>
              <a:buSzPct val="100000"/>
              <a:buFont typeface="Arial" panose="020B0604020202020204" pitchFamily="34" charset="0"/>
              <a:buAutoNum type="arabicPeriod" startAt="4"/>
              <a:defRPr sz="4600"/>
            </a:pPr>
            <a:r>
              <a:rPr lang="en-US" sz="4200" dirty="0"/>
              <a:t>Use environmental factors* to determine if there is more or less chance of write-offs.</a:t>
            </a:r>
          </a:p>
          <a:p>
            <a:pPr marL="635000" indent="-635000">
              <a:spcBef>
                <a:spcPts val="6700"/>
              </a:spcBef>
              <a:buSzPct val="100000"/>
              <a:buFont typeface="Arial" panose="020B0604020202020204" pitchFamily="34" charset="0"/>
              <a:buAutoNum type="arabicPeriod" startAt="4"/>
              <a:defRPr sz="4600"/>
            </a:pPr>
            <a:r>
              <a:rPr lang="en-US" sz="4200" dirty="0"/>
              <a:t>Compare the current ALLL balance to estimated future losses. If the ALLL balance is bigger, take money out. If it’s smaller, add money in. This change will be reflected on the income statement on the “provision for loan losses.”</a:t>
            </a:r>
          </a:p>
          <a:p>
            <a:pPr algn="r">
              <a:spcBef>
                <a:spcPts val="6700"/>
              </a:spcBef>
              <a:defRPr sz="4600"/>
            </a:pPr>
            <a:r>
              <a:rPr lang="en-US" sz="4200" dirty="0"/>
              <a:t>* Some exact details depend on the examiners’ whim. Seriously.</a:t>
            </a:r>
          </a:p>
        </p:txBody>
      </p:sp>
      <p:sp>
        <p:nvSpPr>
          <p:cNvPr id="2" name="&quot;No&quot; Symbol 1">
            <a:extLst>
              <a:ext uri="{FF2B5EF4-FFF2-40B4-BE49-F238E27FC236}">
                <a16:creationId xmlns:a16="http://schemas.microsoft.com/office/drawing/2014/main" id="{A28620D1-7A6A-D833-B45A-D80AD7FAD1EF}"/>
              </a:ext>
            </a:extLst>
          </p:cNvPr>
          <p:cNvSpPr/>
          <p:nvPr/>
        </p:nvSpPr>
        <p:spPr>
          <a:xfrm>
            <a:off x="152400" y="161366"/>
            <a:ext cx="24061271" cy="13393270"/>
          </a:xfrm>
          <a:prstGeom prst="noSmoking">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89622877"/>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9" name="Rectangle 32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CECL will change all calculations"/>
          <p:cNvSpPr txBox="1">
            <a:spLocks noGrp="1"/>
          </p:cNvSpPr>
          <p:nvPr>
            <p:ph type="title"/>
          </p:nvPr>
        </p:nvSpPr>
        <p:spPr>
          <a:xfrm>
            <a:off x="1280160" y="650738"/>
            <a:ext cx="8737204" cy="3913682"/>
          </a:xfrm>
          <a:prstGeom prst="rect">
            <a:avLst/>
          </a:prstGeom>
        </p:spPr>
        <p:txBody>
          <a:bodyPr vert="horz" lIns="91440" tIns="45720" rIns="91440" bIns="45720" rtlCol="0" anchor="b">
            <a:normAutofit/>
          </a:bodyPr>
          <a:lstStyle/>
          <a:p>
            <a:pPr defTabSz="914400"/>
            <a:r>
              <a:rPr lang="en-US" sz="10800"/>
              <a:t>CECL changed ALL calculation</a:t>
            </a:r>
          </a:p>
        </p:txBody>
      </p:sp>
      <p:sp>
        <p:nvSpPr>
          <p:cNvPr id="33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Segment loans…"/>
          <p:cNvSpPr txBox="1">
            <a:spLocks noGrp="1"/>
          </p:cNvSpPr>
          <p:nvPr>
            <p:ph type="body" idx="1"/>
          </p:nvPr>
        </p:nvSpPr>
        <p:spPr>
          <a:xfrm>
            <a:off x="1280160" y="5745798"/>
            <a:ext cx="8487178" cy="6641336"/>
          </a:xfrm>
          <a:prstGeom prst="rect">
            <a:avLst/>
          </a:prstGeom>
        </p:spPr>
        <p:txBody>
          <a:bodyPr vert="horz" lIns="91440" tIns="45720" rIns="91440" bIns="45720" rtlCol="0">
            <a:normAutofit/>
          </a:bodyPr>
          <a:lstStyle/>
          <a:p>
            <a:pPr marL="635000" indent="-228600" defTabSz="914400">
              <a:spcBef>
                <a:spcPts val="6700"/>
              </a:spcBef>
              <a:buSzPct val="100000"/>
            </a:pPr>
            <a:r>
              <a:rPr lang="en-US" sz="4400" dirty="0"/>
              <a:t>Started last this year</a:t>
            </a:r>
          </a:p>
          <a:p>
            <a:pPr marL="635000" indent="-228600" defTabSz="914400">
              <a:spcBef>
                <a:spcPts val="6700"/>
              </a:spcBef>
              <a:buSzPct val="100000"/>
            </a:pPr>
            <a:r>
              <a:rPr lang="en-US" sz="4400" dirty="0"/>
              <a:t>Requires estimated expected credit losses with all known information</a:t>
            </a:r>
          </a:p>
          <a:p>
            <a:pPr marL="635000" indent="-228600" defTabSz="914400">
              <a:spcBef>
                <a:spcPts val="6700"/>
              </a:spcBef>
              <a:buSzPct val="100000"/>
            </a:pPr>
            <a:r>
              <a:rPr lang="en-US" sz="4400" dirty="0"/>
              <a:t>CUs under $100 </a:t>
            </a:r>
            <a:r>
              <a:rPr lang="en-US" sz="4400" dirty="0" err="1"/>
              <a:t>millionshould</a:t>
            </a:r>
            <a:r>
              <a:rPr lang="en-US" sz="4400" dirty="0"/>
              <a:t> just use NCUA’s tool</a:t>
            </a:r>
          </a:p>
        </p:txBody>
      </p:sp>
      <p:pic>
        <p:nvPicPr>
          <p:cNvPr id="312" name="Picture 311" descr="Calendar">
            <a:extLst>
              <a:ext uri="{FF2B5EF4-FFF2-40B4-BE49-F238E27FC236}">
                <a16:creationId xmlns:a16="http://schemas.microsoft.com/office/drawing/2014/main" id="{994E047A-64C2-5E1D-CD39-00239E86B819}"/>
              </a:ext>
            </a:extLst>
          </p:cNvPr>
          <p:cNvPicPr>
            <a:picLocks noChangeAspect="1"/>
          </p:cNvPicPr>
          <p:nvPr/>
        </p:nvPicPr>
        <p:blipFill rotWithShape="1">
          <a:blip r:embed="rId2"/>
          <a:srcRect l="18301" r="14747"/>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D76614-5A57-6237-1440-987BCE603F08}"/>
              </a:ext>
            </a:extLst>
          </p:cNvPr>
          <p:cNvSpPr>
            <a:spLocks noGrp="1"/>
          </p:cNvSpPr>
          <p:nvPr>
            <p:ph type="title"/>
          </p:nvPr>
        </p:nvSpPr>
        <p:spPr>
          <a:xfrm>
            <a:off x="1280160" y="650738"/>
            <a:ext cx="8737204" cy="3913682"/>
          </a:xfrm>
        </p:spPr>
        <p:txBody>
          <a:bodyPr vert="horz" lIns="91440" tIns="45720" rIns="91440" bIns="45720" rtlCol="0" anchor="b">
            <a:normAutofit/>
          </a:bodyPr>
          <a:lstStyle/>
          <a:p>
            <a:pPr defTabSz="914400"/>
            <a:r>
              <a:rPr lang="en-US" sz="10800" dirty="0"/>
              <a:t>NCUA’s tool works like this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B061272D-84D5-371F-F0A7-69D98A53BCEF}"/>
              </a:ext>
            </a:extLst>
          </p:cNvPr>
          <p:cNvSpPr>
            <a:spLocks noGrp="1"/>
          </p:cNvSpPr>
          <p:nvPr>
            <p:ph type="body" idx="1"/>
          </p:nvPr>
        </p:nvSpPr>
        <p:spPr>
          <a:xfrm>
            <a:off x="1280160" y="5745798"/>
            <a:ext cx="8487178" cy="6641336"/>
          </a:xfrm>
        </p:spPr>
        <p:txBody>
          <a:bodyPr vert="horz" lIns="91440" tIns="45720" rIns="91440" bIns="45720" rtlCol="0">
            <a:normAutofit/>
          </a:bodyPr>
          <a:lstStyle/>
          <a:p>
            <a:pPr marL="635000" indent="-228600" defTabSz="914400">
              <a:spcBef>
                <a:spcPts val="6700"/>
              </a:spcBef>
              <a:buSzPct val="100000"/>
            </a:pPr>
            <a:r>
              <a:rPr lang="en-US" sz="3400" dirty="0"/>
              <a:t>Segments loans into the same categories as the Call Report</a:t>
            </a:r>
          </a:p>
          <a:p>
            <a:pPr marL="635000" indent="-228600" defTabSz="914400">
              <a:spcBef>
                <a:spcPts val="6700"/>
              </a:spcBef>
              <a:buSzPct val="100000"/>
            </a:pPr>
            <a:r>
              <a:rPr lang="en-US" sz="3400" dirty="0"/>
              <a:t>Takes historical loss rates for your CU for each category</a:t>
            </a:r>
          </a:p>
          <a:p>
            <a:pPr marL="635000" indent="-228600" defTabSz="914400">
              <a:spcBef>
                <a:spcPts val="6700"/>
              </a:spcBef>
              <a:buSzPct val="100000"/>
            </a:pPr>
            <a:r>
              <a:rPr lang="en-US" sz="3400" dirty="0"/>
              <a:t>Considers individual troubled loans</a:t>
            </a:r>
          </a:p>
          <a:p>
            <a:pPr marL="635000" indent="-228600" defTabSz="914400">
              <a:spcBef>
                <a:spcPts val="6700"/>
              </a:spcBef>
              <a:buSzPct val="100000"/>
            </a:pPr>
            <a:r>
              <a:rPr lang="en-US" sz="3400" dirty="0"/>
              <a:t>Allows your CU to adjust loss rates based on other info you have about anything and everything</a:t>
            </a:r>
          </a:p>
        </p:txBody>
      </p:sp>
      <p:pic>
        <p:nvPicPr>
          <p:cNvPr id="5" name="Picture 4" descr="Graph on document with pen">
            <a:extLst>
              <a:ext uri="{FF2B5EF4-FFF2-40B4-BE49-F238E27FC236}">
                <a16:creationId xmlns:a16="http://schemas.microsoft.com/office/drawing/2014/main" id="{EC32A5C9-8827-319F-64C4-16094F7BA588}"/>
              </a:ext>
            </a:extLst>
          </p:cNvPr>
          <p:cNvPicPr>
            <a:picLocks noChangeAspect="1"/>
          </p:cNvPicPr>
          <p:nvPr/>
        </p:nvPicPr>
        <p:blipFill rotWithShape="1">
          <a:blip r:embed="rId2"/>
          <a:srcRect l="23384" r="9664"/>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3314" name="Picture 2" descr="Thats Nice Good GIF - Thats Nice Good Great GIFs">
            <a:extLst>
              <a:ext uri="{FF2B5EF4-FFF2-40B4-BE49-F238E27FC236}">
                <a16:creationId xmlns:a16="http://schemas.microsoft.com/office/drawing/2014/main" id="{C2AA9506-968C-32A6-B96A-800E4F25E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9183" y="3816350"/>
            <a:ext cx="6324600" cy="516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583069"/>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4C34FE8-7AF2-3126-8F1C-1E5B266BAA12}"/>
              </a:ext>
            </a:extLst>
          </p:cNvPr>
          <p:cNvGraphicFramePr/>
          <p:nvPr/>
        </p:nvGraphicFramePr>
        <p:xfrm>
          <a:off x="248470" y="3457885"/>
          <a:ext cx="23810856" cy="9686925"/>
        </p:xfrm>
        <a:graphic>
          <a:graphicData uri="http://schemas.openxmlformats.org/drawingml/2006/table">
            <a:tbl>
              <a:tblPr>
                <a:tableStyleId>{4C3C2611-4C71-4FC5-86AE-919BDF0F9419}</a:tableStyleId>
              </a:tblPr>
              <a:tblGrid>
                <a:gridCol w="5354141">
                  <a:extLst>
                    <a:ext uri="{9D8B030D-6E8A-4147-A177-3AD203B41FA5}">
                      <a16:colId xmlns:a16="http://schemas.microsoft.com/office/drawing/2014/main" val="20000"/>
                    </a:ext>
                  </a:extLst>
                </a:gridCol>
                <a:gridCol w="3207643">
                  <a:extLst>
                    <a:ext uri="{9D8B030D-6E8A-4147-A177-3AD203B41FA5}">
                      <a16:colId xmlns:a16="http://schemas.microsoft.com/office/drawing/2014/main" val="20001"/>
                    </a:ext>
                  </a:extLst>
                </a:gridCol>
                <a:gridCol w="2292151">
                  <a:extLst>
                    <a:ext uri="{9D8B030D-6E8A-4147-A177-3AD203B41FA5}">
                      <a16:colId xmlns:a16="http://schemas.microsoft.com/office/drawing/2014/main" val="20002"/>
                    </a:ext>
                  </a:extLst>
                </a:gridCol>
                <a:gridCol w="543520">
                  <a:extLst>
                    <a:ext uri="{9D8B030D-6E8A-4147-A177-3AD203B41FA5}">
                      <a16:colId xmlns:a16="http://schemas.microsoft.com/office/drawing/2014/main" val="20003"/>
                    </a:ext>
                  </a:extLst>
                </a:gridCol>
                <a:gridCol w="7006079">
                  <a:extLst>
                    <a:ext uri="{9D8B030D-6E8A-4147-A177-3AD203B41FA5}">
                      <a16:colId xmlns:a16="http://schemas.microsoft.com/office/drawing/2014/main" val="20004"/>
                    </a:ext>
                  </a:extLst>
                </a:gridCol>
                <a:gridCol w="2682081">
                  <a:extLst>
                    <a:ext uri="{9D8B030D-6E8A-4147-A177-3AD203B41FA5}">
                      <a16:colId xmlns:a16="http://schemas.microsoft.com/office/drawing/2014/main" val="20005"/>
                    </a:ext>
                  </a:extLst>
                </a:gridCol>
                <a:gridCol w="2725241">
                  <a:extLst>
                    <a:ext uri="{9D8B030D-6E8A-4147-A177-3AD203B41FA5}">
                      <a16:colId xmlns:a16="http://schemas.microsoft.com/office/drawing/2014/main" val="20006"/>
                    </a:ext>
                  </a:extLst>
                </a:gridCol>
              </a:tblGrid>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Amount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2600"/>
                          </a:solidFill>
                          <a:effectLst>
                            <a:outerShdw blurRad="25400" dist="25400" dir="5400000" rotWithShape="0">
                              <a:srgbClr val="000000">
                                <a:alpha val="30000"/>
                              </a:srgbClr>
                            </a:outerShdw>
                          </a:effectLst>
                          <a:latin typeface="Calibri"/>
                          <a:ea typeface="Calibri"/>
                          <a:cs typeface="Calibri"/>
                          <a:sym typeface="Calibri"/>
                        </a:rPr>
                        <a:t>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Cash &amp; Equivalents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Dividends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1"/>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Notes &amp; Interest Payable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cash and investments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Accounts Payable &amp; Other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3"/>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Real Estate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$10,000,000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2600"/>
                          </a:solidFill>
                          <a:effectLst>
                            <a:outerShdw blurRad="25400" dist="25400" dir="5400000" rotWithShape="0">
                              <a:srgbClr val="000000">
                                <a:alpha val="30000"/>
                              </a:srgbClr>
                            </a:outerShdw>
                          </a:effectLst>
                          <a:latin typeface="Calibri"/>
                          <a:ea typeface="Calibri"/>
                          <a:cs typeface="Calibri"/>
                          <a:sym typeface="Calibri"/>
                        </a:rPr>
                        <a:t>Total liabilities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2600"/>
                          </a:solidFill>
                          <a:effectLst>
                            <a:outerShdw blurRad="25400" dist="25400" dir="5400000" rotWithShape="0">
                              <a:srgbClr val="000000">
                                <a:alpha val="30000"/>
                              </a:srgbClr>
                            </a:outerShdw>
                          </a:effectLst>
                          <a:latin typeface="Calibri"/>
                          <a:ea typeface="Calibri"/>
                          <a:cs typeface="Calibri"/>
                          <a:sym typeface="Calibri"/>
                        </a:rPr>
                        <a:t>$100,000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4"/>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Unsecured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5"/>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$10,</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0433FF"/>
                          </a:solidFill>
                          <a:effectLst>
                            <a:outerShdw blurRad="25400" dist="25400" dir="5400000" rotWithShape="0">
                              <a:srgbClr val="000000">
                                <a:alpha val="30000"/>
                              </a:srgbClr>
                            </a:outerShdw>
                          </a:effectLst>
                          <a:latin typeface="Calibri"/>
                          <a:ea typeface="Calibri"/>
                          <a:cs typeface="Calibri"/>
                          <a:sym typeface="Calibri"/>
                        </a:rPr>
                        <a:t>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6"/>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loans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$22,</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3</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Share Drafts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$4,000,000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7"/>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shares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8"/>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Land And Building</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$350,000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Shares &amp;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$11,000,000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09"/>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Other Fixed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Total deposits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0433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0433FF"/>
                          </a:solidFill>
                          <a:effectLst>
                            <a:outerShdw blurRad="25400" dist="25400" dir="5400000" rotWithShape="0">
                              <a:srgbClr val="000000">
                                <a:alpha val="30000"/>
                              </a:srgbClr>
                            </a:outerShdw>
                          </a:effectLst>
                          <a:latin typeface="Calibri"/>
                          <a:ea typeface="Calibri"/>
                          <a:cs typeface="Calibri"/>
                          <a:sym typeface="Calibri"/>
                        </a:rPr>
                        <a:t>$23,500,000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0"/>
                  </a:ext>
                </a:extLst>
              </a:tr>
              <a:tr h="4730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NCUSIF Deposit</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$210,000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1"/>
                  </a:ext>
                </a:extLst>
              </a:tr>
              <a:tr h="5619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All Other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40FF"/>
                          </a:solidFill>
                          <a:effectLst>
                            <a:outerShdw blurRad="25400" dist="25400" dir="5400000" rotWithShape="0">
                              <a:srgbClr val="000000">
                                <a:alpha val="30000"/>
                              </a:srgbClr>
                            </a:outerShdw>
                          </a:effectLst>
                          <a:latin typeface="Calibri"/>
                          <a:ea typeface="Calibri"/>
                          <a:cs typeface="Calibri"/>
                          <a:sym typeface="Calibri"/>
                        </a:rPr>
                        <a:t>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2"/>
                  </a:ext>
                </a:extLst>
              </a:tr>
              <a:tr h="4730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Total non-earning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835,000.00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Regular Reserve</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$750,000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3"/>
                  </a:ext>
                </a:extLst>
              </a:tr>
              <a:tr h="5619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rgbClr val="FF9300"/>
                          </a:solidFill>
                          <a:effectLst>
                            <a:outerShdw blurRad="25400" dist="25400" dir="5400000" rotWithShape="0">
                              <a:srgbClr val="000000">
                                <a:alpha val="30000"/>
                              </a:srgbClr>
                            </a:outerShdw>
                          </a:effectLst>
                          <a:latin typeface="Calibri"/>
                          <a:ea typeface="Calibri"/>
                          <a:cs typeface="Calibri"/>
                          <a:sym typeface="Calibri"/>
                        </a:rPr>
                        <a:t>Total assets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6</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a:t>
                      </a:r>
                      <a:r>
                        <a:rPr lang="en-US"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2</a:t>
                      </a:r>
                      <a:r>
                        <a:rPr sz="3600" b="1" dirty="0">
                          <a:solidFill>
                            <a:srgbClr val="FF9300"/>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Other Reserves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4"/>
                  </a:ext>
                </a:extLst>
              </a:tr>
              <a:tr h="4730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Undivided Earnings</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$1,</a:t>
                      </a:r>
                      <a:r>
                        <a:rPr lang="en-US"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a:t>
                      </a:r>
                      <a:r>
                        <a:rPr sz="3000" dirty="0">
                          <a:solidFill>
                            <a:schemeClr val="tx1"/>
                          </a:solidFill>
                          <a:effectLst>
                            <a:outerShdw blurRad="25400" dist="25400" dir="5400000" rotWithShape="0">
                              <a:srgbClr val="000000">
                                <a:alpha val="30000"/>
                              </a:srgbClr>
                            </a:outerShdw>
                          </a:effectLst>
                          <a:latin typeface="Calibri"/>
                          <a:ea typeface="Calibri"/>
                          <a:cs typeface="Calibri"/>
                          <a:sym typeface="Calibri"/>
                        </a:rPr>
                        <a:t>85,000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5"/>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rgbClr val="FF40FF"/>
                          </a:solidFill>
                          <a:effectLst>
                            <a:outerShdw blurRad="25400" dist="25400" dir="5400000" rotWithShape="0">
                              <a:srgbClr val="000000">
                                <a:alpha val="30000"/>
                              </a:srgbClr>
                            </a:outerShdw>
                          </a:effectLst>
                          <a:latin typeface="Calibri"/>
                          <a:ea typeface="Calibri"/>
                          <a:cs typeface="Calibri"/>
                          <a:sym typeface="Calibri"/>
                        </a:rPr>
                        <a:t>Total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solidFill>
                            <a:srgbClr val="FF40FF"/>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$2,</a:t>
                      </a:r>
                      <a:r>
                        <a:rPr lang="en-US"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6</a:t>
                      </a:r>
                      <a:r>
                        <a:rPr sz="3600" dirty="0">
                          <a:solidFill>
                            <a:srgbClr val="FF40FF"/>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6"/>
                  </a:ext>
                </a:extLst>
              </a:tr>
              <a:tr h="4603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7"/>
                  </a:ext>
                </a:extLst>
              </a:tr>
              <a:tr h="561975">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000">
                          <a:effectLst>
                            <a:outerShdw blurRad="25400" dist="25400" dir="5400000" rotWithShape="0">
                              <a:srgbClr val="000000">
                                <a:alpha val="30000"/>
                              </a:srgbClr>
                            </a:outerShdw>
                          </a:effectLst>
                        </a:defRPr>
                      </a:pPr>
                      <a:endParaRP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Total liabilities, shares, and equity</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$26,</a:t>
                      </a:r>
                      <a:r>
                        <a:rPr lang="en-US"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2</a:t>
                      </a:r>
                      <a:r>
                        <a:rPr sz="3600" b="1" dirty="0">
                          <a:solidFill>
                            <a:schemeClr val="accent5"/>
                          </a:solidFill>
                          <a:effectLst>
                            <a:outerShdw blurRad="25400" dist="25400" dir="5400000" rotWithShape="0">
                              <a:srgbClr val="000000">
                                <a:alpha val="30000"/>
                              </a:srgbClr>
                            </a:outerShdw>
                          </a:effectLst>
                          <a:latin typeface="Calibri"/>
                          <a:ea typeface="Calibri"/>
                          <a:cs typeface="Calibri"/>
                          <a:sym typeface="Calibri"/>
                        </a:rPr>
                        <a:t>35,000</a:t>
                      </a:r>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CCCCC"/>
                      </a:solidFill>
                      <a:miter lim="400000"/>
                    </a:lnL>
                    <a:lnR w="3175">
                      <a:solidFill>
                        <a:srgbClr val="CCCCCC"/>
                      </a:solidFill>
                      <a:miter lim="400000"/>
                    </a:lnR>
                    <a:lnT w="3175">
                      <a:solidFill>
                        <a:srgbClr val="CCCCCC"/>
                      </a:solidFill>
                      <a:miter lim="400000"/>
                    </a:lnT>
                    <a:lnB w="3175">
                      <a:solidFill>
                        <a:srgbClr val="CCCCCC"/>
                      </a:solidFill>
                      <a:miter lim="400000"/>
                    </a:lnB>
                    <a:noFill/>
                  </a:tcPr>
                </a:tc>
                <a:extLst>
                  <a:ext uri="{0D108BD9-81ED-4DB2-BD59-A6C34878D82A}">
                    <a16:rowId xmlns:a16="http://schemas.microsoft.com/office/drawing/2014/main" val="10018"/>
                  </a:ext>
                </a:extLst>
              </a:tr>
            </a:tbl>
          </a:graphicData>
        </a:graphic>
      </p:graphicFrame>
      <p:sp>
        <p:nvSpPr>
          <p:cNvPr id="6" name="How did you fund the loan? With cash.">
            <a:extLst>
              <a:ext uri="{FF2B5EF4-FFF2-40B4-BE49-F238E27FC236}">
                <a16:creationId xmlns:a16="http://schemas.microsoft.com/office/drawing/2014/main" id="{EC818456-B071-B334-EDAB-FDE65A84E1DA}"/>
              </a:ext>
            </a:extLst>
          </p:cNvPr>
          <p:cNvSpPr txBox="1"/>
          <p:nvPr/>
        </p:nvSpPr>
        <p:spPr>
          <a:xfrm>
            <a:off x="506492" y="-160634"/>
            <a:ext cx="15818237" cy="3911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4"/>
                </a:solidFill>
              </a:rPr>
              <a:t>ALL is that weird negative number on the balance sheet</a:t>
            </a:r>
            <a:endParaRPr dirty="0">
              <a:solidFill>
                <a:schemeClr val="accent4"/>
              </a:solidFill>
            </a:endParaRPr>
          </a:p>
        </p:txBody>
      </p:sp>
      <p:sp>
        <p:nvSpPr>
          <p:cNvPr id="3" name="Oval 2">
            <a:extLst>
              <a:ext uri="{FF2B5EF4-FFF2-40B4-BE49-F238E27FC236}">
                <a16:creationId xmlns:a16="http://schemas.microsoft.com/office/drawing/2014/main" id="{F4B3A348-447F-C400-A29D-F09F052EF8A4}"/>
              </a:ext>
            </a:extLst>
          </p:cNvPr>
          <p:cNvSpPr/>
          <p:nvPr/>
        </p:nvSpPr>
        <p:spPr>
          <a:xfrm>
            <a:off x="6454589" y="7185214"/>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7551590"/>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3" name="Table 1"/>
          <p:cNvGraphicFramePr/>
          <p:nvPr>
            <p:extLst>
              <p:ext uri="{D42A27DB-BD31-4B8C-83A1-F6EECF244321}">
                <p14:modId xmlns:p14="http://schemas.microsoft.com/office/powerpoint/2010/main" val="3253666428"/>
              </p:ext>
            </p:extLst>
          </p:nvPr>
        </p:nvGraphicFramePr>
        <p:xfrm>
          <a:off x="9225560" y="111125"/>
          <a:ext cx="14951371" cy="13493750"/>
        </p:xfrm>
        <a:graphic>
          <a:graphicData uri="http://schemas.openxmlformats.org/drawingml/2006/table">
            <a:tbl>
              <a:tblPr>
                <a:tableStyleId>{4C3C2611-4C71-4FC5-86AE-919BDF0F9419}</a:tableStyleId>
              </a:tblPr>
              <a:tblGrid>
                <a:gridCol w="8049220">
                  <a:extLst>
                    <a:ext uri="{9D8B030D-6E8A-4147-A177-3AD203B41FA5}">
                      <a16:colId xmlns:a16="http://schemas.microsoft.com/office/drawing/2014/main" val="20000"/>
                    </a:ext>
                  </a:extLst>
                </a:gridCol>
                <a:gridCol w="3257351">
                  <a:extLst>
                    <a:ext uri="{9D8B030D-6E8A-4147-A177-3AD203B41FA5}">
                      <a16:colId xmlns:a16="http://schemas.microsoft.com/office/drawing/2014/main" val="20001"/>
                    </a:ext>
                  </a:extLst>
                </a:gridCol>
                <a:gridCol w="3644800">
                  <a:extLst>
                    <a:ext uri="{9D8B030D-6E8A-4147-A177-3AD203B41FA5}">
                      <a16:colId xmlns:a16="http://schemas.microsoft.com/office/drawing/2014/main" val="20002"/>
                    </a:ext>
                  </a:extLst>
                </a:gridCol>
              </a:tblGrid>
              <a:tr h="7397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Expense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solidFill>
                            <a:srgbClr val="FF2600"/>
                          </a:solidFill>
                          <a:effectLst>
                            <a:outerShdw blurRad="25400" dist="25400" dir="5400000" rotWithShape="0">
                              <a:srgbClr val="000000">
                                <a:alpha val="30000"/>
                              </a:srgbClr>
                            </a:outerShdw>
                          </a:effectLst>
                        </a:defRPr>
                      </a:pPr>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0"/>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Employee Compensation and Benefits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$283,518</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1"/>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Travel and Conf</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$14,953</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2"/>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Office Occupancy</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$26,900</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3"/>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Office Operations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$138,319</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4"/>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Education &amp; Promo</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$13,396</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5"/>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Loan Servicing</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$20,025</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6"/>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Prof Service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$4,855</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7"/>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Member Insurance</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8"/>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Operating Fees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$11,421</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09"/>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Miscellaneous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$16,886</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0"/>
                  </a:ext>
                </a:extLst>
              </a:tr>
              <a:tr h="7397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Total expenses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solidFill>
                            <a:srgbClr val="FF2600"/>
                          </a:solidFill>
                          <a:effectLst>
                            <a:outerShdw blurRad="25400" dist="25400" dir="5400000" rotWithShape="0">
                              <a:srgbClr val="000000">
                                <a:alpha val="30000"/>
                              </a:srgbClr>
                            </a:outerShdw>
                          </a:effectLst>
                        </a:defRPr>
                      </a:pPr>
                      <a:endParaRPr dirty="0">
                        <a:solidFill>
                          <a:srgbClr val="C00000"/>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$530,273</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1"/>
                  </a:ext>
                </a:extLst>
              </a:tr>
              <a:tr h="727075">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2"/>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Prov/Loan Loss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dirty="0">
                          <a:solidFill>
                            <a:schemeClr val="tx1"/>
                          </a:solidFill>
                          <a:effectLst>
                            <a:outerShdw blurRad="25400" dist="25400" dir="5400000" rotWithShape="0">
                              <a:srgbClr val="000000">
                                <a:alpha val="30000"/>
                              </a:srgbClr>
                            </a:outerShdw>
                          </a:effectLst>
                          <a:latin typeface="Calibri"/>
                          <a:ea typeface="Calibri"/>
                          <a:cs typeface="Calibri"/>
                          <a:sym typeface="Calibri"/>
                        </a:rPr>
                        <a:t>$376</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3"/>
                  </a:ext>
                </a:extLst>
              </a:tr>
              <a:tr h="5873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Expenses and provision for loan loss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solidFill>
                            <a:srgbClr val="FF2600"/>
                          </a:solidFill>
                          <a:effectLst>
                            <a:outerShdw blurRad="25400" dist="25400" dir="5400000" rotWithShape="0">
                              <a:srgbClr val="000000">
                                <a:alpha val="30000"/>
                              </a:srgbClr>
                            </a:outerShdw>
                          </a:effectLst>
                        </a:defRPr>
                      </a:pPr>
                      <a:endParaRPr dirty="0">
                        <a:solidFill>
                          <a:srgbClr val="C00000"/>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$529,897</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4"/>
                  </a:ext>
                </a:extLst>
              </a:tr>
              <a:tr h="574675">
                <a:tc>
                  <a:txBody>
                    <a:bodyPr/>
                    <a:lstStyle/>
                    <a:p>
                      <a:pPr defTabSz="914400">
                        <a:defRPr sz="3600">
                          <a:effectLst>
                            <a:outerShdw blurRad="25400" dist="25400" dir="5400000" rotWithShape="0">
                              <a:srgbClr val="000000">
                                <a:alpha val="30000"/>
                              </a:srgbClr>
                            </a:outerShdw>
                          </a:effectLst>
                        </a:defRPr>
                      </a:pPr>
                      <a:endParaRP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5"/>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Non-Op Gain/Loss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$0</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6"/>
                  </a:ext>
                </a:extLst>
              </a:tr>
              <a:tr h="574675">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7"/>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b="1">
                          <a:solidFill>
                            <a:schemeClr val="tx1"/>
                          </a:solidFill>
                          <a:effectLst>
                            <a:outerShdw blurRad="25400" dist="25400" dir="5400000" rotWithShape="0">
                              <a:srgbClr val="000000">
                                <a:alpha val="30000"/>
                              </a:srgbClr>
                            </a:outerShdw>
                          </a:effectLst>
                          <a:latin typeface="Calibri"/>
                          <a:ea typeface="Calibri"/>
                          <a:cs typeface="Calibri"/>
                          <a:sym typeface="Calibri"/>
                        </a:rPr>
                        <a:t>Cost of Funds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8"/>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Int. Borrowed Funds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$83</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19"/>
                  </a:ext>
                </a:extLst>
              </a:tr>
              <a:tr h="587375">
                <a:tc>
                  <a:txBody>
                    <a:bodyPr/>
                    <a:lstStyle/>
                    <a:p>
                      <a:pPr algn="l"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Dividends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3600">
                          <a:solidFill>
                            <a:schemeClr val="tx1"/>
                          </a:solidFill>
                          <a:effectLst>
                            <a:outerShdw blurRad="25400" dist="25400" dir="5400000" rotWithShape="0">
                              <a:srgbClr val="000000">
                                <a:alpha val="30000"/>
                              </a:srgbClr>
                            </a:outerShdw>
                          </a:effectLst>
                          <a:latin typeface="Calibri"/>
                          <a:ea typeface="Calibri"/>
                          <a:cs typeface="Calibri"/>
                          <a:sym typeface="Calibri"/>
                        </a:rPr>
                        <a:t>$103,019</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3600">
                          <a:effectLst>
                            <a:outerShdw blurRad="25400" dist="25400" dir="5400000" rotWithShape="0">
                              <a:srgbClr val="000000">
                                <a:alpha val="30000"/>
                              </a:srgbClr>
                            </a:outerShdw>
                          </a:effectLst>
                        </a:defRPr>
                      </a:pPr>
                      <a:endParaRPr dirty="0">
                        <a:solidFill>
                          <a:schemeClr val="tx1"/>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20"/>
                  </a:ext>
                </a:extLst>
              </a:tr>
              <a:tr h="739775">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Total cost of funds</a:t>
                      </a:r>
                    </a:p>
                  </a:txBody>
                  <a:tcPr marL="25400" marR="25400" marT="12700" marB="12700"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defTabSz="914400">
                        <a:defRPr sz="4600">
                          <a:solidFill>
                            <a:srgbClr val="FF2600"/>
                          </a:solidFill>
                          <a:effectLst>
                            <a:outerShdw blurRad="25400" dist="25400" dir="5400000" rotWithShape="0">
                              <a:srgbClr val="000000">
                                <a:alpha val="30000"/>
                              </a:srgbClr>
                            </a:outerShdw>
                          </a:effectLst>
                        </a:defRPr>
                      </a:pPr>
                      <a:endParaRPr dirty="0">
                        <a:solidFill>
                          <a:srgbClr val="C00000"/>
                        </a:solidFill>
                      </a:endParaRP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tc>
                  <a:txBody>
                    <a:bodyPr/>
                    <a:lstStyle/>
                    <a:p>
                      <a:pPr algn="r" defTabSz="9144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800">
                          <a:solidFill>
                            <a:srgbClr val="000000"/>
                          </a:solidFill>
                        </a:defRPr>
                      </a:pPr>
                      <a:r>
                        <a:rPr sz="4600" b="1" dirty="0">
                          <a:solidFill>
                            <a:srgbClr val="C00000"/>
                          </a:solidFill>
                          <a:effectLst>
                            <a:outerShdw blurRad="25400" dist="25400" dir="5400000" rotWithShape="0">
                              <a:srgbClr val="000000">
                                <a:alpha val="30000"/>
                              </a:srgbClr>
                            </a:outerShdw>
                          </a:effectLst>
                          <a:latin typeface="Calibri"/>
                          <a:ea typeface="Calibri"/>
                          <a:cs typeface="Calibri"/>
                          <a:sym typeface="Calibri"/>
                        </a:rPr>
                        <a:t>$103,102</a:t>
                      </a:r>
                    </a:p>
                  </a:txBody>
                  <a:tcPr marL="25400" marR="25400" marT="0" marB="0" anchor="b" horzOverflow="overflow">
                    <a:lnL w="3175">
                      <a:solidFill>
                        <a:srgbClr val="C0C0C0"/>
                      </a:solidFill>
                      <a:miter lim="400000"/>
                    </a:lnL>
                    <a:lnR w="3175">
                      <a:solidFill>
                        <a:srgbClr val="C0C0C0"/>
                      </a:solidFill>
                      <a:miter lim="400000"/>
                    </a:lnR>
                    <a:lnT w="3175">
                      <a:solidFill>
                        <a:srgbClr val="C0C0C0"/>
                      </a:solidFill>
                      <a:miter lim="400000"/>
                    </a:lnT>
                    <a:lnB w="3175">
                      <a:solidFill>
                        <a:srgbClr val="C0C0C0"/>
                      </a:solidFill>
                      <a:miter lim="400000"/>
                    </a:lnB>
                    <a:noFill/>
                  </a:tcPr>
                </a:tc>
                <a:extLst>
                  <a:ext uri="{0D108BD9-81ED-4DB2-BD59-A6C34878D82A}">
                    <a16:rowId xmlns:a16="http://schemas.microsoft.com/office/drawing/2014/main" val="10021"/>
                  </a:ext>
                </a:extLst>
              </a:tr>
            </a:tbl>
          </a:graphicData>
        </a:graphic>
      </p:graphicFrame>
      <p:sp>
        <p:nvSpPr>
          <p:cNvPr id="2" name="How did you fund the loan? With cash.">
            <a:extLst>
              <a:ext uri="{FF2B5EF4-FFF2-40B4-BE49-F238E27FC236}">
                <a16:creationId xmlns:a16="http://schemas.microsoft.com/office/drawing/2014/main" id="{353299E9-4AC1-C936-CF4F-7C194D6A320A}"/>
              </a:ext>
            </a:extLst>
          </p:cNvPr>
          <p:cNvSpPr txBox="1"/>
          <p:nvPr/>
        </p:nvSpPr>
        <p:spPr>
          <a:xfrm>
            <a:off x="1474682" y="0"/>
            <a:ext cx="5455036" cy="122809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defRPr sz="9000" b="1">
                <a:solidFill>
                  <a:srgbClr val="FFFFFF"/>
                </a:solidFill>
                <a:latin typeface="+mn-lt"/>
                <a:ea typeface="+mn-ea"/>
                <a:cs typeface="+mn-cs"/>
                <a:sym typeface="Helvetica Neue"/>
              </a:defRPr>
            </a:lvl1pPr>
          </a:lstStyle>
          <a:p>
            <a:r>
              <a:rPr lang="en-US" dirty="0">
                <a:solidFill>
                  <a:schemeClr val="accent6"/>
                </a:solidFill>
              </a:rPr>
              <a:t>It’s just another expense on the income statement.</a:t>
            </a:r>
            <a:endParaRPr dirty="0">
              <a:solidFill>
                <a:schemeClr val="accent6"/>
              </a:solidFill>
            </a:endParaRPr>
          </a:p>
        </p:txBody>
      </p:sp>
      <p:sp>
        <p:nvSpPr>
          <p:cNvPr id="3" name="Oval 2">
            <a:extLst>
              <a:ext uri="{FF2B5EF4-FFF2-40B4-BE49-F238E27FC236}">
                <a16:creationId xmlns:a16="http://schemas.microsoft.com/office/drawing/2014/main" id="{D1571B45-8596-2C87-447D-B71E2B48C1E0}"/>
              </a:ext>
            </a:extLst>
          </p:cNvPr>
          <p:cNvSpPr/>
          <p:nvPr/>
        </p:nvSpPr>
        <p:spPr>
          <a:xfrm>
            <a:off x="18494189" y="7992038"/>
            <a:ext cx="2985247" cy="1116133"/>
          </a:xfrm>
          <a:prstGeom prst="ellipse">
            <a:avLst/>
          </a:prstGeom>
          <a:noFill/>
          <a:ln w="762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363142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A31DE5-35D7-D080-6960-C8AC73BAF396}"/>
              </a:ext>
            </a:extLst>
          </p:cNvPr>
          <p:cNvSpPr>
            <a:spLocks noGrp="1"/>
          </p:cNvSpPr>
          <p:nvPr>
            <p:ph type="title"/>
          </p:nvPr>
        </p:nvSpPr>
        <p:spPr>
          <a:xfrm>
            <a:off x="1280160" y="650738"/>
            <a:ext cx="8737204" cy="3913682"/>
          </a:xfrm>
        </p:spPr>
        <p:txBody>
          <a:bodyPr vert="horz" lIns="91440" tIns="45720" rIns="91440" bIns="45720" rtlCol="0" anchor="b">
            <a:normAutofit/>
          </a:bodyPr>
          <a:lstStyle/>
          <a:p>
            <a:pPr defTabSz="914400"/>
            <a:r>
              <a:rPr lang="en-US" sz="10800"/>
              <a:t>ALL can do weird things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80160" y="5173988"/>
            <a:ext cx="6949440" cy="36576"/>
          </a:xfrm>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 name="connsiteX0" fmla="*/ 0 w 6949440"/>
              <a:gd name="connsiteY0" fmla="*/ 0 h 36576"/>
              <a:gd name="connsiteX1" fmla="*/ 555955 w 6949440"/>
              <a:gd name="connsiteY1" fmla="*/ 0 h 36576"/>
              <a:gd name="connsiteX2" fmla="*/ 1389888 w 6949440"/>
              <a:gd name="connsiteY2" fmla="*/ 0 h 36576"/>
              <a:gd name="connsiteX3" fmla="*/ 1876349 w 6949440"/>
              <a:gd name="connsiteY3" fmla="*/ 0 h 36576"/>
              <a:gd name="connsiteX4" fmla="*/ 2362810 w 6949440"/>
              <a:gd name="connsiteY4" fmla="*/ 0 h 36576"/>
              <a:gd name="connsiteX5" fmla="*/ 3057754 w 6949440"/>
              <a:gd name="connsiteY5" fmla="*/ 0 h 36576"/>
              <a:gd name="connsiteX6" fmla="*/ 3683203 w 6949440"/>
              <a:gd name="connsiteY6" fmla="*/ 0 h 36576"/>
              <a:gd name="connsiteX7" fmla="*/ 4447642 w 6949440"/>
              <a:gd name="connsiteY7" fmla="*/ 0 h 36576"/>
              <a:gd name="connsiteX8" fmla="*/ 5003597 w 6949440"/>
              <a:gd name="connsiteY8" fmla="*/ 0 h 36576"/>
              <a:gd name="connsiteX9" fmla="*/ 5837530 w 6949440"/>
              <a:gd name="connsiteY9" fmla="*/ 0 h 36576"/>
              <a:gd name="connsiteX10" fmla="*/ 6949440 w 6949440"/>
              <a:gd name="connsiteY10" fmla="*/ 0 h 36576"/>
              <a:gd name="connsiteX11" fmla="*/ 6949440 w 6949440"/>
              <a:gd name="connsiteY11" fmla="*/ 36576 h 36576"/>
              <a:gd name="connsiteX12" fmla="*/ 6393485 w 6949440"/>
              <a:gd name="connsiteY12" fmla="*/ 36576 h 36576"/>
              <a:gd name="connsiteX13" fmla="*/ 5837530 w 6949440"/>
              <a:gd name="connsiteY13" fmla="*/ 36576 h 36576"/>
              <a:gd name="connsiteX14" fmla="*/ 5212080 w 6949440"/>
              <a:gd name="connsiteY14" fmla="*/ 36576 h 36576"/>
              <a:gd name="connsiteX15" fmla="*/ 4725619 w 6949440"/>
              <a:gd name="connsiteY15" fmla="*/ 36576 h 36576"/>
              <a:gd name="connsiteX16" fmla="*/ 4100170 w 6949440"/>
              <a:gd name="connsiteY16" fmla="*/ 36576 h 36576"/>
              <a:gd name="connsiteX17" fmla="*/ 3544214 w 6949440"/>
              <a:gd name="connsiteY17" fmla="*/ 36576 h 36576"/>
              <a:gd name="connsiteX18" fmla="*/ 3118909 w 6949440"/>
              <a:gd name="connsiteY18" fmla="*/ 36576 h 36576"/>
              <a:gd name="connsiteX19" fmla="*/ 2710282 w 6949440"/>
              <a:gd name="connsiteY19" fmla="*/ 36576 h 36576"/>
              <a:gd name="connsiteX20" fmla="*/ 1945843 w 6949440"/>
              <a:gd name="connsiteY20" fmla="*/ 36576 h 36576"/>
              <a:gd name="connsiteX21" fmla="*/ 1459382 w 6949440"/>
              <a:gd name="connsiteY21" fmla="*/ 36576 h 36576"/>
              <a:gd name="connsiteX22" fmla="*/ 764438 w 6949440"/>
              <a:gd name="connsiteY22" fmla="*/ 36576 h 36576"/>
              <a:gd name="connsiteX23" fmla="*/ 0 w 6949440"/>
              <a:gd name="connsiteY23" fmla="*/ 36576 h 36576"/>
              <a:gd name="connsiteX24" fmla="*/ 0 w 6949440"/>
              <a:gd name="connsiteY24"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949440" h="36576" fill="none" extrusionOk="0">
                <a:moveTo>
                  <a:pt x="0" y="0"/>
                </a:moveTo>
                <a:cubicBezTo>
                  <a:pt x="263217" y="657"/>
                  <a:pt x="408958" y="5049"/>
                  <a:pt x="625450" y="0"/>
                </a:cubicBezTo>
                <a:cubicBezTo>
                  <a:pt x="838044" y="21361"/>
                  <a:pt x="1034130" y="-23215"/>
                  <a:pt x="1181405" y="0"/>
                </a:cubicBezTo>
                <a:cubicBezTo>
                  <a:pt x="1324497" y="25131"/>
                  <a:pt x="1731014" y="-33321"/>
                  <a:pt x="1945843" y="0"/>
                </a:cubicBezTo>
                <a:cubicBezTo>
                  <a:pt x="2203595" y="-20515"/>
                  <a:pt x="2449486" y="21501"/>
                  <a:pt x="2710282" y="0"/>
                </a:cubicBezTo>
                <a:cubicBezTo>
                  <a:pt x="2978868" y="-9755"/>
                  <a:pt x="3054793" y="31267"/>
                  <a:pt x="3405226" y="0"/>
                </a:cubicBezTo>
                <a:cubicBezTo>
                  <a:pt x="3743321" y="-34969"/>
                  <a:pt x="3710924" y="-11109"/>
                  <a:pt x="3891686" y="0"/>
                </a:cubicBezTo>
                <a:cubicBezTo>
                  <a:pt x="4106133" y="38118"/>
                  <a:pt x="4300644" y="-66329"/>
                  <a:pt x="4656125" y="0"/>
                </a:cubicBezTo>
                <a:cubicBezTo>
                  <a:pt x="5022626" y="22528"/>
                  <a:pt x="4976660" y="-12056"/>
                  <a:pt x="5142586" y="0"/>
                </a:cubicBezTo>
                <a:cubicBezTo>
                  <a:pt x="5311064" y="2761"/>
                  <a:pt x="5416767" y="-3129"/>
                  <a:pt x="5629046" y="0"/>
                </a:cubicBezTo>
                <a:cubicBezTo>
                  <a:pt x="5847926" y="15254"/>
                  <a:pt x="6475301" y="37453"/>
                  <a:pt x="6949440" y="0"/>
                </a:cubicBezTo>
                <a:cubicBezTo>
                  <a:pt x="6950191" y="13078"/>
                  <a:pt x="6947747" y="18813"/>
                  <a:pt x="6949440" y="36576"/>
                </a:cubicBezTo>
                <a:cubicBezTo>
                  <a:pt x="6616596" y="-34132"/>
                  <a:pt x="6379592" y="25253"/>
                  <a:pt x="6115507" y="36576"/>
                </a:cubicBezTo>
                <a:cubicBezTo>
                  <a:pt x="5873631" y="610"/>
                  <a:pt x="5611919" y="55386"/>
                  <a:pt x="5420563" y="36576"/>
                </a:cubicBezTo>
                <a:cubicBezTo>
                  <a:pt x="5184959" y="-13429"/>
                  <a:pt x="4951745" y="64636"/>
                  <a:pt x="4586630" y="36576"/>
                </a:cubicBezTo>
                <a:cubicBezTo>
                  <a:pt x="4201290" y="12584"/>
                  <a:pt x="4228237" y="43753"/>
                  <a:pt x="4030675" y="36576"/>
                </a:cubicBezTo>
                <a:cubicBezTo>
                  <a:pt x="3826797" y="50047"/>
                  <a:pt x="3590515" y="7178"/>
                  <a:pt x="3335731" y="36576"/>
                </a:cubicBezTo>
                <a:cubicBezTo>
                  <a:pt x="3013838" y="55530"/>
                  <a:pt x="2792126" y="19194"/>
                  <a:pt x="2501798" y="36576"/>
                </a:cubicBezTo>
                <a:cubicBezTo>
                  <a:pt x="2206026" y="64640"/>
                  <a:pt x="2063465" y="7179"/>
                  <a:pt x="1876349" y="36576"/>
                </a:cubicBezTo>
                <a:cubicBezTo>
                  <a:pt x="1660403" y="113781"/>
                  <a:pt x="1250686" y="24949"/>
                  <a:pt x="1042416" y="36576"/>
                </a:cubicBezTo>
                <a:cubicBezTo>
                  <a:pt x="899396" y="57549"/>
                  <a:pt x="399612" y="68580"/>
                  <a:pt x="0" y="36576"/>
                </a:cubicBezTo>
                <a:cubicBezTo>
                  <a:pt x="-74" y="25243"/>
                  <a:pt x="-1329" y="14357"/>
                  <a:pt x="0" y="0"/>
                </a:cubicBezTo>
                <a:close/>
              </a:path>
              <a:path w="6949440" h="36576" stroke="0" extrusionOk="0">
                <a:moveTo>
                  <a:pt x="0" y="0"/>
                </a:moveTo>
                <a:cubicBezTo>
                  <a:pt x="255703" y="-10275"/>
                  <a:pt x="383871" y="18118"/>
                  <a:pt x="555955" y="0"/>
                </a:cubicBezTo>
                <a:cubicBezTo>
                  <a:pt x="679891" y="-29795"/>
                  <a:pt x="974962" y="77283"/>
                  <a:pt x="1389888" y="0"/>
                </a:cubicBezTo>
                <a:cubicBezTo>
                  <a:pt x="1823001" y="-31139"/>
                  <a:pt x="1677059" y="-6593"/>
                  <a:pt x="1876349" y="0"/>
                </a:cubicBezTo>
                <a:cubicBezTo>
                  <a:pt x="2060501" y="-5967"/>
                  <a:pt x="2218571" y="-13867"/>
                  <a:pt x="2362810" y="0"/>
                </a:cubicBezTo>
                <a:cubicBezTo>
                  <a:pt x="2520199" y="-13216"/>
                  <a:pt x="2730433" y="4864"/>
                  <a:pt x="3057754" y="0"/>
                </a:cubicBezTo>
                <a:cubicBezTo>
                  <a:pt x="3290247" y="-46063"/>
                  <a:pt x="3464358" y="19442"/>
                  <a:pt x="3683203" y="0"/>
                </a:cubicBezTo>
                <a:cubicBezTo>
                  <a:pt x="3865156" y="-15647"/>
                  <a:pt x="4085827" y="-9804"/>
                  <a:pt x="4447642" y="0"/>
                </a:cubicBezTo>
                <a:cubicBezTo>
                  <a:pt x="4802805" y="-5430"/>
                  <a:pt x="4791123" y="-27965"/>
                  <a:pt x="5003597" y="0"/>
                </a:cubicBezTo>
                <a:cubicBezTo>
                  <a:pt x="5186800" y="44698"/>
                  <a:pt x="5648787" y="66762"/>
                  <a:pt x="5837530" y="0"/>
                </a:cubicBezTo>
                <a:cubicBezTo>
                  <a:pt x="6027400" y="-10489"/>
                  <a:pt x="6673987" y="70474"/>
                  <a:pt x="6949440" y="0"/>
                </a:cubicBezTo>
                <a:cubicBezTo>
                  <a:pt x="6949796" y="14764"/>
                  <a:pt x="6949687" y="28138"/>
                  <a:pt x="6949440" y="36576"/>
                </a:cubicBezTo>
                <a:cubicBezTo>
                  <a:pt x="6790436" y="33162"/>
                  <a:pt x="6576081" y="21850"/>
                  <a:pt x="6393485" y="36576"/>
                </a:cubicBezTo>
                <a:cubicBezTo>
                  <a:pt x="6178042" y="22722"/>
                  <a:pt x="5993579" y="15738"/>
                  <a:pt x="5837530" y="36576"/>
                </a:cubicBezTo>
                <a:cubicBezTo>
                  <a:pt x="5647901" y="79922"/>
                  <a:pt x="5511371" y="1232"/>
                  <a:pt x="5212080" y="36576"/>
                </a:cubicBezTo>
                <a:cubicBezTo>
                  <a:pt x="4896559" y="31966"/>
                  <a:pt x="4834743" y="40271"/>
                  <a:pt x="4725619" y="36576"/>
                </a:cubicBezTo>
                <a:cubicBezTo>
                  <a:pt x="4615041" y="64195"/>
                  <a:pt x="4329639" y="77700"/>
                  <a:pt x="4100170" y="36576"/>
                </a:cubicBezTo>
                <a:cubicBezTo>
                  <a:pt x="3832398" y="59202"/>
                  <a:pt x="3746344" y="52615"/>
                  <a:pt x="3544214" y="36576"/>
                </a:cubicBezTo>
                <a:cubicBezTo>
                  <a:pt x="3438805" y="17864"/>
                  <a:pt x="3326722" y="39587"/>
                  <a:pt x="3118909" y="36576"/>
                </a:cubicBezTo>
                <a:cubicBezTo>
                  <a:pt x="2911096" y="33565"/>
                  <a:pt x="2914376" y="20314"/>
                  <a:pt x="2710282" y="36576"/>
                </a:cubicBezTo>
                <a:cubicBezTo>
                  <a:pt x="2476210" y="44201"/>
                  <a:pt x="2240789" y="22018"/>
                  <a:pt x="1945843" y="36576"/>
                </a:cubicBezTo>
                <a:cubicBezTo>
                  <a:pt x="1659184" y="60412"/>
                  <a:pt x="1575758" y="19391"/>
                  <a:pt x="1459382" y="36576"/>
                </a:cubicBezTo>
                <a:cubicBezTo>
                  <a:pt x="1359478" y="81171"/>
                  <a:pt x="1042898" y="23934"/>
                  <a:pt x="764438" y="36576"/>
                </a:cubicBezTo>
                <a:cubicBezTo>
                  <a:pt x="502875" y="29967"/>
                  <a:pt x="354872" y="20575"/>
                  <a:pt x="0" y="36576"/>
                </a:cubicBezTo>
                <a:cubicBezTo>
                  <a:pt x="-165" y="18958"/>
                  <a:pt x="291" y="8024"/>
                  <a:pt x="0" y="0"/>
                </a:cubicBezTo>
                <a:close/>
              </a:path>
              <a:path w="6949440" h="36576" fill="none" stroke="0" extrusionOk="0">
                <a:moveTo>
                  <a:pt x="0" y="0"/>
                </a:moveTo>
                <a:cubicBezTo>
                  <a:pt x="273023" y="-12269"/>
                  <a:pt x="399748" y="18206"/>
                  <a:pt x="625450" y="0"/>
                </a:cubicBezTo>
                <a:cubicBezTo>
                  <a:pt x="865603" y="-14715"/>
                  <a:pt x="982612" y="-27354"/>
                  <a:pt x="1181405" y="0"/>
                </a:cubicBezTo>
                <a:cubicBezTo>
                  <a:pt x="1361399" y="13290"/>
                  <a:pt x="1676229" y="11428"/>
                  <a:pt x="1945843" y="0"/>
                </a:cubicBezTo>
                <a:cubicBezTo>
                  <a:pt x="2211056" y="54755"/>
                  <a:pt x="2435139" y="25600"/>
                  <a:pt x="2710282" y="0"/>
                </a:cubicBezTo>
                <a:cubicBezTo>
                  <a:pt x="2968013" y="-22184"/>
                  <a:pt x="3061592" y="41863"/>
                  <a:pt x="3405226" y="0"/>
                </a:cubicBezTo>
                <a:cubicBezTo>
                  <a:pt x="3748743" y="-31668"/>
                  <a:pt x="3701240" y="-13580"/>
                  <a:pt x="3891686" y="0"/>
                </a:cubicBezTo>
                <a:cubicBezTo>
                  <a:pt x="4042550" y="41624"/>
                  <a:pt x="4257556" y="-2915"/>
                  <a:pt x="4656125" y="0"/>
                </a:cubicBezTo>
                <a:cubicBezTo>
                  <a:pt x="5026709" y="23282"/>
                  <a:pt x="4979025" y="-6424"/>
                  <a:pt x="5142586" y="0"/>
                </a:cubicBezTo>
                <a:cubicBezTo>
                  <a:pt x="5328171" y="-4479"/>
                  <a:pt x="5398788" y="-3390"/>
                  <a:pt x="5629046" y="0"/>
                </a:cubicBezTo>
                <a:cubicBezTo>
                  <a:pt x="5863761" y="28903"/>
                  <a:pt x="6441902" y="81190"/>
                  <a:pt x="6949440" y="0"/>
                </a:cubicBezTo>
                <a:cubicBezTo>
                  <a:pt x="6950801" y="13802"/>
                  <a:pt x="6947319" y="18889"/>
                  <a:pt x="6949440" y="36576"/>
                </a:cubicBezTo>
                <a:cubicBezTo>
                  <a:pt x="6607179" y="-34571"/>
                  <a:pt x="6361296" y="16168"/>
                  <a:pt x="6115507" y="36576"/>
                </a:cubicBezTo>
                <a:cubicBezTo>
                  <a:pt x="5889968" y="87879"/>
                  <a:pt x="5617482" y="23573"/>
                  <a:pt x="5420563" y="36576"/>
                </a:cubicBezTo>
                <a:cubicBezTo>
                  <a:pt x="5179566" y="-3061"/>
                  <a:pt x="4974352" y="40409"/>
                  <a:pt x="4586630" y="36576"/>
                </a:cubicBezTo>
                <a:cubicBezTo>
                  <a:pt x="4193619" y="13368"/>
                  <a:pt x="4239819" y="40175"/>
                  <a:pt x="4030675" y="36576"/>
                </a:cubicBezTo>
                <a:cubicBezTo>
                  <a:pt x="3839246" y="60236"/>
                  <a:pt x="3625230" y="22239"/>
                  <a:pt x="3335731" y="36576"/>
                </a:cubicBezTo>
                <a:cubicBezTo>
                  <a:pt x="3063684" y="66058"/>
                  <a:pt x="2823693" y="2670"/>
                  <a:pt x="2501798" y="36576"/>
                </a:cubicBezTo>
                <a:cubicBezTo>
                  <a:pt x="2210629" y="15621"/>
                  <a:pt x="2056053" y="752"/>
                  <a:pt x="1876349" y="36576"/>
                </a:cubicBezTo>
                <a:cubicBezTo>
                  <a:pt x="1656054" y="52780"/>
                  <a:pt x="1244005" y="49328"/>
                  <a:pt x="1042416" y="36576"/>
                </a:cubicBezTo>
                <a:cubicBezTo>
                  <a:pt x="828323" y="51216"/>
                  <a:pt x="414938" y="33589"/>
                  <a:pt x="0" y="36576"/>
                </a:cubicBezTo>
                <a:cubicBezTo>
                  <a:pt x="968" y="25122"/>
                  <a:pt x="-1630" y="11941"/>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6949440"/>
                      <a:gd name="connsiteY0" fmla="*/ 0 h 36576"/>
                      <a:gd name="connsiteX1" fmla="*/ 625450 w 6949440"/>
                      <a:gd name="connsiteY1" fmla="*/ 0 h 36576"/>
                      <a:gd name="connsiteX2" fmla="*/ 1181405 w 6949440"/>
                      <a:gd name="connsiteY2" fmla="*/ 0 h 36576"/>
                      <a:gd name="connsiteX3" fmla="*/ 1945843 w 6949440"/>
                      <a:gd name="connsiteY3" fmla="*/ 0 h 36576"/>
                      <a:gd name="connsiteX4" fmla="*/ 2710282 w 6949440"/>
                      <a:gd name="connsiteY4" fmla="*/ 0 h 36576"/>
                      <a:gd name="connsiteX5" fmla="*/ 3405226 w 6949440"/>
                      <a:gd name="connsiteY5" fmla="*/ 0 h 36576"/>
                      <a:gd name="connsiteX6" fmla="*/ 3891686 w 6949440"/>
                      <a:gd name="connsiteY6" fmla="*/ 0 h 36576"/>
                      <a:gd name="connsiteX7" fmla="*/ 4656125 w 6949440"/>
                      <a:gd name="connsiteY7" fmla="*/ 0 h 36576"/>
                      <a:gd name="connsiteX8" fmla="*/ 5142586 w 6949440"/>
                      <a:gd name="connsiteY8" fmla="*/ 0 h 36576"/>
                      <a:gd name="connsiteX9" fmla="*/ 5629046 w 6949440"/>
                      <a:gd name="connsiteY9" fmla="*/ 0 h 36576"/>
                      <a:gd name="connsiteX10" fmla="*/ 6949440 w 6949440"/>
                      <a:gd name="connsiteY10" fmla="*/ 0 h 36576"/>
                      <a:gd name="connsiteX11" fmla="*/ 6949440 w 6949440"/>
                      <a:gd name="connsiteY11" fmla="*/ 36576 h 36576"/>
                      <a:gd name="connsiteX12" fmla="*/ 6115507 w 6949440"/>
                      <a:gd name="connsiteY12" fmla="*/ 36576 h 36576"/>
                      <a:gd name="connsiteX13" fmla="*/ 5420563 w 6949440"/>
                      <a:gd name="connsiteY13" fmla="*/ 36576 h 36576"/>
                      <a:gd name="connsiteX14" fmla="*/ 4586630 w 6949440"/>
                      <a:gd name="connsiteY14" fmla="*/ 36576 h 36576"/>
                      <a:gd name="connsiteX15" fmla="*/ 4030675 w 6949440"/>
                      <a:gd name="connsiteY15" fmla="*/ 36576 h 36576"/>
                      <a:gd name="connsiteX16" fmla="*/ 3335731 w 6949440"/>
                      <a:gd name="connsiteY16" fmla="*/ 36576 h 36576"/>
                      <a:gd name="connsiteX17" fmla="*/ 2501798 w 6949440"/>
                      <a:gd name="connsiteY17" fmla="*/ 36576 h 36576"/>
                      <a:gd name="connsiteX18" fmla="*/ 1876349 w 6949440"/>
                      <a:gd name="connsiteY18" fmla="*/ 36576 h 36576"/>
                      <a:gd name="connsiteX19" fmla="*/ 1042416 w 6949440"/>
                      <a:gd name="connsiteY19" fmla="*/ 36576 h 36576"/>
                      <a:gd name="connsiteX20" fmla="*/ 0 w 6949440"/>
                      <a:gd name="connsiteY20" fmla="*/ 36576 h 36576"/>
                      <a:gd name="connsiteX21" fmla="*/ 0 w 6949440"/>
                      <a:gd name="connsiteY21" fmla="*/ 0 h 3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49440" h="36576" fill="none" extrusionOk="0">
                        <a:moveTo>
                          <a:pt x="0" y="0"/>
                        </a:moveTo>
                        <a:cubicBezTo>
                          <a:pt x="258497" y="9297"/>
                          <a:pt x="407807" y="-18405"/>
                          <a:pt x="625450" y="0"/>
                        </a:cubicBezTo>
                        <a:cubicBezTo>
                          <a:pt x="843093" y="18405"/>
                          <a:pt x="999015" y="-26184"/>
                          <a:pt x="1181405" y="0"/>
                        </a:cubicBezTo>
                        <a:cubicBezTo>
                          <a:pt x="1363796" y="26184"/>
                          <a:pt x="1683622" y="-2693"/>
                          <a:pt x="1945843" y="0"/>
                        </a:cubicBezTo>
                        <a:cubicBezTo>
                          <a:pt x="2208064" y="2693"/>
                          <a:pt x="2441799" y="25043"/>
                          <a:pt x="2710282" y="0"/>
                        </a:cubicBezTo>
                        <a:cubicBezTo>
                          <a:pt x="2978765" y="-25043"/>
                          <a:pt x="3067236" y="31163"/>
                          <a:pt x="3405226" y="0"/>
                        </a:cubicBezTo>
                        <a:cubicBezTo>
                          <a:pt x="3743216" y="-31163"/>
                          <a:pt x="3709212" y="-10243"/>
                          <a:pt x="3891686" y="0"/>
                        </a:cubicBezTo>
                        <a:cubicBezTo>
                          <a:pt x="4074160" y="10243"/>
                          <a:pt x="4289131" y="-21245"/>
                          <a:pt x="4656125" y="0"/>
                        </a:cubicBezTo>
                        <a:cubicBezTo>
                          <a:pt x="5023119" y="21245"/>
                          <a:pt x="4974341" y="-6180"/>
                          <a:pt x="5142586" y="0"/>
                        </a:cubicBezTo>
                        <a:cubicBezTo>
                          <a:pt x="5310831" y="6180"/>
                          <a:pt x="5410735" y="-3376"/>
                          <a:pt x="5629046" y="0"/>
                        </a:cubicBezTo>
                        <a:cubicBezTo>
                          <a:pt x="5847357" y="3376"/>
                          <a:pt x="6462655" y="40363"/>
                          <a:pt x="6949440" y="0"/>
                        </a:cubicBezTo>
                        <a:cubicBezTo>
                          <a:pt x="6950776" y="14036"/>
                          <a:pt x="6948002" y="18623"/>
                          <a:pt x="6949440" y="36576"/>
                        </a:cubicBezTo>
                        <a:cubicBezTo>
                          <a:pt x="6623462" y="17455"/>
                          <a:pt x="6369711" y="22107"/>
                          <a:pt x="6115507" y="36576"/>
                        </a:cubicBezTo>
                        <a:cubicBezTo>
                          <a:pt x="5861303" y="51045"/>
                          <a:pt x="5644171" y="52892"/>
                          <a:pt x="5420563" y="36576"/>
                        </a:cubicBezTo>
                        <a:cubicBezTo>
                          <a:pt x="5196955" y="20260"/>
                          <a:pt x="4970928" y="63872"/>
                          <a:pt x="4586630" y="36576"/>
                        </a:cubicBezTo>
                        <a:cubicBezTo>
                          <a:pt x="4202332" y="9280"/>
                          <a:pt x="4230352" y="42653"/>
                          <a:pt x="4030675" y="36576"/>
                        </a:cubicBezTo>
                        <a:cubicBezTo>
                          <a:pt x="3830999" y="30499"/>
                          <a:pt x="3610423" y="31125"/>
                          <a:pt x="3335731" y="36576"/>
                        </a:cubicBezTo>
                        <a:cubicBezTo>
                          <a:pt x="3061039" y="42027"/>
                          <a:pt x="2792562" y="38173"/>
                          <a:pt x="2501798" y="36576"/>
                        </a:cubicBezTo>
                        <a:cubicBezTo>
                          <a:pt x="2211034" y="34979"/>
                          <a:pt x="2068435" y="6707"/>
                          <a:pt x="1876349" y="36576"/>
                        </a:cubicBezTo>
                        <a:cubicBezTo>
                          <a:pt x="1684263" y="66445"/>
                          <a:pt x="1257330" y="29560"/>
                          <a:pt x="1042416" y="36576"/>
                        </a:cubicBezTo>
                        <a:cubicBezTo>
                          <a:pt x="827502" y="43592"/>
                          <a:pt x="333456" y="17904"/>
                          <a:pt x="0" y="36576"/>
                        </a:cubicBezTo>
                        <a:cubicBezTo>
                          <a:pt x="-44" y="24172"/>
                          <a:pt x="86" y="11981"/>
                          <a:pt x="0" y="0"/>
                        </a:cubicBezTo>
                        <a:close/>
                      </a:path>
                      <a:path w="6949440" h="36576" stroke="0" extrusionOk="0">
                        <a:moveTo>
                          <a:pt x="0" y="0"/>
                        </a:moveTo>
                        <a:cubicBezTo>
                          <a:pt x="271875" y="-23518"/>
                          <a:pt x="381428" y="6804"/>
                          <a:pt x="555955" y="0"/>
                        </a:cubicBezTo>
                        <a:cubicBezTo>
                          <a:pt x="730483" y="-6804"/>
                          <a:pt x="978239" y="33438"/>
                          <a:pt x="1389888" y="0"/>
                        </a:cubicBezTo>
                        <a:cubicBezTo>
                          <a:pt x="1801537" y="-33438"/>
                          <a:pt x="1682936" y="6451"/>
                          <a:pt x="1876349" y="0"/>
                        </a:cubicBezTo>
                        <a:cubicBezTo>
                          <a:pt x="2069762" y="-6451"/>
                          <a:pt x="2227570" y="5351"/>
                          <a:pt x="2362810" y="0"/>
                        </a:cubicBezTo>
                        <a:cubicBezTo>
                          <a:pt x="2498050" y="-5351"/>
                          <a:pt x="2790947" y="32618"/>
                          <a:pt x="3057754" y="0"/>
                        </a:cubicBezTo>
                        <a:cubicBezTo>
                          <a:pt x="3324561" y="-32618"/>
                          <a:pt x="3460403" y="24807"/>
                          <a:pt x="3683203" y="0"/>
                        </a:cubicBezTo>
                        <a:cubicBezTo>
                          <a:pt x="3906003" y="-24807"/>
                          <a:pt x="4090944" y="3705"/>
                          <a:pt x="4447642" y="0"/>
                        </a:cubicBezTo>
                        <a:cubicBezTo>
                          <a:pt x="4804340" y="-3705"/>
                          <a:pt x="4787235" y="-26993"/>
                          <a:pt x="5003597" y="0"/>
                        </a:cubicBezTo>
                        <a:cubicBezTo>
                          <a:pt x="5219959" y="26993"/>
                          <a:pt x="5645855" y="23373"/>
                          <a:pt x="5837530" y="0"/>
                        </a:cubicBezTo>
                        <a:cubicBezTo>
                          <a:pt x="6029205" y="-23373"/>
                          <a:pt x="6619805" y="47868"/>
                          <a:pt x="6949440" y="0"/>
                        </a:cubicBezTo>
                        <a:cubicBezTo>
                          <a:pt x="6949742" y="16774"/>
                          <a:pt x="6948869" y="27779"/>
                          <a:pt x="6949440" y="36576"/>
                        </a:cubicBezTo>
                        <a:cubicBezTo>
                          <a:pt x="6803300" y="52771"/>
                          <a:pt x="6582007" y="36693"/>
                          <a:pt x="6393485" y="36576"/>
                        </a:cubicBezTo>
                        <a:cubicBezTo>
                          <a:pt x="6204963" y="36459"/>
                          <a:pt x="6002492" y="17516"/>
                          <a:pt x="5837530" y="36576"/>
                        </a:cubicBezTo>
                        <a:cubicBezTo>
                          <a:pt x="5672568" y="55636"/>
                          <a:pt x="5520546" y="27893"/>
                          <a:pt x="5212080" y="36576"/>
                        </a:cubicBezTo>
                        <a:cubicBezTo>
                          <a:pt x="4903614" y="45260"/>
                          <a:pt x="4838281" y="36158"/>
                          <a:pt x="4725619" y="36576"/>
                        </a:cubicBezTo>
                        <a:cubicBezTo>
                          <a:pt x="4612957" y="36994"/>
                          <a:pt x="4351697" y="27448"/>
                          <a:pt x="4100170" y="36576"/>
                        </a:cubicBezTo>
                        <a:cubicBezTo>
                          <a:pt x="3848643" y="45704"/>
                          <a:pt x="3746852" y="38176"/>
                          <a:pt x="3544214" y="36576"/>
                        </a:cubicBezTo>
                        <a:cubicBezTo>
                          <a:pt x="3341576" y="34976"/>
                          <a:pt x="2981167" y="39701"/>
                          <a:pt x="2710282" y="36576"/>
                        </a:cubicBezTo>
                        <a:cubicBezTo>
                          <a:pt x="2439397" y="33451"/>
                          <a:pt x="2228375" y="14959"/>
                          <a:pt x="1945843" y="36576"/>
                        </a:cubicBezTo>
                        <a:cubicBezTo>
                          <a:pt x="1663311" y="58193"/>
                          <a:pt x="1580554" y="16658"/>
                          <a:pt x="1459382" y="36576"/>
                        </a:cubicBezTo>
                        <a:cubicBezTo>
                          <a:pt x="1338210" y="56494"/>
                          <a:pt x="1010083" y="48133"/>
                          <a:pt x="764438" y="36576"/>
                        </a:cubicBezTo>
                        <a:cubicBezTo>
                          <a:pt x="518793" y="25019"/>
                          <a:pt x="340449" y="41120"/>
                          <a:pt x="0" y="36576"/>
                        </a:cubicBezTo>
                        <a:cubicBezTo>
                          <a:pt x="566" y="19755"/>
                          <a:pt x="-1" y="873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24DE4080-2F71-4850-9D01-B85865D5981E}"/>
              </a:ext>
            </a:extLst>
          </p:cNvPr>
          <p:cNvSpPr>
            <a:spLocks noGrp="1"/>
          </p:cNvSpPr>
          <p:nvPr>
            <p:ph type="body" idx="1"/>
          </p:nvPr>
        </p:nvSpPr>
        <p:spPr>
          <a:xfrm>
            <a:off x="1280160" y="5745798"/>
            <a:ext cx="8487178" cy="6641336"/>
          </a:xfrm>
        </p:spPr>
        <p:txBody>
          <a:bodyPr vert="horz" lIns="91440" tIns="45720" rIns="91440" bIns="45720" rtlCol="0">
            <a:normAutofit/>
          </a:bodyPr>
          <a:lstStyle/>
          <a:p>
            <a:pPr indent="-228600" defTabSz="914400"/>
            <a:r>
              <a:rPr lang="en-US" sz="4400" dirty="0"/>
              <a:t>Sometimes the CECL calculation says that you need </a:t>
            </a:r>
            <a:r>
              <a:rPr lang="en-US" sz="4400" i="1" dirty="0"/>
              <a:t>less</a:t>
            </a:r>
            <a:r>
              <a:rPr lang="en-US" sz="4400" dirty="0"/>
              <a:t> in your ALL than you have.</a:t>
            </a:r>
          </a:p>
          <a:p>
            <a:pPr indent="-228600" defTabSz="914400"/>
            <a:r>
              <a:rPr lang="en-US" sz="4400" dirty="0"/>
              <a:t>In that case you take money </a:t>
            </a:r>
            <a:r>
              <a:rPr lang="en-US" sz="4400" i="1" dirty="0"/>
              <a:t>out</a:t>
            </a:r>
            <a:r>
              <a:rPr lang="en-US" sz="4400" dirty="0"/>
              <a:t> of the ALL.</a:t>
            </a:r>
          </a:p>
          <a:p>
            <a:pPr indent="-228600" defTabSz="914400"/>
            <a:r>
              <a:rPr lang="en-US" sz="4400" dirty="0"/>
              <a:t>It counts as income, and improves the bottom line.</a:t>
            </a:r>
          </a:p>
          <a:p>
            <a:pPr marL="0" indent="-228600" defTabSz="914400"/>
            <a:endParaRPr lang="en-US" sz="4400" dirty="0"/>
          </a:p>
        </p:txBody>
      </p:sp>
      <p:pic>
        <p:nvPicPr>
          <p:cNvPr id="5" name="Picture 4" descr="Graph on document with pen">
            <a:extLst>
              <a:ext uri="{FF2B5EF4-FFF2-40B4-BE49-F238E27FC236}">
                <a16:creationId xmlns:a16="http://schemas.microsoft.com/office/drawing/2014/main" id="{BF5108E3-3FE8-C43B-2EB7-40194DBC5AC1}"/>
              </a:ext>
            </a:extLst>
          </p:cNvPr>
          <p:cNvPicPr>
            <a:picLocks noChangeAspect="1"/>
          </p:cNvPicPr>
          <p:nvPr/>
        </p:nvPicPr>
        <p:blipFill rotWithShape="1">
          <a:blip r:embed="rId2"/>
          <a:srcRect l="23384" r="9664"/>
          <a:stretch/>
        </p:blipFill>
        <p:spPr>
          <a:xfrm>
            <a:off x="10623404" y="10"/>
            <a:ext cx="13757550" cy="13715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6388" name="Picture 4" descr="Very Weird Its Weird GIF - Very Weird Its Weird Strange GIFs">
            <a:extLst>
              <a:ext uri="{FF2B5EF4-FFF2-40B4-BE49-F238E27FC236}">
                <a16:creationId xmlns:a16="http://schemas.microsoft.com/office/drawing/2014/main" id="{8FFC1BEE-306C-0E6B-47A4-FDD8EFA99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37129" y="4193988"/>
            <a:ext cx="8128000" cy="421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9789355"/>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4384000"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You may be asking yourself:…"/>
          <p:cNvSpPr txBox="1">
            <a:spLocks noGrp="1"/>
          </p:cNvSpPr>
          <p:nvPr>
            <p:ph type="title"/>
          </p:nvPr>
        </p:nvSpPr>
        <p:spPr>
          <a:xfrm>
            <a:off x="1523600" y="1524002"/>
            <a:ext cx="10668394" cy="3416484"/>
          </a:xfrm>
          <a:prstGeom prst="rect">
            <a:avLst/>
          </a:prstGeom>
        </p:spPr>
        <p:txBody>
          <a:bodyPr vert="horz" lIns="91440" tIns="45720" rIns="91440" bIns="45720" rtlCol="0" anchor="ctr">
            <a:normAutofit/>
          </a:bodyPr>
          <a:lstStyle/>
          <a:p>
            <a:pPr defTabSz="914400">
              <a:defRPr>
                <a:solidFill>
                  <a:srgbClr val="FF9300"/>
                </a:solidFill>
              </a:defRPr>
            </a:pPr>
            <a:r>
              <a:rPr lang="en-US" sz="5600"/>
              <a:t>You may be asking yourself:</a:t>
            </a:r>
          </a:p>
          <a:p>
            <a:pPr defTabSz="914400"/>
            <a:r>
              <a:rPr lang="en-US" sz="5600"/>
              <a:t>That’s all fine and dandy . . . but how do we know if the numbers are good or bad?</a:t>
            </a:r>
          </a:p>
        </p:txBody>
      </p:sp>
      <p:sp>
        <p:nvSpPr>
          <p:cNvPr id="315" name="Some are obvious—like net income.…"/>
          <p:cNvSpPr txBox="1">
            <a:spLocks noGrp="1"/>
          </p:cNvSpPr>
          <p:nvPr>
            <p:ph type="body" idx="1"/>
          </p:nvPr>
        </p:nvSpPr>
        <p:spPr>
          <a:xfrm>
            <a:off x="1523600" y="4940488"/>
            <a:ext cx="10668394" cy="7539670"/>
          </a:xfrm>
          <a:prstGeom prst="rect">
            <a:avLst/>
          </a:prstGeom>
        </p:spPr>
        <p:txBody>
          <a:bodyPr vert="horz" lIns="91440" tIns="45720" rIns="91440" bIns="45720" rtlCol="0" anchor="ctr">
            <a:normAutofit/>
          </a:bodyPr>
          <a:lstStyle/>
          <a:p>
            <a:pPr indent="-228600" defTabSz="914400"/>
            <a:r>
              <a:rPr lang="en-US" sz="4000"/>
              <a:t>Some are obvious—like net income.</a:t>
            </a:r>
          </a:p>
          <a:p>
            <a:pPr indent="-228600" defTabSz="914400"/>
            <a:r>
              <a:rPr lang="en-US" sz="4000"/>
              <a:t>Others you can compare to previous periods.</a:t>
            </a:r>
          </a:p>
          <a:p>
            <a:pPr lvl="2" indent="-228600" defTabSz="914400"/>
            <a:r>
              <a:rPr lang="en-US"/>
              <a:t>Did assets go up or down?</a:t>
            </a:r>
          </a:p>
          <a:p>
            <a:pPr lvl="2" indent="-228600" defTabSz="914400"/>
            <a:r>
              <a:rPr lang="en-US"/>
              <a:t>Did income go up or down?</a:t>
            </a:r>
          </a:p>
          <a:p>
            <a:pPr lvl="2" indent="-228600" defTabSz="914400"/>
            <a:r>
              <a:rPr lang="en-US"/>
              <a:t>Did expenses go up or down?</a:t>
            </a:r>
          </a:p>
        </p:txBody>
      </p:sp>
      <p:pic>
        <p:nvPicPr>
          <p:cNvPr id="317" name="Picture 316" descr="Calculator, pen, compass, money and a paper with graphs printed on it">
            <a:extLst>
              <a:ext uri="{FF2B5EF4-FFF2-40B4-BE49-F238E27FC236}">
                <a16:creationId xmlns:a16="http://schemas.microsoft.com/office/drawing/2014/main" id="{2B0CFC0F-CD0F-C1FE-49C7-B858ED4E12BA}"/>
              </a:ext>
            </a:extLst>
          </p:cNvPr>
          <p:cNvPicPr>
            <a:picLocks noChangeAspect="1"/>
          </p:cNvPicPr>
          <p:nvPr/>
        </p:nvPicPr>
        <p:blipFill rotWithShape="1">
          <a:blip r:embed="rId2"/>
          <a:srcRect l="28717" r="24495"/>
          <a:stretch/>
        </p:blipFill>
        <p:spPr>
          <a:xfrm>
            <a:off x="13715594" y="-21772"/>
            <a:ext cx="10668408" cy="13737772"/>
          </a:xfrm>
          <a:prstGeom prst="rect">
            <a:avLst/>
          </a:prstGeom>
          <a:effectLst>
            <a:outerShdw blurRad="127000" dist="50800" dir="10800000" sx="99000" sy="99000" algn="r" rotWithShape="0">
              <a:prstClr val="black">
                <a:alpha val="40000"/>
              </a:prstClr>
            </a:outerShdw>
          </a:effectLst>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15">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15">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315">
                                            <p:txEl>
                                              <p:pRg st="1" end="1"/>
                                            </p:txEl>
                                          </p:spTgt>
                                        </p:tgtEl>
                                        <p:attrNameLst>
                                          <p:attrName>style.visibility</p:attrName>
                                        </p:attrNameLst>
                                      </p:cBhvr>
                                      <p:to>
                                        <p:strVal val="visible"/>
                                      </p:to>
                                    </p:set>
                                  </p:childTnLst>
                                </p:cTn>
                              </p:par>
                              <p:par>
                                <p:cTn id="13" presetID="1" presetClass="entr" presetSubtype="0" fill="hold" grpId="1" nodeType="withEffect">
                                  <p:stCondLst>
                                    <p:cond delay="0"/>
                                  </p:stCondLst>
                                  <p:iterate>
                                    <p:tmAbs val="0"/>
                                  </p:iterate>
                                  <p:childTnLst>
                                    <p:set>
                                      <p:cBhvr>
                                        <p:cTn id="14" fill="hold"/>
                                        <p:tgtEl>
                                          <p:spTgt spid="315">
                                            <p:txEl>
                                              <p:pRg st="2" end="2"/>
                                            </p:txEl>
                                          </p:spTgt>
                                        </p:tgtEl>
                                        <p:attrNameLst>
                                          <p:attrName>style.visibility</p:attrName>
                                        </p:attrNameLst>
                                      </p:cBhvr>
                                      <p:to>
                                        <p:strVal val="visible"/>
                                      </p:to>
                                    </p:set>
                                  </p:childTnLst>
                                </p:cTn>
                              </p:par>
                              <p:par>
                                <p:cTn id="15" presetID="1" presetClass="entr" presetSubtype="0" fill="hold" grpId="1" nodeType="withEffect">
                                  <p:stCondLst>
                                    <p:cond delay="0"/>
                                  </p:stCondLst>
                                  <p:iterate>
                                    <p:tmAbs val="0"/>
                                  </p:iterate>
                                  <p:childTnLst>
                                    <p:set>
                                      <p:cBhvr>
                                        <p:cTn id="16" fill="hold"/>
                                        <p:tgtEl>
                                          <p:spTgt spid="315">
                                            <p:txEl>
                                              <p:pRg st="3" end="3"/>
                                            </p:txEl>
                                          </p:spTgt>
                                        </p:tgtEl>
                                        <p:attrNameLst>
                                          <p:attrName>style.visibility</p:attrName>
                                        </p:attrNameLst>
                                      </p:cBhvr>
                                      <p:to>
                                        <p:strVal val="visible"/>
                                      </p:to>
                                    </p:set>
                                  </p:childTnLst>
                                </p:cTn>
                              </p:par>
                              <p:par>
                                <p:cTn id="17" presetID="1" presetClass="entr" presetSubtype="0" fill="hold" grpId="1" nodeType="withEffect">
                                  <p:stCondLst>
                                    <p:cond delay="0"/>
                                  </p:stCondLst>
                                  <p:iterate>
                                    <p:tmAbs val="0"/>
                                  </p:iterate>
                                  <p:childTnLst>
                                    <p:set>
                                      <p:cBhvr>
                                        <p:cTn id="18" fill="hold"/>
                                        <p:tgtEl>
                                          <p:spTgt spid="31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 grpId="1" build="p" animBg="1" advAuto="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_Template2">
  <a:themeElements>
    <a:clrScheme name="New_Template2">
      <a:dk1>
        <a:srgbClr val="000000"/>
      </a:dk1>
      <a:lt1>
        <a:srgbClr val="FFFFFF"/>
      </a:lt1>
      <a:dk2>
        <a:srgbClr val="525252"/>
      </a:dk2>
      <a:lt2>
        <a:srgbClr val="C9C9C9"/>
      </a:lt2>
      <a:accent1>
        <a:srgbClr val="619AE3"/>
      </a:accent1>
      <a:accent2>
        <a:srgbClr val="54BFB9"/>
      </a:accent2>
      <a:accent3>
        <a:srgbClr val="29C439"/>
      </a:accent3>
      <a:accent4>
        <a:srgbClr val="EDAC0F"/>
      </a:accent4>
      <a:accent5>
        <a:srgbClr val="D41D04"/>
      </a:accent5>
      <a:accent6>
        <a:srgbClr val="B264DA"/>
      </a:accent6>
      <a:hlink>
        <a:srgbClr val="0000FF"/>
      </a:hlink>
      <a:folHlink>
        <a:srgbClr val="FF00FF"/>
      </a:folHlink>
    </a:clrScheme>
    <a:fontScheme name="New_Template2">
      <a:majorFont>
        <a:latin typeface="Helvetica Neue"/>
        <a:ea typeface="Helvetica Neue"/>
        <a:cs typeface="Helvetica Neue"/>
      </a:majorFont>
      <a:minorFont>
        <a:latin typeface="Helvetica Neue"/>
        <a:ea typeface="Helvetica Neue"/>
        <a:cs typeface="Helvetica Neue"/>
      </a:minorFont>
    </a:fontScheme>
    <a:fmtScheme name="New_Templat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38100" dist="12700" dir="5400000" rotWithShape="0">
                <a:srgbClr val="000000">
                  <a:alpha val="80000"/>
                </a:srgbClr>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200" b="0" i="0" u="none" strike="noStrike" cap="none" spc="0" normalizeH="0" baseline="0">
            <a:ln>
              <a:noFill/>
            </a:ln>
            <a:solidFill>
              <a:srgbClr val="EBEBEB"/>
            </a:solidFill>
            <a:effectLst>
              <a:outerShdw blurRad="50800" dist="25400" dir="5400000" rotWithShape="0">
                <a:srgbClr val="000000"/>
              </a:outerShdw>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7515</TotalTime>
  <Words>14402</Words>
  <Application>Microsoft Macintosh PowerPoint</Application>
  <PresentationFormat>Custom</PresentationFormat>
  <Paragraphs>3993</Paragraphs>
  <Slides>176</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176</vt:i4>
      </vt:variant>
    </vt:vector>
  </HeadingPairs>
  <TitlesOfParts>
    <vt:vector size="183" baseType="lpstr">
      <vt:lpstr>Arial</vt:lpstr>
      <vt:lpstr>Avenir</vt:lpstr>
      <vt:lpstr>Calibri</vt:lpstr>
      <vt:lpstr>Calibri Light</vt:lpstr>
      <vt:lpstr>Cambria Math</vt:lpstr>
      <vt:lpstr>Open Sans</vt:lpstr>
      <vt:lpstr>Office Theme</vt:lpstr>
      <vt:lpstr>Unleashing the power of financial statements and ratios. It’s for fun.</vt:lpstr>
      <vt:lpstr>The REQUIREMENT</vt:lpstr>
      <vt:lpstr>11-FCU-02</vt:lpstr>
      <vt:lpstr>11-FCU-02, continued</vt:lpstr>
      <vt:lpstr>11-FCU-02, continued</vt:lpstr>
      <vt:lpstr>Today’s training is a good start.</vt:lpstr>
      <vt:lpstr>Our goals</vt:lpstr>
      <vt:lpstr>The Balance Sheet</vt:lpstr>
      <vt:lpstr>Balance Sheet Definition</vt:lpstr>
      <vt:lpstr>The Balance Sheet</vt:lpstr>
      <vt:lpstr>Pop Quiz</vt:lpstr>
      <vt:lpstr>Assets</vt:lpstr>
      <vt:lpstr>PowerPoint Presentation</vt:lpstr>
      <vt:lpstr>PowerPoint Presentation</vt:lpstr>
      <vt:lpstr>Liabilities</vt:lpstr>
      <vt:lpstr>PowerPoint Presentation</vt:lpstr>
      <vt:lpstr>PowerPoint Presentation</vt:lpstr>
      <vt:lpstr>Equity/Capital</vt:lpstr>
      <vt:lpstr>PowerPoint Presentation</vt:lpstr>
      <vt:lpstr>PowerPoint Presentation</vt:lpstr>
      <vt:lpstr>The two sides must match . . . or else!</vt:lpstr>
      <vt:lpstr>Balance sheet</vt:lpstr>
      <vt:lpstr>Whenever something changes on one side of the balance sheet, there must be an equal change on the other side of the balance sheet so that it remains in balance.</vt:lpstr>
      <vt:lpstr>Let’s play with some of this, just to illustrate how it works.</vt:lpstr>
      <vt:lpstr>Here’s the same balance sheet we had</vt:lpstr>
      <vt:lpstr>Someone deposits $500,000 into the credit union.</vt:lpstr>
      <vt:lpstr>Someone deposits $500,000 into the credit union.</vt:lpstr>
      <vt:lpstr>Someone deposits $500,000 into the credit union.</vt:lpstr>
      <vt:lpstr>PowerPoint Presentation</vt:lpstr>
      <vt:lpstr>PowerPoint Presentation</vt:lpstr>
      <vt:lpstr>PowerPoint Presentation</vt:lpstr>
      <vt:lpstr>PowerPoint Presentation</vt:lpstr>
      <vt:lpstr>PowerPoint Presentation</vt:lpstr>
      <vt:lpstr>PowerPoint Presentation</vt:lpstr>
      <vt:lpstr>We need to adjust the assets. So what kind of asset did that member deposit create?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Income Statement</vt:lpstr>
      <vt:lpstr>Income Statement</vt:lpstr>
      <vt:lpstr>Income Statement</vt:lpstr>
      <vt:lpstr>Income</vt:lpstr>
      <vt:lpstr>PowerPoint Presentation</vt:lpstr>
      <vt:lpstr>PowerPoint Presentation</vt:lpstr>
      <vt:lpstr>Expenses</vt:lpstr>
      <vt:lpstr>PowerPoint Presentation</vt:lpstr>
      <vt:lpstr>PowerPoint Presentation</vt:lpstr>
      <vt:lpstr>Income statement</vt:lpstr>
      <vt:lpstr>PowerPoint Presentation</vt:lpstr>
      <vt:lpstr>Net income or loss</vt:lpstr>
      <vt:lpstr>At the end of the year, we have a net income of $103,102.</vt:lpstr>
      <vt:lpstr>How do we account for this net income on the balance sheet?  Hold on to your hats.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 Quiz</vt:lpstr>
      <vt:lpstr>PowerPoint Presentation</vt:lpstr>
      <vt:lpstr>PowerPoint Presentation</vt:lpstr>
      <vt:lpstr>PowerPoint Presentation</vt:lpstr>
      <vt:lpstr>PowerPoint Presentation</vt:lpstr>
      <vt:lpstr>PowerPoint Presentation</vt:lpstr>
      <vt:lpstr>PowerPoint Presentation</vt:lpstr>
      <vt:lpstr>Balance sheet vs. income statement</vt:lpstr>
      <vt:lpstr>Allowance for loan and lease losses, a.k.a. ALLL or ALL</vt:lpstr>
      <vt:lpstr>ALLL calculation</vt:lpstr>
      <vt:lpstr>ALLL calculation</vt:lpstr>
      <vt:lpstr>CECL changed ALL calculation</vt:lpstr>
      <vt:lpstr>NCUA’s tool works like this</vt:lpstr>
      <vt:lpstr>PowerPoint Presentation</vt:lpstr>
      <vt:lpstr>PowerPoint Presentation</vt:lpstr>
      <vt:lpstr>ALL can do weird things</vt:lpstr>
      <vt:lpstr>You may be asking yourself: That’s all fine and dandy . . . but how do we know if the numbers are good or bad?</vt:lpstr>
      <vt:lpstr>But really, the power in the financial reports comes from RATIOS.</vt:lpstr>
      <vt:lpstr>Why are ratios powerful?</vt:lpstr>
      <vt:lpstr>So what, exactly, is a ratio?</vt:lpstr>
      <vt:lpstr>Ratios in credit unions</vt:lpstr>
      <vt:lpstr>Making a ratio into a percentage</vt:lpstr>
      <vt:lpstr>Modifying the ratio</vt:lpstr>
      <vt:lpstr>Modifying a ratio continued</vt:lpstr>
      <vt:lpstr>So . . . ratios</vt:lpstr>
      <vt:lpstr>Net-worth-to-assets (capital) ratio</vt:lpstr>
      <vt:lpstr>PowerPoint Presentation</vt:lpstr>
      <vt:lpstr>Capital ratio</vt:lpstr>
      <vt:lpstr>Capital ratio</vt:lpstr>
      <vt:lpstr>Capital ratio</vt:lpstr>
      <vt:lpstr>Fixing the ratio</vt:lpstr>
      <vt:lpstr>Fixing the ratio</vt:lpstr>
      <vt:lpstr>Fixing the ratio</vt:lpstr>
      <vt:lpstr>Comparing capital ratios</vt:lpstr>
      <vt:lpstr>PowerPoint Presentation</vt:lpstr>
      <vt:lpstr>PowerPoint Presentation</vt:lpstr>
      <vt:lpstr>So, why not just measure equity?</vt:lpstr>
      <vt:lpstr>PowerPoint Presentation</vt:lpstr>
      <vt:lpstr>Return on Assets (ROA)</vt:lpstr>
      <vt:lpstr>Average assets</vt:lpstr>
      <vt:lpstr>Average assets calculation</vt:lpstr>
      <vt:lpstr>So . . . Return on Assets (ROA)</vt:lpstr>
      <vt:lpstr>PowerPoint Presentation</vt:lpstr>
      <vt:lpstr>ROA</vt:lpstr>
      <vt:lpstr>So what if we don’t like that ROA?</vt:lpstr>
      <vt:lpstr>So what if we don’t like that ROA?</vt:lpstr>
      <vt:lpstr>So what if we don’t like that ROA?</vt:lpstr>
      <vt:lpstr>Again, just the ROA by itself means nothing if we don’t compare it to something.</vt:lpstr>
      <vt:lpstr>PowerPoint Presentation</vt:lpstr>
      <vt:lpstr>PowerPoint Presentation</vt:lpstr>
      <vt:lpstr>Remember I said that ROA is usually annualized?</vt:lpstr>
      <vt:lpstr>Annualizing an ROA</vt:lpstr>
      <vt:lpstr>PowerPoint Presentation</vt:lpstr>
      <vt:lpstr>PowerPoint Presentation</vt:lpstr>
      <vt:lpstr>By now you should have a good grasp on how we calculate ratios.  Let’s burn through the rest of these bad boys.</vt:lpstr>
      <vt:lpstr>Net charge-offs to average loans</vt:lpstr>
      <vt:lpstr>PowerPoint Presentation</vt:lpstr>
      <vt:lpstr>Net charge-offs to average loans</vt:lpstr>
      <vt:lpstr>Delinquent loans to total loans (loan delinquency)</vt:lpstr>
      <vt:lpstr>PowerPoint Presentation</vt:lpstr>
      <vt:lpstr>Operating Expense to Average Assets</vt:lpstr>
      <vt:lpstr>PowerPoint Presentation</vt:lpstr>
      <vt:lpstr>Operating Expense to Income</vt:lpstr>
      <vt:lpstr>PowerPoint Presentation</vt:lpstr>
      <vt:lpstr>Net interest margin ratio</vt:lpstr>
      <vt:lpstr>Net interest margin ratio</vt:lpstr>
      <vt:lpstr>PowerPoint Presentation</vt:lpstr>
      <vt:lpstr>PowerPoint Presentation</vt:lpstr>
      <vt:lpstr>Cost of Funds to Average Assets</vt:lpstr>
      <vt:lpstr>PowerPoint Presentation</vt:lpstr>
      <vt:lpstr>PowerPoint Presentation</vt:lpstr>
      <vt:lpstr>Loan to Share</vt:lpstr>
      <vt:lpstr>PowerPoint Presentation</vt:lpstr>
      <vt:lpstr>12-month loan growth</vt:lpstr>
      <vt:lpstr>PowerPoint Presentation</vt:lpstr>
      <vt:lpstr>Fee income per member</vt:lpstr>
      <vt:lpstr>PowerPoint Presentation</vt:lpstr>
      <vt:lpstr>Average member relationship</vt:lpstr>
      <vt:lpstr>PowerPoint Presentation</vt:lpstr>
      <vt:lpstr>PowerPoint Presentation</vt:lpstr>
      <vt:lpstr>Weighted average vs. straight average</vt:lpstr>
      <vt:lpstr>Checking account penetration</vt:lpstr>
      <vt:lpstr>PowerPoint Presentation</vt:lpstr>
      <vt:lpstr>PowerPoint Presentation</vt:lpstr>
      <vt:lpstr>And . . . so what?</vt:lpstr>
      <vt:lpstr>Create ranges or tolerances</vt:lpstr>
      <vt:lpstr>For example: capital ratio</vt:lpstr>
      <vt:lpstr>For example: ROA</vt:lpstr>
      <vt:lpstr>How do you determine the right ratios for your credit union?</vt:lpstr>
      <vt:lpstr>If you aren’t succeeding</vt:lpstr>
      <vt:lpstr>Consider leading indicators</vt:lpstr>
      <vt:lpstr>Consider leading indicators</vt:lpstr>
      <vt:lpstr>Why ratios really matter</vt:lpstr>
      <vt:lpstr>You made it!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Unleashing the power of financial statements and ratios. It’s for fun.</dc:title>
  <cp:lastModifiedBy>Stephen Nelson</cp:lastModifiedBy>
  <cp:revision>10</cp:revision>
  <dcterms:modified xsi:type="dcterms:W3CDTF">2024-06-20T21:23:09Z</dcterms:modified>
</cp:coreProperties>
</file>