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571" r:id="rId3"/>
    <p:sldId id="753" r:id="rId4"/>
    <p:sldId id="752" r:id="rId5"/>
    <p:sldId id="754" r:id="rId6"/>
    <p:sldId id="756" r:id="rId7"/>
    <p:sldId id="755" r:id="rId8"/>
    <p:sldId id="757" r:id="rId9"/>
    <p:sldId id="758" r:id="rId10"/>
    <p:sldId id="729" r:id="rId11"/>
    <p:sldId id="759" r:id="rId12"/>
    <p:sldId id="760" r:id="rId13"/>
    <p:sldId id="746" r:id="rId14"/>
    <p:sldId id="747" r:id="rId15"/>
    <p:sldId id="749" r:id="rId16"/>
    <p:sldId id="748" r:id="rId17"/>
    <p:sldId id="750" r:id="rId18"/>
    <p:sldId id="751" r:id="rId19"/>
    <p:sldId id="744" r:id="rId20"/>
    <p:sldId id="761" r:id="rId21"/>
    <p:sldId id="762" r:id="rId22"/>
    <p:sldId id="763" r:id="rId23"/>
    <p:sldId id="764" r:id="rId24"/>
    <p:sldId id="765" r:id="rId25"/>
    <p:sldId id="768" r:id="rId26"/>
    <p:sldId id="769" r:id="rId27"/>
    <p:sldId id="767" r:id="rId28"/>
    <p:sldId id="766" r:id="rId29"/>
    <p:sldId id="770" r:id="rId30"/>
    <p:sldId id="771" r:id="rId31"/>
    <p:sldId id="772" r:id="rId32"/>
    <p:sldId id="773" r:id="rId33"/>
    <p:sldId id="774" r:id="rId34"/>
    <p:sldId id="775" r:id="rId35"/>
    <p:sldId id="776" r:id="rId36"/>
    <p:sldId id="799" r:id="rId37"/>
    <p:sldId id="800" r:id="rId38"/>
    <p:sldId id="777" r:id="rId39"/>
    <p:sldId id="778" r:id="rId40"/>
    <p:sldId id="780" r:id="rId41"/>
    <p:sldId id="803" r:id="rId42"/>
    <p:sldId id="781" r:id="rId43"/>
    <p:sldId id="783" r:id="rId44"/>
    <p:sldId id="782" r:id="rId45"/>
    <p:sldId id="802" r:id="rId46"/>
    <p:sldId id="804" r:id="rId47"/>
    <p:sldId id="806" r:id="rId48"/>
    <p:sldId id="807" r:id="rId49"/>
    <p:sldId id="805" r:id="rId50"/>
    <p:sldId id="809" r:id="rId51"/>
    <p:sldId id="810" r:id="rId52"/>
    <p:sldId id="811" r:id="rId53"/>
    <p:sldId id="812" r:id="rId54"/>
    <p:sldId id="813" r:id="rId55"/>
    <p:sldId id="808" r:id="rId56"/>
    <p:sldId id="784" r:id="rId57"/>
    <p:sldId id="785" r:id="rId58"/>
    <p:sldId id="786" r:id="rId59"/>
    <p:sldId id="787" r:id="rId60"/>
    <p:sldId id="791" r:id="rId61"/>
    <p:sldId id="815" r:id="rId62"/>
    <p:sldId id="814" r:id="rId63"/>
    <p:sldId id="816" r:id="rId64"/>
    <p:sldId id="817" r:id="rId65"/>
    <p:sldId id="818" r:id="rId66"/>
    <p:sldId id="819" r:id="rId67"/>
    <p:sldId id="792" r:id="rId68"/>
    <p:sldId id="793" r:id="rId69"/>
    <p:sldId id="794" r:id="rId70"/>
    <p:sldId id="796" r:id="rId71"/>
    <p:sldId id="797" r:id="rId72"/>
    <p:sldId id="798" r:id="rId73"/>
    <p:sldId id="795" r:id="rId74"/>
    <p:sldId id="731" r:id="rId75"/>
    <p:sldId id="62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Hartvigsen" initials="TH" lastIdx="1" clrIdx="0">
    <p:extLst>
      <p:ext uri="{19B8F6BF-5375-455C-9EA6-DF929625EA0E}">
        <p15:presenceInfo xmlns:p15="http://schemas.microsoft.com/office/powerpoint/2012/main" userId="S::tom@utahscreditunions.org::6f1b9560-17ae-4e1c-a8cc-b667dfd4da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1C7F"/>
    <a:srgbClr val="0067A1"/>
    <a:srgbClr val="3C933B"/>
    <a:srgbClr val="76933C"/>
    <a:srgbClr val="36C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30"/>
    <p:restoredTop sz="96327"/>
  </p:normalViewPr>
  <p:slideViewPr>
    <p:cSldViewPr snapToGrid="0" snapToObjects="1">
      <p:cViewPr varScale="1">
        <p:scale>
          <a:sx n="106" d="100"/>
          <a:sy n="106" d="100"/>
        </p:scale>
        <p:origin x="21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7C0A5-D944-DD42-AA25-A9C22E41D83F}"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4F9C2-FEA7-384E-9EFD-D0838067DF39}" type="slidenum">
              <a:rPr lang="en-US" smtClean="0"/>
              <a:t>‹#›</a:t>
            </a:fld>
            <a:endParaRPr lang="en-US"/>
          </a:p>
        </p:txBody>
      </p:sp>
    </p:spTree>
    <p:extLst>
      <p:ext uri="{BB962C8B-B14F-4D97-AF65-F5344CB8AC3E}">
        <p14:creationId xmlns:p14="http://schemas.microsoft.com/office/powerpoint/2010/main" val="3167520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a:t>
            </a:fld>
            <a:endParaRPr lang="en-US"/>
          </a:p>
        </p:txBody>
      </p:sp>
    </p:spTree>
    <p:extLst>
      <p:ext uri="{BB962C8B-B14F-4D97-AF65-F5344CB8AC3E}">
        <p14:creationId xmlns:p14="http://schemas.microsoft.com/office/powerpoint/2010/main" val="231141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10</a:t>
            </a:fld>
            <a:endParaRPr lang="en-US"/>
          </a:p>
        </p:txBody>
      </p:sp>
    </p:spTree>
    <p:extLst>
      <p:ext uri="{BB962C8B-B14F-4D97-AF65-F5344CB8AC3E}">
        <p14:creationId xmlns:p14="http://schemas.microsoft.com/office/powerpoint/2010/main" val="959440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11</a:t>
            </a:fld>
            <a:endParaRPr lang="en-US"/>
          </a:p>
        </p:txBody>
      </p:sp>
    </p:spTree>
    <p:extLst>
      <p:ext uri="{BB962C8B-B14F-4D97-AF65-F5344CB8AC3E}">
        <p14:creationId xmlns:p14="http://schemas.microsoft.com/office/powerpoint/2010/main" val="338826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12</a:t>
            </a:fld>
            <a:endParaRPr lang="en-US"/>
          </a:p>
        </p:txBody>
      </p:sp>
    </p:spTree>
    <p:extLst>
      <p:ext uri="{BB962C8B-B14F-4D97-AF65-F5344CB8AC3E}">
        <p14:creationId xmlns:p14="http://schemas.microsoft.com/office/powerpoint/2010/main" val="160310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13</a:t>
            </a:fld>
            <a:endParaRPr lang="en-US"/>
          </a:p>
        </p:txBody>
      </p:sp>
    </p:spTree>
    <p:extLst>
      <p:ext uri="{BB962C8B-B14F-4D97-AF65-F5344CB8AC3E}">
        <p14:creationId xmlns:p14="http://schemas.microsoft.com/office/powerpoint/2010/main" val="3822100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14</a:t>
            </a:fld>
            <a:endParaRPr lang="en-US"/>
          </a:p>
        </p:txBody>
      </p:sp>
    </p:spTree>
    <p:extLst>
      <p:ext uri="{BB962C8B-B14F-4D97-AF65-F5344CB8AC3E}">
        <p14:creationId xmlns:p14="http://schemas.microsoft.com/office/powerpoint/2010/main" val="2834329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15</a:t>
            </a:fld>
            <a:endParaRPr lang="en-US"/>
          </a:p>
        </p:txBody>
      </p:sp>
    </p:spTree>
    <p:extLst>
      <p:ext uri="{BB962C8B-B14F-4D97-AF65-F5344CB8AC3E}">
        <p14:creationId xmlns:p14="http://schemas.microsoft.com/office/powerpoint/2010/main" val="91824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16</a:t>
            </a:fld>
            <a:endParaRPr lang="en-US"/>
          </a:p>
        </p:txBody>
      </p:sp>
    </p:spTree>
    <p:extLst>
      <p:ext uri="{BB962C8B-B14F-4D97-AF65-F5344CB8AC3E}">
        <p14:creationId xmlns:p14="http://schemas.microsoft.com/office/powerpoint/2010/main" val="3095724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17</a:t>
            </a:fld>
            <a:endParaRPr lang="en-US"/>
          </a:p>
        </p:txBody>
      </p:sp>
    </p:spTree>
    <p:extLst>
      <p:ext uri="{BB962C8B-B14F-4D97-AF65-F5344CB8AC3E}">
        <p14:creationId xmlns:p14="http://schemas.microsoft.com/office/powerpoint/2010/main" val="1458921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18</a:t>
            </a:fld>
            <a:endParaRPr lang="en-US"/>
          </a:p>
        </p:txBody>
      </p:sp>
    </p:spTree>
    <p:extLst>
      <p:ext uri="{BB962C8B-B14F-4D97-AF65-F5344CB8AC3E}">
        <p14:creationId xmlns:p14="http://schemas.microsoft.com/office/powerpoint/2010/main" val="4027109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19</a:t>
            </a:fld>
            <a:endParaRPr lang="en-US"/>
          </a:p>
        </p:txBody>
      </p:sp>
    </p:spTree>
    <p:extLst>
      <p:ext uri="{BB962C8B-B14F-4D97-AF65-F5344CB8AC3E}">
        <p14:creationId xmlns:p14="http://schemas.microsoft.com/office/powerpoint/2010/main" val="36142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a:t>
            </a:fld>
            <a:endParaRPr lang="en-US"/>
          </a:p>
        </p:txBody>
      </p:sp>
    </p:spTree>
    <p:extLst>
      <p:ext uri="{BB962C8B-B14F-4D97-AF65-F5344CB8AC3E}">
        <p14:creationId xmlns:p14="http://schemas.microsoft.com/office/powerpoint/2010/main" val="244943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20</a:t>
            </a:fld>
            <a:endParaRPr lang="en-US"/>
          </a:p>
        </p:txBody>
      </p:sp>
    </p:spTree>
    <p:extLst>
      <p:ext uri="{BB962C8B-B14F-4D97-AF65-F5344CB8AC3E}">
        <p14:creationId xmlns:p14="http://schemas.microsoft.com/office/powerpoint/2010/main" val="2876025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21</a:t>
            </a:fld>
            <a:endParaRPr lang="en-US"/>
          </a:p>
        </p:txBody>
      </p:sp>
    </p:spTree>
    <p:extLst>
      <p:ext uri="{BB962C8B-B14F-4D97-AF65-F5344CB8AC3E}">
        <p14:creationId xmlns:p14="http://schemas.microsoft.com/office/powerpoint/2010/main" val="358657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22</a:t>
            </a:fld>
            <a:endParaRPr lang="en-US"/>
          </a:p>
        </p:txBody>
      </p:sp>
    </p:spTree>
    <p:extLst>
      <p:ext uri="{BB962C8B-B14F-4D97-AF65-F5344CB8AC3E}">
        <p14:creationId xmlns:p14="http://schemas.microsoft.com/office/powerpoint/2010/main" val="4284217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23</a:t>
            </a:fld>
            <a:endParaRPr lang="en-US"/>
          </a:p>
        </p:txBody>
      </p:sp>
    </p:spTree>
    <p:extLst>
      <p:ext uri="{BB962C8B-B14F-4D97-AF65-F5344CB8AC3E}">
        <p14:creationId xmlns:p14="http://schemas.microsoft.com/office/powerpoint/2010/main" val="1088738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24</a:t>
            </a:fld>
            <a:endParaRPr lang="en-US"/>
          </a:p>
        </p:txBody>
      </p:sp>
    </p:spTree>
    <p:extLst>
      <p:ext uri="{BB962C8B-B14F-4D97-AF65-F5344CB8AC3E}">
        <p14:creationId xmlns:p14="http://schemas.microsoft.com/office/powerpoint/2010/main" val="3144977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25</a:t>
            </a:fld>
            <a:endParaRPr lang="en-US"/>
          </a:p>
        </p:txBody>
      </p:sp>
    </p:spTree>
    <p:extLst>
      <p:ext uri="{BB962C8B-B14F-4D97-AF65-F5344CB8AC3E}">
        <p14:creationId xmlns:p14="http://schemas.microsoft.com/office/powerpoint/2010/main" val="1485143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26</a:t>
            </a:fld>
            <a:endParaRPr lang="en-US"/>
          </a:p>
        </p:txBody>
      </p:sp>
    </p:spTree>
    <p:extLst>
      <p:ext uri="{BB962C8B-B14F-4D97-AF65-F5344CB8AC3E}">
        <p14:creationId xmlns:p14="http://schemas.microsoft.com/office/powerpoint/2010/main" val="4294530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27</a:t>
            </a:fld>
            <a:endParaRPr lang="en-US"/>
          </a:p>
        </p:txBody>
      </p:sp>
    </p:spTree>
    <p:extLst>
      <p:ext uri="{BB962C8B-B14F-4D97-AF65-F5344CB8AC3E}">
        <p14:creationId xmlns:p14="http://schemas.microsoft.com/office/powerpoint/2010/main" val="2738102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28</a:t>
            </a:fld>
            <a:endParaRPr lang="en-US"/>
          </a:p>
        </p:txBody>
      </p:sp>
    </p:spTree>
    <p:extLst>
      <p:ext uri="{BB962C8B-B14F-4D97-AF65-F5344CB8AC3E}">
        <p14:creationId xmlns:p14="http://schemas.microsoft.com/office/powerpoint/2010/main" val="1258724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29</a:t>
            </a:fld>
            <a:endParaRPr lang="en-US"/>
          </a:p>
        </p:txBody>
      </p:sp>
    </p:spTree>
    <p:extLst>
      <p:ext uri="{BB962C8B-B14F-4D97-AF65-F5344CB8AC3E}">
        <p14:creationId xmlns:p14="http://schemas.microsoft.com/office/powerpoint/2010/main" val="1518795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a:t>
            </a:fld>
            <a:endParaRPr lang="en-US"/>
          </a:p>
        </p:txBody>
      </p:sp>
    </p:spTree>
    <p:extLst>
      <p:ext uri="{BB962C8B-B14F-4D97-AF65-F5344CB8AC3E}">
        <p14:creationId xmlns:p14="http://schemas.microsoft.com/office/powerpoint/2010/main" val="2636199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30</a:t>
            </a:fld>
            <a:endParaRPr lang="en-US"/>
          </a:p>
        </p:txBody>
      </p:sp>
    </p:spTree>
    <p:extLst>
      <p:ext uri="{BB962C8B-B14F-4D97-AF65-F5344CB8AC3E}">
        <p14:creationId xmlns:p14="http://schemas.microsoft.com/office/powerpoint/2010/main" val="1743912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31</a:t>
            </a:fld>
            <a:endParaRPr lang="en-US"/>
          </a:p>
        </p:txBody>
      </p:sp>
    </p:spTree>
    <p:extLst>
      <p:ext uri="{BB962C8B-B14F-4D97-AF65-F5344CB8AC3E}">
        <p14:creationId xmlns:p14="http://schemas.microsoft.com/office/powerpoint/2010/main" val="2254890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32</a:t>
            </a:fld>
            <a:endParaRPr lang="en-US"/>
          </a:p>
        </p:txBody>
      </p:sp>
    </p:spTree>
    <p:extLst>
      <p:ext uri="{BB962C8B-B14F-4D97-AF65-F5344CB8AC3E}">
        <p14:creationId xmlns:p14="http://schemas.microsoft.com/office/powerpoint/2010/main" val="2212043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33</a:t>
            </a:fld>
            <a:endParaRPr lang="en-US"/>
          </a:p>
        </p:txBody>
      </p:sp>
    </p:spTree>
    <p:extLst>
      <p:ext uri="{BB962C8B-B14F-4D97-AF65-F5344CB8AC3E}">
        <p14:creationId xmlns:p14="http://schemas.microsoft.com/office/powerpoint/2010/main" val="2986762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34</a:t>
            </a:fld>
            <a:endParaRPr lang="en-US"/>
          </a:p>
        </p:txBody>
      </p:sp>
    </p:spTree>
    <p:extLst>
      <p:ext uri="{BB962C8B-B14F-4D97-AF65-F5344CB8AC3E}">
        <p14:creationId xmlns:p14="http://schemas.microsoft.com/office/powerpoint/2010/main" val="3826637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35</a:t>
            </a:fld>
            <a:endParaRPr lang="en-US"/>
          </a:p>
        </p:txBody>
      </p:sp>
    </p:spTree>
    <p:extLst>
      <p:ext uri="{BB962C8B-B14F-4D97-AF65-F5344CB8AC3E}">
        <p14:creationId xmlns:p14="http://schemas.microsoft.com/office/powerpoint/2010/main" val="3022056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36</a:t>
            </a:fld>
            <a:endParaRPr lang="en-US"/>
          </a:p>
        </p:txBody>
      </p:sp>
    </p:spTree>
    <p:extLst>
      <p:ext uri="{BB962C8B-B14F-4D97-AF65-F5344CB8AC3E}">
        <p14:creationId xmlns:p14="http://schemas.microsoft.com/office/powerpoint/2010/main" val="1659908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37</a:t>
            </a:fld>
            <a:endParaRPr lang="en-US"/>
          </a:p>
        </p:txBody>
      </p:sp>
    </p:spTree>
    <p:extLst>
      <p:ext uri="{BB962C8B-B14F-4D97-AF65-F5344CB8AC3E}">
        <p14:creationId xmlns:p14="http://schemas.microsoft.com/office/powerpoint/2010/main" val="29467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38</a:t>
            </a:fld>
            <a:endParaRPr lang="en-US"/>
          </a:p>
        </p:txBody>
      </p:sp>
    </p:spTree>
    <p:extLst>
      <p:ext uri="{BB962C8B-B14F-4D97-AF65-F5344CB8AC3E}">
        <p14:creationId xmlns:p14="http://schemas.microsoft.com/office/powerpoint/2010/main" val="2693661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39</a:t>
            </a:fld>
            <a:endParaRPr lang="en-US"/>
          </a:p>
        </p:txBody>
      </p:sp>
    </p:spTree>
    <p:extLst>
      <p:ext uri="{BB962C8B-B14F-4D97-AF65-F5344CB8AC3E}">
        <p14:creationId xmlns:p14="http://schemas.microsoft.com/office/powerpoint/2010/main" val="146929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a:t>
            </a:fld>
            <a:endParaRPr lang="en-US"/>
          </a:p>
        </p:txBody>
      </p:sp>
    </p:spTree>
    <p:extLst>
      <p:ext uri="{BB962C8B-B14F-4D97-AF65-F5344CB8AC3E}">
        <p14:creationId xmlns:p14="http://schemas.microsoft.com/office/powerpoint/2010/main" val="1189267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40</a:t>
            </a:fld>
            <a:endParaRPr lang="en-US"/>
          </a:p>
        </p:txBody>
      </p:sp>
    </p:spTree>
    <p:extLst>
      <p:ext uri="{BB962C8B-B14F-4D97-AF65-F5344CB8AC3E}">
        <p14:creationId xmlns:p14="http://schemas.microsoft.com/office/powerpoint/2010/main" val="3496900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41</a:t>
            </a:fld>
            <a:endParaRPr lang="en-US"/>
          </a:p>
        </p:txBody>
      </p:sp>
    </p:spTree>
    <p:extLst>
      <p:ext uri="{BB962C8B-B14F-4D97-AF65-F5344CB8AC3E}">
        <p14:creationId xmlns:p14="http://schemas.microsoft.com/office/powerpoint/2010/main" val="4256112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42</a:t>
            </a:fld>
            <a:endParaRPr lang="en-US"/>
          </a:p>
        </p:txBody>
      </p:sp>
    </p:spTree>
    <p:extLst>
      <p:ext uri="{BB962C8B-B14F-4D97-AF65-F5344CB8AC3E}">
        <p14:creationId xmlns:p14="http://schemas.microsoft.com/office/powerpoint/2010/main" val="1555109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43</a:t>
            </a:fld>
            <a:endParaRPr lang="en-US"/>
          </a:p>
        </p:txBody>
      </p:sp>
    </p:spTree>
    <p:extLst>
      <p:ext uri="{BB962C8B-B14F-4D97-AF65-F5344CB8AC3E}">
        <p14:creationId xmlns:p14="http://schemas.microsoft.com/office/powerpoint/2010/main" val="3597452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44</a:t>
            </a:fld>
            <a:endParaRPr lang="en-US"/>
          </a:p>
        </p:txBody>
      </p:sp>
    </p:spTree>
    <p:extLst>
      <p:ext uri="{BB962C8B-B14F-4D97-AF65-F5344CB8AC3E}">
        <p14:creationId xmlns:p14="http://schemas.microsoft.com/office/powerpoint/2010/main" val="1680902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45</a:t>
            </a:fld>
            <a:endParaRPr lang="en-US"/>
          </a:p>
        </p:txBody>
      </p:sp>
    </p:spTree>
    <p:extLst>
      <p:ext uri="{BB962C8B-B14F-4D97-AF65-F5344CB8AC3E}">
        <p14:creationId xmlns:p14="http://schemas.microsoft.com/office/powerpoint/2010/main" val="3679903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46</a:t>
            </a:fld>
            <a:endParaRPr lang="en-US"/>
          </a:p>
        </p:txBody>
      </p:sp>
    </p:spTree>
    <p:extLst>
      <p:ext uri="{BB962C8B-B14F-4D97-AF65-F5344CB8AC3E}">
        <p14:creationId xmlns:p14="http://schemas.microsoft.com/office/powerpoint/2010/main" val="2852116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47</a:t>
            </a:fld>
            <a:endParaRPr lang="en-US"/>
          </a:p>
        </p:txBody>
      </p:sp>
    </p:spTree>
    <p:extLst>
      <p:ext uri="{BB962C8B-B14F-4D97-AF65-F5344CB8AC3E}">
        <p14:creationId xmlns:p14="http://schemas.microsoft.com/office/powerpoint/2010/main" val="1671014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48</a:t>
            </a:fld>
            <a:endParaRPr lang="en-US"/>
          </a:p>
        </p:txBody>
      </p:sp>
    </p:spTree>
    <p:extLst>
      <p:ext uri="{BB962C8B-B14F-4D97-AF65-F5344CB8AC3E}">
        <p14:creationId xmlns:p14="http://schemas.microsoft.com/office/powerpoint/2010/main" val="4001759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49</a:t>
            </a:fld>
            <a:endParaRPr lang="en-US"/>
          </a:p>
        </p:txBody>
      </p:sp>
    </p:spTree>
    <p:extLst>
      <p:ext uri="{BB962C8B-B14F-4D97-AF65-F5344CB8AC3E}">
        <p14:creationId xmlns:p14="http://schemas.microsoft.com/office/powerpoint/2010/main" val="275754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a:t>
            </a:fld>
            <a:endParaRPr lang="en-US"/>
          </a:p>
        </p:txBody>
      </p:sp>
    </p:spTree>
    <p:extLst>
      <p:ext uri="{BB962C8B-B14F-4D97-AF65-F5344CB8AC3E}">
        <p14:creationId xmlns:p14="http://schemas.microsoft.com/office/powerpoint/2010/main" val="1042779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50</a:t>
            </a:fld>
            <a:endParaRPr lang="en-US"/>
          </a:p>
        </p:txBody>
      </p:sp>
    </p:spTree>
    <p:extLst>
      <p:ext uri="{BB962C8B-B14F-4D97-AF65-F5344CB8AC3E}">
        <p14:creationId xmlns:p14="http://schemas.microsoft.com/office/powerpoint/2010/main" val="634956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51</a:t>
            </a:fld>
            <a:endParaRPr lang="en-US"/>
          </a:p>
        </p:txBody>
      </p:sp>
    </p:spTree>
    <p:extLst>
      <p:ext uri="{BB962C8B-B14F-4D97-AF65-F5344CB8AC3E}">
        <p14:creationId xmlns:p14="http://schemas.microsoft.com/office/powerpoint/2010/main" val="883161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52</a:t>
            </a:fld>
            <a:endParaRPr lang="en-US"/>
          </a:p>
        </p:txBody>
      </p:sp>
    </p:spTree>
    <p:extLst>
      <p:ext uri="{BB962C8B-B14F-4D97-AF65-F5344CB8AC3E}">
        <p14:creationId xmlns:p14="http://schemas.microsoft.com/office/powerpoint/2010/main" val="694984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53</a:t>
            </a:fld>
            <a:endParaRPr lang="en-US"/>
          </a:p>
        </p:txBody>
      </p:sp>
    </p:spTree>
    <p:extLst>
      <p:ext uri="{BB962C8B-B14F-4D97-AF65-F5344CB8AC3E}">
        <p14:creationId xmlns:p14="http://schemas.microsoft.com/office/powerpoint/2010/main" val="1362729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54</a:t>
            </a:fld>
            <a:endParaRPr lang="en-US"/>
          </a:p>
        </p:txBody>
      </p:sp>
    </p:spTree>
    <p:extLst>
      <p:ext uri="{BB962C8B-B14F-4D97-AF65-F5344CB8AC3E}">
        <p14:creationId xmlns:p14="http://schemas.microsoft.com/office/powerpoint/2010/main" val="867452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55</a:t>
            </a:fld>
            <a:endParaRPr lang="en-US"/>
          </a:p>
        </p:txBody>
      </p:sp>
    </p:spTree>
    <p:extLst>
      <p:ext uri="{BB962C8B-B14F-4D97-AF65-F5344CB8AC3E}">
        <p14:creationId xmlns:p14="http://schemas.microsoft.com/office/powerpoint/2010/main" val="1684242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56</a:t>
            </a:fld>
            <a:endParaRPr lang="en-US"/>
          </a:p>
        </p:txBody>
      </p:sp>
    </p:spTree>
    <p:extLst>
      <p:ext uri="{BB962C8B-B14F-4D97-AF65-F5344CB8AC3E}">
        <p14:creationId xmlns:p14="http://schemas.microsoft.com/office/powerpoint/2010/main" val="666282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57</a:t>
            </a:fld>
            <a:endParaRPr lang="en-US"/>
          </a:p>
        </p:txBody>
      </p:sp>
    </p:spTree>
    <p:extLst>
      <p:ext uri="{BB962C8B-B14F-4D97-AF65-F5344CB8AC3E}">
        <p14:creationId xmlns:p14="http://schemas.microsoft.com/office/powerpoint/2010/main" val="2136709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58</a:t>
            </a:fld>
            <a:endParaRPr lang="en-US"/>
          </a:p>
        </p:txBody>
      </p:sp>
    </p:spTree>
    <p:extLst>
      <p:ext uri="{BB962C8B-B14F-4D97-AF65-F5344CB8AC3E}">
        <p14:creationId xmlns:p14="http://schemas.microsoft.com/office/powerpoint/2010/main" val="2420270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59</a:t>
            </a:fld>
            <a:endParaRPr lang="en-US"/>
          </a:p>
        </p:txBody>
      </p:sp>
    </p:spTree>
    <p:extLst>
      <p:ext uri="{BB962C8B-B14F-4D97-AF65-F5344CB8AC3E}">
        <p14:creationId xmlns:p14="http://schemas.microsoft.com/office/powerpoint/2010/main" val="317789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a:t>
            </a:fld>
            <a:endParaRPr lang="en-US"/>
          </a:p>
        </p:txBody>
      </p:sp>
    </p:spTree>
    <p:extLst>
      <p:ext uri="{BB962C8B-B14F-4D97-AF65-F5344CB8AC3E}">
        <p14:creationId xmlns:p14="http://schemas.microsoft.com/office/powerpoint/2010/main" val="132509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60</a:t>
            </a:fld>
            <a:endParaRPr lang="en-US"/>
          </a:p>
        </p:txBody>
      </p:sp>
    </p:spTree>
    <p:extLst>
      <p:ext uri="{BB962C8B-B14F-4D97-AF65-F5344CB8AC3E}">
        <p14:creationId xmlns:p14="http://schemas.microsoft.com/office/powerpoint/2010/main" val="1300360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61</a:t>
            </a:fld>
            <a:endParaRPr lang="en-US"/>
          </a:p>
        </p:txBody>
      </p:sp>
    </p:spTree>
    <p:extLst>
      <p:ext uri="{BB962C8B-B14F-4D97-AF65-F5344CB8AC3E}">
        <p14:creationId xmlns:p14="http://schemas.microsoft.com/office/powerpoint/2010/main" val="2101921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62</a:t>
            </a:fld>
            <a:endParaRPr lang="en-US"/>
          </a:p>
        </p:txBody>
      </p:sp>
    </p:spTree>
    <p:extLst>
      <p:ext uri="{BB962C8B-B14F-4D97-AF65-F5344CB8AC3E}">
        <p14:creationId xmlns:p14="http://schemas.microsoft.com/office/powerpoint/2010/main" val="3877338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63</a:t>
            </a:fld>
            <a:endParaRPr lang="en-US"/>
          </a:p>
        </p:txBody>
      </p:sp>
    </p:spTree>
    <p:extLst>
      <p:ext uri="{BB962C8B-B14F-4D97-AF65-F5344CB8AC3E}">
        <p14:creationId xmlns:p14="http://schemas.microsoft.com/office/powerpoint/2010/main" val="35072435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64</a:t>
            </a:fld>
            <a:endParaRPr lang="en-US"/>
          </a:p>
        </p:txBody>
      </p:sp>
    </p:spTree>
    <p:extLst>
      <p:ext uri="{BB962C8B-B14F-4D97-AF65-F5344CB8AC3E}">
        <p14:creationId xmlns:p14="http://schemas.microsoft.com/office/powerpoint/2010/main" val="23773110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65</a:t>
            </a:fld>
            <a:endParaRPr lang="en-US"/>
          </a:p>
        </p:txBody>
      </p:sp>
    </p:spTree>
    <p:extLst>
      <p:ext uri="{BB962C8B-B14F-4D97-AF65-F5344CB8AC3E}">
        <p14:creationId xmlns:p14="http://schemas.microsoft.com/office/powerpoint/2010/main" val="30956253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66</a:t>
            </a:fld>
            <a:endParaRPr lang="en-US"/>
          </a:p>
        </p:txBody>
      </p:sp>
    </p:spTree>
    <p:extLst>
      <p:ext uri="{BB962C8B-B14F-4D97-AF65-F5344CB8AC3E}">
        <p14:creationId xmlns:p14="http://schemas.microsoft.com/office/powerpoint/2010/main" val="40544373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67</a:t>
            </a:fld>
            <a:endParaRPr lang="en-US"/>
          </a:p>
        </p:txBody>
      </p:sp>
    </p:spTree>
    <p:extLst>
      <p:ext uri="{BB962C8B-B14F-4D97-AF65-F5344CB8AC3E}">
        <p14:creationId xmlns:p14="http://schemas.microsoft.com/office/powerpoint/2010/main" val="11443023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68</a:t>
            </a:fld>
            <a:endParaRPr lang="en-US"/>
          </a:p>
        </p:txBody>
      </p:sp>
    </p:spTree>
    <p:extLst>
      <p:ext uri="{BB962C8B-B14F-4D97-AF65-F5344CB8AC3E}">
        <p14:creationId xmlns:p14="http://schemas.microsoft.com/office/powerpoint/2010/main" val="2603494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69</a:t>
            </a:fld>
            <a:endParaRPr lang="en-US"/>
          </a:p>
        </p:txBody>
      </p:sp>
    </p:spTree>
    <p:extLst>
      <p:ext uri="{BB962C8B-B14F-4D97-AF65-F5344CB8AC3E}">
        <p14:creationId xmlns:p14="http://schemas.microsoft.com/office/powerpoint/2010/main" val="2432279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7</a:t>
            </a:fld>
            <a:endParaRPr lang="en-US"/>
          </a:p>
        </p:txBody>
      </p:sp>
    </p:spTree>
    <p:extLst>
      <p:ext uri="{BB962C8B-B14F-4D97-AF65-F5344CB8AC3E}">
        <p14:creationId xmlns:p14="http://schemas.microsoft.com/office/powerpoint/2010/main" val="41708420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70</a:t>
            </a:fld>
            <a:endParaRPr lang="en-US"/>
          </a:p>
        </p:txBody>
      </p:sp>
    </p:spTree>
    <p:extLst>
      <p:ext uri="{BB962C8B-B14F-4D97-AF65-F5344CB8AC3E}">
        <p14:creationId xmlns:p14="http://schemas.microsoft.com/office/powerpoint/2010/main" val="2488659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71</a:t>
            </a:fld>
            <a:endParaRPr lang="en-US"/>
          </a:p>
        </p:txBody>
      </p:sp>
    </p:spTree>
    <p:extLst>
      <p:ext uri="{BB962C8B-B14F-4D97-AF65-F5344CB8AC3E}">
        <p14:creationId xmlns:p14="http://schemas.microsoft.com/office/powerpoint/2010/main" val="30121142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72</a:t>
            </a:fld>
            <a:endParaRPr lang="en-US"/>
          </a:p>
        </p:txBody>
      </p:sp>
    </p:spTree>
    <p:extLst>
      <p:ext uri="{BB962C8B-B14F-4D97-AF65-F5344CB8AC3E}">
        <p14:creationId xmlns:p14="http://schemas.microsoft.com/office/powerpoint/2010/main" val="14694460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73</a:t>
            </a:fld>
            <a:endParaRPr lang="en-US"/>
          </a:p>
        </p:txBody>
      </p:sp>
    </p:spTree>
    <p:extLst>
      <p:ext uri="{BB962C8B-B14F-4D97-AF65-F5344CB8AC3E}">
        <p14:creationId xmlns:p14="http://schemas.microsoft.com/office/powerpoint/2010/main" val="3230821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74</a:t>
            </a:fld>
            <a:endParaRPr lang="en-US"/>
          </a:p>
        </p:txBody>
      </p:sp>
    </p:spTree>
    <p:extLst>
      <p:ext uri="{BB962C8B-B14F-4D97-AF65-F5344CB8AC3E}">
        <p14:creationId xmlns:p14="http://schemas.microsoft.com/office/powerpoint/2010/main" val="20996660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75</a:t>
            </a:fld>
            <a:endParaRPr lang="en-US"/>
          </a:p>
        </p:txBody>
      </p:sp>
    </p:spTree>
    <p:extLst>
      <p:ext uri="{BB962C8B-B14F-4D97-AF65-F5344CB8AC3E}">
        <p14:creationId xmlns:p14="http://schemas.microsoft.com/office/powerpoint/2010/main" val="362475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8</a:t>
            </a:fld>
            <a:endParaRPr lang="en-US"/>
          </a:p>
        </p:txBody>
      </p:sp>
    </p:spTree>
    <p:extLst>
      <p:ext uri="{BB962C8B-B14F-4D97-AF65-F5344CB8AC3E}">
        <p14:creationId xmlns:p14="http://schemas.microsoft.com/office/powerpoint/2010/main" val="175348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54F9C2-FEA7-384E-9EFD-D0838067DF39}" type="slidenum">
              <a:rPr lang="en-US" smtClean="0"/>
              <a:t>9</a:t>
            </a:fld>
            <a:endParaRPr lang="en-US"/>
          </a:p>
        </p:txBody>
      </p:sp>
    </p:spTree>
    <p:extLst>
      <p:ext uri="{BB962C8B-B14F-4D97-AF65-F5344CB8AC3E}">
        <p14:creationId xmlns:p14="http://schemas.microsoft.com/office/powerpoint/2010/main" val="1633632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AF80-6EE9-2F41-BEF7-372DE6C221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7B512-F318-0C44-B787-63BABB8BC7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38AB05-148B-174C-964E-72C51DA35F7F}"/>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5" name="Footer Placeholder 4">
            <a:extLst>
              <a:ext uri="{FF2B5EF4-FFF2-40B4-BE49-F238E27FC236}">
                <a16:creationId xmlns:a16="http://schemas.microsoft.com/office/drawing/2014/main" id="{1DFE5468-EED9-664D-915B-263982217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C03C9-871B-7C42-AC95-023574568709}"/>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128581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B78B-6D7B-0C40-ADCE-03126DFDAB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41FA78-26C0-F647-9017-2BE36DBB57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BFCAD-62F1-2B40-B444-6A110385B630}"/>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5" name="Footer Placeholder 4">
            <a:extLst>
              <a:ext uri="{FF2B5EF4-FFF2-40B4-BE49-F238E27FC236}">
                <a16:creationId xmlns:a16="http://schemas.microsoft.com/office/drawing/2014/main" id="{E0DFA986-BD65-974E-95A9-65654C1A8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B2214-F09F-7846-A6DB-D6C117D4D818}"/>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337277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66F183-EE32-A945-9BCD-536731C62E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CADD0A-32DF-084A-970C-A6D78838D3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C6BC3-1989-FF46-B4C9-7AEA95909FD0}"/>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5" name="Footer Placeholder 4">
            <a:extLst>
              <a:ext uri="{FF2B5EF4-FFF2-40B4-BE49-F238E27FC236}">
                <a16:creationId xmlns:a16="http://schemas.microsoft.com/office/drawing/2014/main" id="{5197E276-E659-8647-983B-19A81CE19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0ACB8-70F3-444A-8BC6-88C5487A73EF}"/>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263771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E8A5-0A0D-2B42-8C52-15C2C98D0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0E381A-2B20-A944-9693-EA457D752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038B0-E933-B24E-A6C3-F08B33389D09}"/>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5" name="Footer Placeholder 4">
            <a:extLst>
              <a:ext uri="{FF2B5EF4-FFF2-40B4-BE49-F238E27FC236}">
                <a16:creationId xmlns:a16="http://schemas.microsoft.com/office/drawing/2014/main" id="{529B4F2B-57EB-F64B-B166-1A878AA60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48455-DC96-B643-A833-D9EE43148D87}"/>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108528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A946-E527-EC45-98C4-1E86D4C444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5A9D2-991F-0D42-9EB0-5B10E0FF7D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C71EAE-8198-2E4C-AD14-A39273F20B5A}"/>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5" name="Footer Placeholder 4">
            <a:extLst>
              <a:ext uri="{FF2B5EF4-FFF2-40B4-BE49-F238E27FC236}">
                <a16:creationId xmlns:a16="http://schemas.microsoft.com/office/drawing/2014/main" id="{A3F8A963-0635-FD4A-9176-3BDC9DBF0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02B2E-E5FC-A846-A0AC-7E2E8289368B}"/>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171272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7124-A634-DD4A-B1FC-9FE06A7CF7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3D0B9-0512-854E-B3CB-93819774F2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E6B73-6FB3-FB4E-B8E4-C43CE72C05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EE375C-9190-0C46-A36B-D206729B1B1F}"/>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6" name="Footer Placeholder 5">
            <a:extLst>
              <a:ext uri="{FF2B5EF4-FFF2-40B4-BE49-F238E27FC236}">
                <a16:creationId xmlns:a16="http://schemas.microsoft.com/office/drawing/2014/main" id="{7E98609A-4383-134D-83EA-1097DB40C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36723-C0F0-8B4B-BE28-6422AADEC18D}"/>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324394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5AA2-0892-7840-B318-8711D0867C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0FBA8B-2FD1-AF43-912C-06C3D820B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1F968-CD23-1248-AEBB-4E3B6173D2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63695-06CB-3043-B947-269B264E5D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5CCB1-25D5-F040-91F5-02226B68E5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C1B826-D05F-444A-8F04-9C140C0E3632}"/>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8" name="Footer Placeholder 7">
            <a:extLst>
              <a:ext uri="{FF2B5EF4-FFF2-40B4-BE49-F238E27FC236}">
                <a16:creationId xmlns:a16="http://schemas.microsoft.com/office/drawing/2014/main" id="{611A4F83-F276-274E-BC7A-6156F59184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475EA2-A82C-8B4A-8AF6-2B2778892F9F}"/>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166925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7D89-DF54-B54D-A426-767DBDFEC1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15125-EA49-2440-9EAB-FFFBCD3F2B78}"/>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4" name="Footer Placeholder 3">
            <a:extLst>
              <a:ext uri="{FF2B5EF4-FFF2-40B4-BE49-F238E27FC236}">
                <a16:creationId xmlns:a16="http://schemas.microsoft.com/office/drawing/2014/main" id="{DC0B086D-7EF6-C343-8370-B13BBCD7FF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EE6D64-51FB-ED42-AF46-65DD74324A24}"/>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171018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5D26FD-1AF1-8747-8DAE-6D028712A4BA}"/>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3" name="Footer Placeholder 2">
            <a:extLst>
              <a:ext uri="{FF2B5EF4-FFF2-40B4-BE49-F238E27FC236}">
                <a16:creationId xmlns:a16="http://schemas.microsoft.com/office/drawing/2014/main" id="{65B7A5F3-E0A1-FF49-ABB6-8450B4BC11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A1E89B-60B3-6747-A911-A5B3DE0A53C3}"/>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340598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2E71-F99C-BD49-9573-E8B31CC4D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F1C79E-E347-9146-86AA-4F167CF677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22CA8B-EB4D-2142-A531-B8FF2F045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07A60-7B53-A14C-8F7F-BCAC0DADF1FB}"/>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6" name="Footer Placeholder 5">
            <a:extLst>
              <a:ext uri="{FF2B5EF4-FFF2-40B4-BE49-F238E27FC236}">
                <a16:creationId xmlns:a16="http://schemas.microsoft.com/office/drawing/2014/main" id="{51666937-6530-864E-BE46-7CA417223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C792A-56DA-574F-B6C9-ED97D3D8726F}"/>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110638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8353-B536-F84C-9614-FC81B6516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0A4473-97E2-3A4E-AB22-F5A842C87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CBF65-9564-0D41-964F-E73E5CA74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A129E-63B5-F14A-9DB1-637A1224D938}"/>
              </a:ext>
            </a:extLst>
          </p:cNvPr>
          <p:cNvSpPr>
            <a:spLocks noGrp="1"/>
          </p:cNvSpPr>
          <p:nvPr>
            <p:ph type="dt" sz="half" idx="10"/>
          </p:nvPr>
        </p:nvSpPr>
        <p:spPr/>
        <p:txBody>
          <a:bodyPr/>
          <a:lstStyle/>
          <a:p>
            <a:fld id="{2E4461B7-0414-AE49-A20B-BC5976D50A2D}" type="datetimeFigureOut">
              <a:rPr lang="en-US" smtClean="0"/>
              <a:t>11/20/24</a:t>
            </a:fld>
            <a:endParaRPr lang="en-US"/>
          </a:p>
        </p:txBody>
      </p:sp>
      <p:sp>
        <p:nvSpPr>
          <p:cNvPr id="6" name="Footer Placeholder 5">
            <a:extLst>
              <a:ext uri="{FF2B5EF4-FFF2-40B4-BE49-F238E27FC236}">
                <a16:creationId xmlns:a16="http://schemas.microsoft.com/office/drawing/2014/main" id="{8AD7CBA1-FE3A-5F4F-A68F-D088C33A4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CBF3-192D-F049-A320-8B05FA1F6D9A}"/>
              </a:ext>
            </a:extLst>
          </p:cNvPr>
          <p:cNvSpPr>
            <a:spLocks noGrp="1"/>
          </p:cNvSpPr>
          <p:nvPr>
            <p:ph type="sldNum" sz="quarter" idx="12"/>
          </p:nvPr>
        </p:nvSpPr>
        <p:spPr/>
        <p:txBody>
          <a:bodyPr/>
          <a:lstStyle/>
          <a:p>
            <a:fld id="{B29C1D7B-4903-B44D-9BE4-AA7FDE0FA04F}" type="slidenum">
              <a:rPr lang="en-US" smtClean="0"/>
              <a:t>‹#›</a:t>
            </a:fld>
            <a:endParaRPr lang="en-US"/>
          </a:p>
        </p:txBody>
      </p:sp>
    </p:spTree>
    <p:extLst>
      <p:ext uri="{BB962C8B-B14F-4D97-AF65-F5344CB8AC3E}">
        <p14:creationId xmlns:p14="http://schemas.microsoft.com/office/powerpoint/2010/main" val="352710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4DB42E-BFF4-CE48-A3F5-B85462A41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701AD1-AF9B-1645-A565-E4E4795239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3F6BB-A593-ED46-B5E9-C27F4D3E75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461B7-0414-AE49-A20B-BC5976D50A2D}" type="datetimeFigureOut">
              <a:rPr lang="en-US" smtClean="0"/>
              <a:t>11/20/24</a:t>
            </a:fld>
            <a:endParaRPr lang="en-US"/>
          </a:p>
        </p:txBody>
      </p:sp>
      <p:sp>
        <p:nvSpPr>
          <p:cNvPr id="5" name="Footer Placeholder 4">
            <a:extLst>
              <a:ext uri="{FF2B5EF4-FFF2-40B4-BE49-F238E27FC236}">
                <a16:creationId xmlns:a16="http://schemas.microsoft.com/office/drawing/2014/main" id="{4CEAF6A6-2AC6-B041-A838-C657C6AC37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93156-0E87-D44C-95AA-1D6234CFD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C1D7B-4903-B44D-9BE4-AA7FDE0FA04F}" type="slidenum">
              <a:rPr lang="en-US" smtClean="0"/>
              <a:t>‹#›</a:t>
            </a:fld>
            <a:endParaRPr lang="en-US"/>
          </a:p>
        </p:txBody>
      </p:sp>
    </p:spTree>
    <p:extLst>
      <p:ext uri="{BB962C8B-B14F-4D97-AF65-F5344CB8AC3E}">
        <p14:creationId xmlns:p14="http://schemas.microsoft.com/office/powerpoint/2010/main" val="2139633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ecfr.gov/current/title-47/chapter-I/subchapter-B/part-64/subpart-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www.ffiec.gov/pdf/fairlend.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eventsquid.com/event/23632"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mailto:heather@utahscreditunion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descr="Background pattern, arrow&#10;&#10;Description automatically generated">
            <a:extLst>
              <a:ext uri="{FF2B5EF4-FFF2-40B4-BE49-F238E27FC236}">
                <a16:creationId xmlns:a16="http://schemas.microsoft.com/office/drawing/2014/main" id="{741F72AE-CD52-0244-A065-BADEFC144202}"/>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FF876E-08C1-544D-90C2-3B4E34CE9C54}"/>
              </a:ext>
            </a:extLst>
          </p:cNvPr>
          <p:cNvSpPr>
            <a:spLocks noGrp="1"/>
          </p:cNvSpPr>
          <p:nvPr>
            <p:ph type="ctrTitle"/>
          </p:nvPr>
        </p:nvSpPr>
        <p:spPr>
          <a:xfrm>
            <a:off x="1080247" y="1590668"/>
            <a:ext cx="7427649" cy="1654412"/>
          </a:xfrm>
        </p:spPr>
        <p:txBody>
          <a:bodyPr lIns="0" tIns="0" rIns="0" bIns="0" anchor="t" anchorCtr="0">
            <a:noAutofit/>
          </a:bodyPr>
          <a:lstStyle/>
          <a:p>
            <a:pPr algn="l"/>
            <a:r>
              <a:rPr lang="en-US" b="1" dirty="0">
                <a:solidFill>
                  <a:srgbClr val="0067A1"/>
                </a:solidFill>
                <a:latin typeface="Avenir Next" panose="020B0503020202020204" pitchFamily="34" charset="0"/>
              </a:rPr>
              <a:t>Advertising Compliance</a:t>
            </a:r>
          </a:p>
        </p:txBody>
      </p:sp>
      <p:sp>
        <p:nvSpPr>
          <p:cNvPr id="3" name="Subtitle 2">
            <a:extLst>
              <a:ext uri="{FF2B5EF4-FFF2-40B4-BE49-F238E27FC236}">
                <a16:creationId xmlns:a16="http://schemas.microsoft.com/office/drawing/2014/main" id="{79F652D5-6DAE-704F-9224-00EEAC2C189A}"/>
              </a:ext>
            </a:extLst>
          </p:cNvPr>
          <p:cNvSpPr>
            <a:spLocks noGrp="1"/>
          </p:cNvSpPr>
          <p:nvPr>
            <p:ph type="subTitle" idx="1"/>
          </p:nvPr>
        </p:nvSpPr>
        <p:spPr>
          <a:xfrm>
            <a:off x="1080247" y="3502241"/>
            <a:ext cx="7069840" cy="1655762"/>
          </a:xfrm>
        </p:spPr>
        <p:txBody>
          <a:bodyPr lIns="0" tIns="0" rIns="0" bIns="0">
            <a:normAutofit/>
          </a:bodyPr>
          <a:lstStyle/>
          <a:p>
            <a:pPr algn="l">
              <a:lnSpc>
                <a:spcPct val="110000"/>
              </a:lnSpc>
              <a:spcBef>
                <a:spcPts val="0"/>
              </a:spcBef>
            </a:pPr>
            <a:endParaRPr lang="en-US" sz="4000" b="1" dirty="0">
              <a:solidFill>
                <a:schemeClr val="tx1">
                  <a:lumMod val="50000"/>
                  <a:lumOff val="50000"/>
                </a:schemeClr>
              </a:solidFill>
              <a:latin typeface="Avenir Next Demi Bold" panose="020B0503020202020204" pitchFamily="34" charset="0"/>
            </a:endParaRPr>
          </a:p>
        </p:txBody>
      </p:sp>
    </p:spTree>
    <p:extLst>
      <p:ext uri="{BB962C8B-B14F-4D97-AF65-F5344CB8AC3E}">
        <p14:creationId xmlns:p14="http://schemas.microsoft.com/office/powerpoint/2010/main" val="54385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Dividend Rate</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sz="half" idx="1"/>
          </p:nvPr>
        </p:nvSpPr>
        <p:spPr>
          <a:xfrm>
            <a:off x="838200" y="1825625"/>
            <a:ext cx="4588042" cy="4351338"/>
          </a:xfrm>
        </p:spPr>
        <p:txBody>
          <a:bodyPr/>
          <a:lstStyle/>
          <a:p>
            <a:pPr marL="0" indent="0">
              <a:buNone/>
            </a:pPr>
            <a:r>
              <a:rPr lang="en-US" dirty="0"/>
              <a:t>The dividend rate used for advertising must be rounded to the nearest basis point (.01 percent) and disclosed to two decimal places (for example, 4.55%). </a:t>
            </a:r>
          </a:p>
        </p:txBody>
      </p:sp>
      <p:pic>
        <p:nvPicPr>
          <p:cNvPr id="11" name="Content Placeholder 10" descr="A person looking at a magnifying glass&#10;&#10;Description automatically generated">
            <a:extLst>
              <a:ext uri="{FF2B5EF4-FFF2-40B4-BE49-F238E27FC236}">
                <a16:creationId xmlns:a16="http://schemas.microsoft.com/office/drawing/2014/main" id="{72E0C5DC-3048-86ED-CE39-AEC4C9BC06FE}"/>
              </a:ext>
            </a:extLst>
          </p:cNvPr>
          <p:cNvPicPr>
            <a:picLocks noGrp="1" noChangeAspect="1"/>
          </p:cNvPicPr>
          <p:nvPr>
            <p:ph sz="half" idx="2"/>
          </p:nvPr>
        </p:nvPicPr>
        <p:blipFill>
          <a:blip r:embed="rId4"/>
          <a:stretch>
            <a:fillRect/>
          </a:stretch>
        </p:blipFill>
        <p:spPr>
          <a:xfrm>
            <a:off x="6096000" y="1690688"/>
            <a:ext cx="3898900" cy="2921000"/>
          </a:xfrm>
        </p:spPr>
      </p:pic>
    </p:spTree>
    <p:extLst>
      <p:ext uri="{BB962C8B-B14F-4D97-AF65-F5344CB8AC3E}">
        <p14:creationId xmlns:p14="http://schemas.microsoft.com/office/powerpoint/2010/main" val="346885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Permissible Account Terms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Credit unions are permitted to use the following terms to describe accounts:</a:t>
            </a:r>
          </a:p>
          <a:p>
            <a:r>
              <a:rPr lang="en-US" dirty="0"/>
              <a:t>“Checking Account” for share draft accounts</a:t>
            </a:r>
          </a:p>
          <a:p>
            <a:r>
              <a:rPr lang="en-US" dirty="0"/>
              <a:t>“Money Market Account” for money market share accounts</a:t>
            </a:r>
          </a:p>
          <a:p>
            <a:r>
              <a:rPr lang="en-US" dirty="0"/>
              <a:t>“Savings Account” for regular share or share accounts</a:t>
            </a:r>
          </a:p>
          <a:p>
            <a:r>
              <a:rPr lang="en-US" dirty="0"/>
              <a:t>“Share Certificate,” “Certificate Account,” or “Certificate” for share certificate accounts or dividend-bearing term share accounts</a:t>
            </a:r>
          </a:p>
          <a:p>
            <a:pPr marL="0" indent="0">
              <a:buNone/>
            </a:pPr>
            <a:endParaRPr lang="en-US" dirty="0"/>
          </a:p>
        </p:txBody>
      </p:sp>
    </p:spTree>
    <p:extLst>
      <p:ext uri="{BB962C8B-B14F-4D97-AF65-F5344CB8AC3E}">
        <p14:creationId xmlns:p14="http://schemas.microsoft.com/office/powerpoint/2010/main" val="2661589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Prohibited Account Terms</a:t>
            </a:r>
          </a:p>
        </p:txBody>
      </p:sp>
      <p:pic>
        <p:nvPicPr>
          <p:cNvPr id="6" name="Content Placeholder 5" descr="A person holding her hand up&#10;&#10;Description automatically generated">
            <a:extLst>
              <a:ext uri="{FF2B5EF4-FFF2-40B4-BE49-F238E27FC236}">
                <a16:creationId xmlns:a16="http://schemas.microsoft.com/office/drawing/2014/main" id="{06C13A51-D414-9BF4-F379-55F94ECA1EAB}"/>
              </a:ext>
            </a:extLst>
          </p:cNvPr>
          <p:cNvPicPr>
            <a:picLocks noGrp="1" noChangeAspect="1"/>
          </p:cNvPicPr>
          <p:nvPr>
            <p:ph sz="half" idx="1"/>
          </p:nvPr>
        </p:nvPicPr>
        <p:blipFill>
          <a:blip r:embed="rId4"/>
          <a:stretch>
            <a:fillRect/>
          </a:stretch>
        </p:blipFill>
        <p:spPr>
          <a:xfrm>
            <a:off x="685800" y="1930400"/>
            <a:ext cx="4495800" cy="2997200"/>
          </a:xfrm>
        </p:spPr>
      </p:pic>
      <p:sp>
        <p:nvSpPr>
          <p:cNvPr id="3" name="Content Placeholder 2">
            <a:extLst>
              <a:ext uri="{FF2B5EF4-FFF2-40B4-BE49-F238E27FC236}">
                <a16:creationId xmlns:a16="http://schemas.microsoft.com/office/drawing/2014/main" id="{D5321EBD-2BF7-63E8-008D-15D194895E2A}"/>
              </a:ext>
            </a:extLst>
          </p:cNvPr>
          <p:cNvSpPr>
            <a:spLocks noGrp="1"/>
          </p:cNvSpPr>
          <p:nvPr>
            <p:ph sz="half" idx="2"/>
          </p:nvPr>
        </p:nvSpPr>
        <p:spPr>
          <a:xfrm>
            <a:off x="5676900" y="1825625"/>
            <a:ext cx="4826668" cy="4351338"/>
          </a:xfrm>
        </p:spPr>
        <p:txBody>
          <a:bodyPr>
            <a:normAutofit lnSpcReduction="10000"/>
          </a:bodyPr>
          <a:lstStyle/>
          <a:p>
            <a:pPr marL="0" indent="0">
              <a:buNone/>
            </a:pPr>
            <a:r>
              <a:rPr lang="en-US" dirty="0"/>
              <a:t>Federal credit unions are prohibited from describing a Certificate Account with terms such as:</a:t>
            </a:r>
          </a:p>
          <a:p>
            <a:r>
              <a:rPr lang="en-US" dirty="0"/>
              <a:t>“Certificate of Deposit,” “CD,” “time account,” and “time deposit.” </a:t>
            </a:r>
          </a:p>
          <a:p>
            <a:r>
              <a:rPr lang="en-US" dirty="0"/>
              <a:t>State-chartered credit unions may not use such terms to describe dividend-bearing certificate accounts. </a:t>
            </a:r>
          </a:p>
          <a:p>
            <a:endParaRPr lang="en-US" dirty="0"/>
          </a:p>
        </p:txBody>
      </p:sp>
    </p:spTree>
    <p:extLst>
      <p:ext uri="{BB962C8B-B14F-4D97-AF65-F5344CB8AC3E}">
        <p14:creationId xmlns:p14="http://schemas.microsoft.com/office/powerpoint/2010/main" val="155454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Overdrafts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Credit unions that </a:t>
            </a:r>
            <a:r>
              <a:rPr lang="en-US" b="1" i="1" dirty="0"/>
              <a:t>promote the payment of overdrafts </a:t>
            </a:r>
            <a:r>
              <a:rPr lang="en-US" dirty="0"/>
              <a:t>are required to include the following disclosures in their advertisements for this service:</a:t>
            </a:r>
          </a:p>
          <a:p>
            <a:r>
              <a:rPr lang="en-US" dirty="0"/>
              <a:t>The applicable fee or charge</a:t>
            </a:r>
          </a:p>
          <a:p>
            <a:r>
              <a:rPr lang="en-US" dirty="0"/>
              <a:t>The categories of transactions that are covered</a:t>
            </a:r>
          </a:p>
          <a:p>
            <a:r>
              <a:rPr lang="en-US" dirty="0"/>
              <a:t>The time period members have to repay or cover the overdraft (immediately, on demand or within x number of days)</a:t>
            </a:r>
          </a:p>
          <a:p>
            <a:r>
              <a:rPr lang="en-US" dirty="0"/>
              <a:t>The circumstances when the credit union would not pay an overdraft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4762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Overdrafts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b="1" dirty="0"/>
              <a:t>What is an “Advertisement”</a:t>
            </a:r>
          </a:p>
          <a:p>
            <a:r>
              <a:rPr lang="en-US" dirty="0"/>
              <a:t>Stating the available overdraft limit or the amount of funds available on a periodic statement</a:t>
            </a:r>
          </a:p>
          <a:p>
            <a:r>
              <a:rPr lang="en-US" dirty="0"/>
              <a:t>Any promotion of overdrafts on Internet websites, telephone response systems, e-mails or other marketing materials</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35227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Overdrafts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b="1" dirty="0"/>
              <a:t>Exceptions to the Advertisement rule</a:t>
            </a:r>
          </a:p>
          <a:p>
            <a:r>
              <a:rPr lang="en-US" dirty="0"/>
              <a:t>Overdraft lines of credit subject to Reg Z</a:t>
            </a:r>
          </a:p>
          <a:p>
            <a:r>
              <a:rPr lang="en-US" dirty="0"/>
              <a:t>Member-initiated inquires</a:t>
            </a:r>
          </a:p>
          <a:p>
            <a:r>
              <a:rPr lang="en-US" dirty="0"/>
              <a:t>Broadcast or electronic media, such as television or radio</a:t>
            </a:r>
          </a:p>
          <a:p>
            <a:r>
              <a:rPr lang="en-US" dirty="0"/>
              <a:t>Outdoor media, such as billboards</a:t>
            </a:r>
          </a:p>
          <a:p>
            <a:r>
              <a:rPr lang="en-US" dirty="0"/>
              <a:t>An ATM receipt</a:t>
            </a:r>
          </a:p>
          <a:p>
            <a:r>
              <a:rPr lang="en-US" dirty="0"/>
              <a:t>An in-person discussion with a member</a:t>
            </a:r>
          </a:p>
          <a:p>
            <a:pPr marL="0" indent="0">
              <a:buNone/>
            </a:pPr>
            <a:endParaRPr lang="en-US" dirty="0"/>
          </a:p>
        </p:txBody>
      </p:sp>
    </p:spTree>
    <p:extLst>
      <p:ext uri="{BB962C8B-B14F-4D97-AF65-F5344CB8AC3E}">
        <p14:creationId xmlns:p14="http://schemas.microsoft.com/office/powerpoint/2010/main" val="2126860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Overdrafts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85000" lnSpcReduction="20000"/>
          </a:bodyPr>
          <a:lstStyle/>
          <a:p>
            <a:pPr marL="0" indent="0">
              <a:buNone/>
            </a:pPr>
            <a:r>
              <a:rPr lang="en-US" b="1" dirty="0"/>
              <a:t>Exceptions to the Advertisement rule</a:t>
            </a:r>
          </a:p>
          <a:p>
            <a:r>
              <a:rPr lang="en-US" dirty="0"/>
              <a:t>Disclosures required by Federal or other applicable law</a:t>
            </a:r>
          </a:p>
          <a:p>
            <a:r>
              <a:rPr lang="en-US" dirty="0"/>
              <a:t>A term in a share account agreement discussing the credit union's right to pay overdrafts</a:t>
            </a:r>
          </a:p>
          <a:p>
            <a:r>
              <a:rPr lang="en-US" dirty="0"/>
              <a:t>A notice provided to a member, such as at an ATM, that completing a requested transaction may trigger a fee for overdrawing an account, or a general notice that items overdrawing an account may trigger a fee;</a:t>
            </a:r>
          </a:p>
          <a:p>
            <a:r>
              <a:rPr lang="en-US" dirty="0"/>
              <a:t>Informational or educational materials concerning the payment of overdrafts if the materials do not specifically describe the credit union's overdraft service</a:t>
            </a:r>
          </a:p>
          <a:p>
            <a:r>
              <a:rPr lang="en-US" dirty="0"/>
              <a:t>An opt-out or opt-in notice regarding the credit union's payment of overdrafts or provision of discretionary overdraft services.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42197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Overdrafts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b="1" dirty="0"/>
              <a:t>Limited Advertising Disclosures</a:t>
            </a:r>
          </a:p>
          <a:p>
            <a:r>
              <a:rPr lang="en-US" dirty="0"/>
              <a:t>For advertisements on ATM screens and telephone response machines, disclose only the amount of the fee and the period of repayment. </a:t>
            </a:r>
          </a:p>
          <a:p>
            <a:r>
              <a:rPr lang="en-US" dirty="0"/>
              <a:t>For advertisements on indoor signs indicate that fees may apply, and that the member should contact an employee for further information about fees and terms.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152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Overdrafts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62500" lnSpcReduction="20000"/>
          </a:bodyPr>
          <a:lstStyle/>
          <a:p>
            <a:pPr marL="0" indent="0">
              <a:buNone/>
            </a:pPr>
            <a:r>
              <a:rPr lang="en-US" b="1" dirty="0"/>
              <a:t>Prohibiting Misleading Advertisements</a:t>
            </a:r>
          </a:p>
          <a:p>
            <a:pPr marL="0" indent="0">
              <a:buNone/>
            </a:pPr>
            <a:r>
              <a:rPr lang="en-US" dirty="0"/>
              <a:t>TISA prohibits advertisements, announcements, or solicitations that are misleading or misrepresent the deposit contract. The following are examples of misleading advertisements:</a:t>
            </a:r>
          </a:p>
          <a:p>
            <a:r>
              <a:rPr lang="en-US" dirty="0"/>
              <a:t>Representing an overdraft service as a “line of credit.” </a:t>
            </a:r>
          </a:p>
          <a:p>
            <a:r>
              <a:rPr lang="en-US" dirty="0"/>
              <a:t>Representing that the credit union will honor all checks or transactions when the credit union has discretion to not honor a transaction.</a:t>
            </a:r>
          </a:p>
          <a:p>
            <a:r>
              <a:rPr lang="en-US" dirty="0"/>
              <a:t>Representing that members with an overdrawn account are allowed to maintain a negative balance when the terms of the overdraft service require the member to promptly return the account to a positive balance.</a:t>
            </a:r>
          </a:p>
          <a:p>
            <a:r>
              <a:rPr lang="en-US" dirty="0"/>
              <a:t>Describing the overdraft service solely as protection against bounced share drafts when the credit union also permits overdrafts in connection with ATM withdrawals or other electronic fund transfers.</a:t>
            </a:r>
          </a:p>
          <a:p>
            <a:r>
              <a:rPr lang="en-US" dirty="0"/>
              <a:t>Describing the account as “free” or “no cost” in an advertisement that also promotes a service in which there is a fee, such as an overdraft service, unless the advertisement for the account clearly indicates that there is a cost for this service.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60337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a:bodyPr>
          <a:lstStyle/>
          <a:p>
            <a:r>
              <a:rPr lang="en-US" sz="5400" b="1" dirty="0">
                <a:solidFill>
                  <a:srgbClr val="0067A1"/>
                </a:solidFill>
                <a:latin typeface="Avenir Next Demi Bold" panose="020B0503020202020204" pitchFamily="34" charset="0"/>
                <a:cs typeface="Calibri" panose="020F0502020204030204" pitchFamily="34" charset="0"/>
              </a:rPr>
              <a:t>Share Insurance</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388897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a:bodyPr>
          <a:lstStyle/>
          <a:p>
            <a:r>
              <a:rPr lang="en-US" sz="5400" b="1" dirty="0">
                <a:solidFill>
                  <a:srgbClr val="0067A1"/>
                </a:solidFill>
                <a:latin typeface="Avenir Next Demi Bold" panose="020B0503020202020204" pitchFamily="34" charset="0"/>
                <a:cs typeface="Calibri" panose="020F0502020204030204" pitchFamily="34" charset="0"/>
              </a:rPr>
              <a:t>Truth in Savings Act</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4238457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General</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sz="half" idx="1"/>
          </p:nvPr>
        </p:nvSpPr>
        <p:spPr>
          <a:xfrm>
            <a:off x="838200" y="1825625"/>
            <a:ext cx="4535214"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Content Placeholder 2">
            <a:extLst>
              <a:ext uri="{FF2B5EF4-FFF2-40B4-BE49-F238E27FC236}">
                <a16:creationId xmlns:a16="http://schemas.microsoft.com/office/drawing/2014/main" id="{204D5270-3464-3CB5-E5FE-D28B86033262}"/>
              </a:ext>
            </a:extLst>
          </p:cNvPr>
          <p:cNvSpPr>
            <a:spLocks noGrp="1"/>
          </p:cNvSpPr>
          <p:nvPr>
            <p:ph sz="half" idx="2"/>
          </p:nvPr>
        </p:nvSpPr>
        <p:spPr>
          <a:xfrm>
            <a:off x="5549462" y="1825625"/>
            <a:ext cx="5005552" cy="4351338"/>
          </a:xfrm>
        </p:spPr>
        <p:txBody>
          <a:bodyPr/>
          <a:lstStyle/>
          <a:p>
            <a:pPr marL="0" indent="0">
              <a:buNone/>
            </a:pPr>
            <a:r>
              <a:rPr lang="en-US" dirty="0"/>
              <a:t>Each insured credit union must include the official advertising statement in all of its advertisements including, but not limited to:</a:t>
            </a:r>
          </a:p>
          <a:p>
            <a:r>
              <a:rPr lang="en-US" dirty="0"/>
              <a:t>Annual reports</a:t>
            </a:r>
          </a:p>
          <a:p>
            <a:r>
              <a:rPr lang="en-US" dirty="0"/>
              <a:t>Statements of condition required to be published by law</a:t>
            </a:r>
          </a:p>
          <a:p>
            <a:r>
              <a:rPr lang="en-US" dirty="0"/>
              <a:t>On its main Internet page (subject to exceptions)</a:t>
            </a:r>
          </a:p>
          <a:p>
            <a:endParaRPr lang="en-US" dirty="0"/>
          </a:p>
        </p:txBody>
      </p:sp>
      <p:pic>
        <p:nvPicPr>
          <p:cNvPr id="3074" name="Picture 2" descr="Your savings federally insured to at least $250,000 and backed by the full faith and credit of the United States Government. National Credit Union Administration, a U.S. Government Agency">
            <a:extLst>
              <a:ext uri="{FF2B5EF4-FFF2-40B4-BE49-F238E27FC236}">
                <a16:creationId xmlns:a16="http://schemas.microsoft.com/office/drawing/2014/main" id="{72FB5BB1-E33B-F2D2-E0A3-2201242F7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747" y="1825625"/>
            <a:ext cx="5149667" cy="241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General</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lnSpcReduction="10000"/>
          </a:bodyPr>
          <a:lstStyle/>
          <a:p>
            <a:pPr marL="0" indent="0">
              <a:buNone/>
            </a:pPr>
            <a:r>
              <a:rPr lang="en-US" dirty="0"/>
              <a:t>Any of the following official advertising statements may be used:</a:t>
            </a:r>
          </a:p>
          <a:p>
            <a:r>
              <a:rPr lang="en-US" dirty="0"/>
              <a:t>“This credit union is federally insured by the National Credit Union Administration.” </a:t>
            </a:r>
          </a:p>
          <a:p>
            <a:r>
              <a:rPr lang="en-US" dirty="0"/>
              <a:t>“Federally insured by NCUA” </a:t>
            </a:r>
          </a:p>
          <a:p>
            <a:r>
              <a:rPr lang="en-US" dirty="0"/>
              <a:t>A reproduction of the official sign</a:t>
            </a:r>
          </a:p>
          <a:p>
            <a:pPr marL="0" indent="0">
              <a:buNone/>
            </a:pPr>
            <a:endParaRPr lang="en-US" dirty="0"/>
          </a:p>
          <a:p>
            <a:pPr marL="0" indent="0">
              <a:buNone/>
            </a:pPr>
            <a:r>
              <a:rPr lang="en-US" dirty="0"/>
              <a:t>The official advertising statement must be in a size and print that is clearly legible and </a:t>
            </a:r>
            <a:r>
              <a:rPr lang="en-US" b="1" dirty="0"/>
              <a:t>may be no smaller </a:t>
            </a:r>
            <a:r>
              <a:rPr lang="en-US" dirty="0"/>
              <a:t>than the smallest font size used in other portions of the advertisement. </a:t>
            </a:r>
          </a:p>
          <a:p>
            <a:pPr marL="0" indent="0">
              <a:buNone/>
            </a:pPr>
            <a:endParaRPr lang="en-US" b="1"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86816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Exceptions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77500" lnSpcReduction="20000"/>
          </a:bodyPr>
          <a:lstStyle/>
          <a:p>
            <a:pPr marL="0" indent="0">
              <a:buNone/>
            </a:pPr>
            <a:r>
              <a:rPr lang="en-US" dirty="0"/>
              <a:t>The following advertisements need not include the official advertising statement:</a:t>
            </a:r>
          </a:p>
          <a:p>
            <a:r>
              <a:rPr lang="en-US" dirty="0"/>
              <a:t>Credit union supplies such as stationery</a:t>
            </a:r>
          </a:p>
          <a:p>
            <a:r>
              <a:rPr lang="en-US" dirty="0"/>
              <a:t>Signs or plates in the credit union office or attached to the building or buildings in which the offices are located</a:t>
            </a:r>
          </a:p>
          <a:p>
            <a:r>
              <a:rPr lang="en-US" dirty="0"/>
              <a:t>Listings in directories</a:t>
            </a:r>
          </a:p>
          <a:p>
            <a:r>
              <a:rPr lang="en-US" dirty="0"/>
              <a:t>Advertisements not setting forth the name of the insured credit union</a:t>
            </a:r>
          </a:p>
          <a:p>
            <a:r>
              <a:rPr lang="en-US" dirty="0"/>
              <a:t>Display advertisements in credit union directories, provided the name of the credit union is listed on any page in the directory with a symbol or other descriptive matter indicating it is insured</a:t>
            </a:r>
          </a:p>
          <a:p>
            <a:r>
              <a:rPr lang="en-US" dirty="0"/>
              <a:t>Joint or group advertisements of credit union services where the names of insured credit unions and noninsured credit unions are listed and form a part of such advertisement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73546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Exceptions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85000" lnSpcReduction="20000"/>
          </a:bodyPr>
          <a:lstStyle/>
          <a:p>
            <a:pPr marL="0" indent="0">
              <a:buNone/>
            </a:pPr>
            <a:r>
              <a:rPr lang="en-US" dirty="0"/>
              <a:t>The following advertisements need not include the official advertising statement:</a:t>
            </a:r>
          </a:p>
          <a:p>
            <a:r>
              <a:rPr lang="en-US" dirty="0"/>
              <a:t>Advertisements by radio that are less than fifteen (15) seconds in time</a:t>
            </a:r>
          </a:p>
          <a:p>
            <a:r>
              <a:rPr lang="en-US" dirty="0"/>
              <a:t>Advertisements by television, other than display advertisements, that are less than fifteen (15) seconds in time</a:t>
            </a:r>
          </a:p>
          <a:p>
            <a:r>
              <a:rPr lang="en-US" dirty="0"/>
              <a:t>Advertisements that because of their type or character would be impractical to include the official advertising statement, including but not limited to, promotional items such as calendars, matchbooks, pens, pencils, and key chains</a:t>
            </a:r>
          </a:p>
          <a:p>
            <a:r>
              <a:rPr lang="en-US" b="1" dirty="0"/>
              <a:t>Advertisements that do not relate to member accounts</a:t>
            </a:r>
            <a:r>
              <a:rPr lang="en-US" dirty="0"/>
              <a:t>, including but not limited to advertisements relating to loans by the credit union, safekeeping box business or services, traveler's checks on which the credit union is not primarily liable, and credit life or disability insurance.</a:t>
            </a:r>
            <a:endParaRPr lang="en-US" b="1"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92548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a:bodyPr>
          <a:lstStyle/>
          <a:p>
            <a:r>
              <a:rPr lang="en-US" sz="5400" b="1" dirty="0" err="1">
                <a:solidFill>
                  <a:srgbClr val="0067A1"/>
                </a:solidFill>
                <a:latin typeface="Avenir Next Demi Bold" panose="020B0503020202020204" pitchFamily="34" charset="0"/>
                <a:cs typeface="Calibri" panose="020F0502020204030204" pitchFamily="34" charset="0"/>
              </a:rPr>
              <a:t>Nondeposit</a:t>
            </a:r>
            <a:r>
              <a:rPr lang="en-US" sz="5400" b="1" dirty="0">
                <a:solidFill>
                  <a:srgbClr val="0067A1"/>
                </a:solidFill>
                <a:latin typeface="Avenir Next Demi Bold" panose="020B0503020202020204" pitchFamily="34" charset="0"/>
                <a:cs typeface="Calibri" panose="020F0502020204030204" pitchFamily="34" charset="0"/>
              </a:rPr>
              <a:t> Investments</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1479704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General</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Credit unions offering the sale of </a:t>
            </a:r>
            <a:r>
              <a:rPr lang="en-US" dirty="0" err="1"/>
              <a:t>nondeposit</a:t>
            </a:r>
            <a:r>
              <a:rPr lang="en-US" dirty="0"/>
              <a:t> investment products through a third party brokerage arrangement should do so in a manner that does not mislead or confuse members as to the nature or risks of these uninsured products.  </a:t>
            </a:r>
          </a:p>
          <a:p>
            <a:r>
              <a:rPr lang="en-US" dirty="0"/>
              <a:t>To avoid member confusion, third party brokers should not offer investment products with a product name that is intentionally similar to the credit union’s name. </a:t>
            </a:r>
          </a:p>
          <a:p>
            <a:pPr marL="0" indent="0">
              <a:buNone/>
            </a:pPr>
            <a:endParaRPr lang="en-US" dirty="0"/>
          </a:p>
        </p:txBody>
      </p:sp>
    </p:spTree>
    <p:extLst>
      <p:ext uri="{BB962C8B-B14F-4D97-AF65-F5344CB8AC3E}">
        <p14:creationId xmlns:p14="http://schemas.microsoft.com/office/powerpoint/2010/main" val="2295573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Shared Employees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If the third party brokerage arrangement involves the use of shared employees, the dual employee should not use any materials that could potentially confuse a member as to the capacity in which the dual employee is functioning.  </a:t>
            </a:r>
          </a:p>
          <a:p>
            <a:r>
              <a:rPr lang="en-US" dirty="0"/>
              <a:t>For example, dual employees should use separate business cards for their credit union and investment sales functions.  </a:t>
            </a:r>
          </a:p>
          <a:p>
            <a:r>
              <a:rPr lang="en-US" dirty="0"/>
              <a:t>Likewise, dual employees should use separate stationery for credit union correspondence and investment activity correspondence. </a:t>
            </a:r>
          </a:p>
          <a:p>
            <a:pPr marL="0" indent="0">
              <a:buNone/>
            </a:pPr>
            <a:endParaRPr lang="en-US" dirty="0"/>
          </a:p>
        </p:txBody>
      </p:sp>
    </p:spTree>
    <p:extLst>
      <p:ext uri="{BB962C8B-B14F-4D97-AF65-F5344CB8AC3E}">
        <p14:creationId xmlns:p14="http://schemas.microsoft.com/office/powerpoint/2010/main" val="292814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Sales Locations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92500"/>
          </a:bodyPr>
          <a:lstStyle/>
          <a:p>
            <a:r>
              <a:rPr lang="en-US" dirty="0"/>
              <a:t>Credit union policies should specifically address the locations at which sales will take place.  </a:t>
            </a:r>
          </a:p>
          <a:p>
            <a:r>
              <a:rPr lang="en-US" dirty="0"/>
              <a:t>The credit union’s routine deposit-taking activities should be physically separated from </a:t>
            </a:r>
            <a:r>
              <a:rPr lang="en-US" dirty="0" err="1"/>
              <a:t>nondeposit</a:t>
            </a:r>
            <a:r>
              <a:rPr lang="en-US" dirty="0"/>
              <a:t> investment sales functions to emphasize that important differences exist between these activities, such as the degree of risk and insurability.  </a:t>
            </a:r>
          </a:p>
          <a:p>
            <a:r>
              <a:rPr lang="en-US" dirty="0"/>
              <a:t>If limited office space makes physical separation of these functions impractical, </a:t>
            </a:r>
            <a:r>
              <a:rPr lang="en-US" dirty="0" err="1"/>
              <a:t>nondeposit</a:t>
            </a:r>
            <a:r>
              <a:rPr lang="en-US" dirty="0"/>
              <a:t> investment sales and deposit-taking may be conducted in close proximity to each other if appropriate disclosures, as described above, are made to members. </a:t>
            </a:r>
          </a:p>
          <a:p>
            <a:pPr marL="0" indent="0">
              <a:buNone/>
            </a:pPr>
            <a:endParaRPr lang="en-US" dirty="0"/>
          </a:p>
        </p:txBody>
      </p:sp>
    </p:spTree>
    <p:extLst>
      <p:ext uri="{BB962C8B-B14F-4D97-AF65-F5344CB8AC3E}">
        <p14:creationId xmlns:p14="http://schemas.microsoft.com/office/powerpoint/2010/main" val="1670703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Disclosures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77500" lnSpcReduction="20000"/>
          </a:bodyPr>
          <a:lstStyle/>
          <a:p>
            <a:pPr marL="0" indent="0">
              <a:buNone/>
            </a:pPr>
            <a:r>
              <a:rPr lang="en-US" dirty="0"/>
              <a:t>When selling, advertising, or otherwise marketing uninsured investment products to members, members must be informed that the products offered: </a:t>
            </a:r>
          </a:p>
          <a:p>
            <a:r>
              <a:rPr lang="en-US" dirty="0"/>
              <a:t>Are not federally insured</a:t>
            </a:r>
          </a:p>
          <a:p>
            <a:r>
              <a:rPr lang="en-US" dirty="0"/>
              <a:t>Are not obligations of the credit union</a:t>
            </a:r>
          </a:p>
          <a:p>
            <a:r>
              <a:rPr lang="en-US" dirty="0"/>
              <a:t>Are not guaranteed by the credit union</a:t>
            </a:r>
          </a:p>
          <a:p>
            <a:r>
              <a:rPr lang="en-US" dirty="0"/>
              <a:t>Involve investment risk; and </a:t>
            </a:r>
          </a:p>
          <a:p>
            <a:r>
              <a:rPr lang="en-US" dirty="0"/>
              <a:t>If applicable, are being offered by a dual employee who accepts deposits on behalf of the credit union and also sells </a:t>
            </a:r>
            <a:r>
              <a:rPr lang="en-US" dirty="0" err="1"/>
              <a:t>nondeposit</a:t>
            </a:r>
            <a:r>
              <a:rPr lang="en-US" dirty="0"/>
              <a:t> investment products on behalf of a third party broker</a:t>
            </a:r>
          </a:p>
          <a:p>
            <a:pPr marL="0" indent="0">
              <a:buNone/>
            </a:pPr>
            <a:r>
              <a:rPr lang="en-US" dirty="0"/>
              <a:t>These disclosures should be made in writing and in a location and type size that are clear and conspicuous to the member.  Oral disclosures should also be made as part of any oral sales presentation. </a:t>
            </a:r>
          </a:p>
          <a:p>
            <a:pPr marL="0" indent="0">
              <a:buNone/>
            </a:pPr>
            <a:endParaRPr lang="en-US" dirty="0"/>
          </a:p>
        </p:txBody>
      </p:sp>
    </p:spTree>
    <p:extLst>
      <p:ext uri="{BB962C8B-B14F-4D97-AF65-F5344CB8AC3E}">
        <p14:creationId xmlns:p14="http://schemas.microsoft.com/office/powerpoint/2010/main" val="1471605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Telephone Consumer Protection Act</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278598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General</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sz="half" idx="1"/>
          </p:nvPr>
        </p:nvSpPr>
        <p:spPr>
          <a:xfrm>
            <a:off x="838200" y="1825625"/>
            <a:ext cx="4495800" cy="4351338"/>
          </a:xfrm>
        </p:spPr>
        <p:txBody>
          <a:bodyPr>
            <a:normAutofit/>
          </a:bodyPr>
          <a:lstStyle/>
          <a:p>
            <a:pPr marL="0" indent="0">
              <a:buNone/>
            </a:pPr>
            <a:r>
              <a:rPr lang="en-US" dirty="0"/>
              <a:t>For the purposes of TISA, an advertisement is a commercial message appearing in any medium that promotes directly or indirectly the availability of, or deposit in, an account. </a:t>
            </a:r>
          </a:p>
        </p:txBody>
      </p:sp>
      <p:pic>
        <p:nvPicPr>
          <p:cNvPr id="6" name="Content Placeholder 5" descr="A person putting a coin into a piggy bank&#10;&#10;Description automatically generated">
            <a:extLst>
              <a:ext uri="{FF2B5EF4-FFF2-40B4-BE49-F238E27FC236}">
                <a16:creationId xmlns:a16="http://schemas.microsoft.com/office/drawing/2014/main" id="{2C4B31D5-C87D-8372-BB0D-03C94A6B5FAD}"/>
              </a:ext>
            </a:extLst>
          </p:cNvPr>
          <p:cNvPicPr>
            <a:picLocks noGrp="1" noChangeAspect="1"/>
          </p:cNvPicPr>
          <p:nvPr>
            <p:ph sz="half" idx="2"/>
          </p:nvPr>
        </p:nvPicPr>
        <p:blipFill>
          <a:blip r:embed="rId4"/>
          <a:stretch>
            <a:fillRect/>
          </a:stretch>
        </p:blipFill>
        <p:spPr>
          <a:xfrm>
            <a:off x="5677941" y="1870604"/>
            <a:ext cx="4675187" cy="3116791"/>
          </a:xfrm>
        </p:spPr>
      </p:pic>
    </p:spTree>
    <p:extLst>
      <p:ext uri="{BB962C8B-B14F-4D97-AF65-F5344CB8AC3E}">
        <p14:creationId xmlns:p14="http://schemas.microsoft.com/office/powerpoint/2010/main" val="2570496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TCPA</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sz="half" idx="1"/>
          </p:nvPr>
        </p:nvSpPr>
        <p:spPr/>
        <p:txBody>
          <a:bodyPr>
            <a:normAutofit lnSpcReduction="10000"/>
          </a:bodyPr>
          <a:lstStyle/>
          <a:p>
            <a:r>
              <a:rPr lang="en-US" dirty="0"/>
              <a:t>The TCPA generally requires consent before a credit union may make telemarking calls or send telemarketing text messages using an </a:t>
            </a:r>
            <a:r>
              <a:rPr lang="en-US" dirty="0" err="1"/>
              <a:t>autodialer</a:t>
            </a:r>
            <a:r>
              <a:rPr lang="en-US" dirty="0"/>
              <a:t>, artificial voice or pre-recorded message. </a:t>
            </a:r>
          </a:p>
          <a:p>
            <a:r>
              <a:rPr lang="en-US" dirty="0"/>
              <a:t>Exactly what constitutes consent depends on whether a landline or cell phone is involved and the purpose of the call or message. </a:t>
            </a:r>
          </a:p>
        </p:txBody>
      </p:sp>
      <p:pic>
        <p:nvPicPr>
          <p:cNvPr id="6" name="Content Placeholder 5" descr="A person using a cell phone&#10;&#10;Description automatically generated">
            <a:extLst>
              <a:ext uri="{FF2B5EF4-FFF2-40B4-BE49-F238E27FC236}">
                <a16:creationId xmlns:a16="http://schemas.microsoft.com/office/drawing/2014/main" id="{5C888F17-23BC-FB42-200E-B790CBD04EA8}"/>
              </a:ext>
            </a:extLst>
          </p:cNvPr>
          <p:cNvPicPr>
            <a:picLocks noGrp="1" noChangeAspect="1"/>
          </p:cNvPicPr>
          <p:nvPr>
            <p:ph sz="half" idx="2"/>
          </p:nvPr>
        </p:nvPicPr>
        <p:blipFill>
          <a:blip r:embed="rId4"/>
          <a:stretch>
            <a:fillRect/>
          </a:stretch>
        </p:blipFill>
        <p:spPr>
          <a:xfrm>
            <a:off x="6019800" y="1825625"/>
            <a:ext cx="4343400" cy="2896726"/>
          </a:xfrm>
        </p:spPr>
      </p:pic>
    </p:spTree>
    <p:extLst>
      <p:ext uri="{BB962C8B-B14F-4D97-AF65-F5344CB8AC3E}">
        <p14:creationId xmlns:p14="http://schemas.microsoft.com/office/powerpoint/2010/main" val="3933506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TCPA</a:t>
            </a:r>
            <a:endParaRPr lang="en-US" sz="5400" b="1" dirty="0">
              <a:solidFill>
                <a:srgbClr val="0067A1"/>
              </a:solidFill>
              <a:latin typeface="Avenir Next Demi Bold" panose="020B0503020202020204" pitchFamily="34" charset="0"/>
            </a:endParaRPr>
          </a:p>
        </p:txBody>
      </p:sp>
      <p:graphicFrame>
        <p:nvGraphicFramePr>
          <p:cNvPr id="4" name="Content Placeholder 3">
            <a:extLst>
              <a:ext uri="{FF2B5EF4-FFF2-40B4-BE49-F238E27FC236}">
                <a16:creationId xmlns:a16="http://schemas.microsoft.com/office/drawing/2014/main" id="{43878EA3-0B25-CBC7-9392-EB0084D24BAE}"/>
              </a:ext>
            </a:extLst>
          </p:cNvPr>
          <p:cNvGraphicFramePr>
            <a:graphicFrameLocks noGrp="1"/>
          </p:cNvGraphicFramePr>
          <p:nvPr>
            <p:ph idx="1"/>
            <p:extLst>
              <p:ext uri="{D42A27DB-BD31-4B8C-83A1-F6EECF244321}">
                <p14:modId xmlns:p14="http://schemas.microsoft.com/office/powerpoint/2010/main" val="2845018204"/>
              </p:ext>
            </p:extLst>
          </p:nvPr>
        </p:nvGraphicFramePr>
        <p:xfrm>
          <a:off x="554420" y="1405211"/>
          <a:ext cx="9693168" cy="4663440"/>
        </p:xfrm>
        <a:graphic>
          <a:graphicData uri="http://schemas.openxmlformats.org/drawingml/2006/table">
            <a:tbl>
              <a:tblPr firstRow="1" bandRow="1">
                <a:tableStyleId>{5C22544A-7EE6-4342-B048-85BDC9FD1C3A}</a:tableStyleId>
              </a:tblPr>
              <a:tblGrid>
                <a:gridCol w="1631732">
                  <a:extLst>
                    <a:ext uri="{9D8B030D-6E8A-4147-A177-3AD203B41FA5}">
                      <a16:colId xmlns:a16="http://schemas.microsoft.com/office/drawing/2014/main" val="3832073820"/>
                    </a:ext>
                  </a:extLst>
                </a:gridCol>
                <a:gridCol w="2333296">
                  <a:extLst>
                    <a:ext uri="{9D8B030D-6E8A-4147-A177-3AD203B41FA5}">
                      <a16:colId xmlns:a16="http://schemas.microsoft.com/office/drawing/2014/main" val="3453657918"/>
                    </a:ext>
                  </a:extLst>
                </a:gridCol>
                <a:gridCol w="3304848">
                  <a:extLst>
                    <a:ext uri="{9D8B030D-6E8A-4147-A177-3AD203B41FA5}">
                      <a16:colId xmlns:a16="http://schemas.microsoft.com/office/drawing/2014/main" val="2347333425"/>
                    </a:ext>
                  </a:extLst>
                </a:gridCol>
                <a:gridCol w="2423292">
                  <a:extLst>
                    <a:ext uri="{9D8B030D-6E8A-4147-A177-3AD203B41FA5}">
                      <a16:colId xmlns:a16="http://schemas.microsoft.com/office/drawing/2014/main" val="2818626615"/>
                    </a:ext>
                  </a:extLst>
                </a:gridCol>
              </a:tblGrid>
              <a:tr h="374803">
                <a:tc>
                  <a:txBody>
                    <a:bodyPr/>
                    <a:lstStyle/>
                    <a:p>
                      <a:r>
                        <a:rPr lang="en-US" dirty="0"/>
                        <a:t>Type of Phone Line</a:t>
                      </a:r>
                    </a:p>
                  </a:txBody>
                  <a:tcPr/>
                </a:tc>
                <a:tc>
                  <a:txBody>
                    <a:bodyPr/>
                    <a:lstStyle/>
                    <a:p>
                      <a:r>
                        <a:rPr lang="en-US" dirty="0"/>
                        <a:t>Technology Used for the Call</a:t>
                      </a:r>
                    </a:p>
                  </a:txBody>
                  <a:tcPr/>
                </a:tc>
                <a:tc>
                  <a:txBody>
                    <a:bodyPr/>
                    <a:lstStyle/>
                    <a:p>
                      <a:r>
                        <a:rPr lang="en-US" dirty="0"/>
                        <a:t>Purpose of the Call</a:t>
                      </a:r>
                    </a:p>
                  </a:txBody>
                  <a:tcPr/>
                </a:tc>
                <a:tc>
                  <a:txBody>
                    <a:bodyPr/>
                    <a:lstStyle/>
                    <a:p>
                      <a:r>
                        <a:rPr lang="en-US" dirty="0"/>
                        <a:t>Type of Consent Required</a:t>
                      </a:r>
                    </a:p>
                  </a:txBody>
                  <a:tcPr/>
                </a:tc>
                <a:extLst>
                  <a:ext uri="{0D108BD9-81ED-4DB2-BD59-A6C34878D82A}">
                    <a16:rowId xmlns:a16="http://schemas.microsoft.com/office/drawing/2014/main" val="4220372945"/>
                  </a:ext>
                </a:extLst>
              </a:tr>
              <a:tr h="374803">
                <a:tc>
                  <a:txBody>
                    <a:bodyPr/>
                    <a:lstStyle/>
                    <a:p>
                      <a:r>
                        <a:rPr lang="en-US" dirty="0"/>
                        <a:t>Landline</a:t>
                      </a:r>
                    </a:p>
                  </a:txBody>
                  <a:tcPr/>
                </a:tc>
                <a:tc>
                  <a:txBody>
                    <a:bodyPr/>
                    <a:lstStyle/>
                    <a:p>
                      <a:r>
                        <a:rPr lang="en-US" sz="1600" dirty="0"/>
                        <a:t>Artificial voice or prerecorded message (“robocall”)</a:t>
                      </a:r>
                    </a:p>
                  </a:txBody>
                  <a:tcPr/>
                </a:tc>
                <a:tc>
                  <a:txBody>
                    <a:bodyPr/>
                    <a:lstStyle/>
                    <a:p>
                      <a:r>
                        <a:rPr lang="en-US" sz="1600" b="1" dirty="0"/>
                        <a:t>Marketing</a:t>
                      </a:r>
                      <a:r>
                        <a:rPr lang="en-US" sz="1600" dirty="0"/>
                        <a:t> Including calls to promote products like credit card add-ons or new accounts to members, following up on direct mail campaigns, etc.</a:t>
                      </a:r>
                    </a:p>
                  </a:txBody>
                  <a:tcPr/>
                </a:tc>
                <a:tc>
                  <a:txBody>
                    <a:bodyPr/>
                    <a:lstStyle/>
                    <a:p>
                      <a:r>
                        <a:rPr lang="en-US" sz="1600" dirty="0"/>
                        <a:t>Prior Express Written Consent</a:t>
                      </a:r>
                    </a:p>
                  </a:txBody>
                  <a:tcPr/>
                </a:tc>
                <a:extLst>
                  <a:ext uri="{0D108BD9-81ED-4DB2-BD59-A6C34878D82A}">
                    <a16:rowId xmlns:a16="http://schemas.microsoft.com/office/drawing/2014/main" val="673319738"/>
                  </a:ext>
                </a:extLst>
              </a:tr>
              <a:tr h="374803">
                <a:tc>
                  <a:txBody>
                    <a:bodyPr/>
                    <a:lstStyle/>
                    <a:p>
                      <a:r>
                        <a:rPr lang="en-US" dirty="0"/>
                        <a:t>Landline</a:t>
                      </a:r>
                    </a:p>
                  </a:txBody>
                  <a:tcPr/>
                </a:tc>
                <a:tc>
                  <a:txBody>
                    <a:bodyPr/>
                    <a:lstStyle/>
                    <a:p>
                      <a:r>
                        <a:rPr lang="en-US" sz="1600" dirty="0" err="1"/>
                        <a:t>Autodialer</a:t>
                      </a:r>
                      <a:r>
                        <a:rPr lang="en-US" sz="1600" dirty="0"/>
                        <a:t>, artificial voice or prerecorded message (“robocall”)</a:t>
                      </a:r>
                    </a:p>
                  </a:txBody>
                  <a:tcPr/>
                </a:tc>
                <a:tc>
                  <a:txBody>
                    <a:bodyPr/>
                    <a:lstStyle/>
                    <a:p>
                      <a:r>
                        <a:rPr lang="en-US" sz="1600" b="1" dirty="0"/>
                        <a:t>Informational</a:t>
                      </a:r>
                      <a:r>
                        <a:rPr lang="en-US" sz="1600" dirty="0"/>
                        <a:t> Includes collection calls, fraud alerts, money transfer notices, etc. </a:t>
                      </a:r>
                    </a:p>
                  </a:txBody>
                  <a:tcPr/>
                </a:tc>
                <a:tc>
                  <a:txBody>
                    <a:bodyPr/>
                    <a:lstStyle/>
                    <a:p>
                      <a:r>
                        <a:rPr lang="en-US" sz="1600" dirty="0"/>
                        <a:t>No Consent Required</a:t>
                      </a:r>
                    </a:p>
                  </a:txBody>
                  <a:tcPr/>
                </a:tc>
                <a:extLst>
                  <a:ext uri="{0D108BD9-81ED-4DB2-BD59-A6C34878D82A}">
                    <a16:rowId xmlns:a16="http://schemas.microsoft.com/office/drawing/2014/main" val="1196966921"/>
                  </a:ext>
                </a:extLst>
              </a:tr>
              <a:tr h="374803">
                <a:tc>
                  <a:txBody>
                    <a:bodyPr/>
                    <a:lstStyle/>
                    <a:p>
                      <a:r>
                        <a:rPr lang="en-US" dirty="0"/>
                        <a:t>Cell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Autodialer</a:t>
                      </a:r>
                      <a:r>
                        <a:rPr lang="en-US" sz="1600" dirty="0"/>
                        <a:t>, artificial voice or prerecorded message (“robocall”)</a:t>
                      </a:r>
                    </a:p>
                  </a:txBody>
                  <a:tcPr/>
                </a:tc>
                <a:tc>
                  <a:txBody>
                    <a:bodyPr/>
                    <a:lstStyle/>
                    <a:p>
                      <a:r>
                        <a:rPr lang="en-US" sz="1600" b="1" dirty="0"/>
                        <a:t>Marketing</a:t>
                      </a:r>
                      <a:r>
                        <a:rPr lang="en-US" sz="1600" dirty="0"/>
                        <a:t> Including calls to promote products like credit card add-ons or new accounts to members, following up on direct mail campaigns, etc.</a:t>
                      </a:r>
                    </a:p>
                  </a:txBody>
                  <a:tcPr/>
                </a:tc>
                <a:tc>
                  <a:txBody>
                    <a:bodyPr/>
                    <a:lstStyle/>
                    <a:p>
                      <a:r>
                        <a:rPr lang="en-US" sz="1600" dirty="0"/>
                        <a:t>Prior Express Written Consent</a:t>
                      </a:r>
                    </a:p>
                  </a:txBody>
                  <a:tcPr/>
                </a:tc>
                <a:extLst>
                  <a:ext uri="{0D108BD9-81ED-4DB2-BD59-A6C34878D82A}">
                    <a16:rowId xmlns:a16="http://schemas.microsoft.com/office/drawing/2014/main" val="3938732008"/>
                  </a:ext>
                </a:extLst>
              </a:tr>
              <a:tr h="374803">
                <a:tc>
                  <a:txBody>
                    <a:bodyPr/>
                    <a:lstStyle/>
                    <a:p>
                      <a:r>
                        <a:rPr lang="en-US" dirty="0"/>
                        <a:t>Cell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Autodialer</a:t>
                      </a:r>
                      <a:r>
                        <a:rPr lang="en-US" sz="1600" dirty="0"/>
                        <a:t>, artificial voice or prerecorded message (“robocall”)</a:t>
                      </a:r>
                    </a:p>
                    <a:p>
                      <a:endParaRPr lang="en-US" sz="1600" dirty="0"/>
                    </a:p>
                  </a:txBody>
                  <a:tcPr/>
                </a:tc>
                <a:tc>
                  <a:txBody>
                    <a:bodyPr/>
                    <a:lstStyle/>
                    <a:p>
                      <a:r>
                        <a:rPr lang="en-US" sz="1600" b="1" dirty="0"/>
                        <a:t>Informational</a:t>
                      </a:r>
                      <a:r>
                        <a:rPr lang="en-US" sz="1600" dirty="0"/>
                        <a:t> Includes collection calls, fraud alerts, money transfer notices, etc.</a:t>
                      </a:r>
                    </a:p>
                  </a:txBody>
                  <a:tcPr/>
                </a:tc>
                <a:tc>
                  <a:txBody>
                    <a:bodyPr/>
                    <a:lstStyle/>
                    <a:p>
                      <a:r>
                        <a:rPr lang="en-US" sz="1600" dirty="0"/>
                        <a:t>Prior Express Consent  (written or verbal)</a:t>
                      </a:r>
                    </a:p>
                  </a:txBody>
                  <a:tcPr/>
                </a:tc>
                <a:extLst>
                  <a:ext uri="{0D108BD9-81ED-4DB2-BD59-A6C34878D82A}">
                    <a16:rowId xmlns:a16="http://schemas.microsoft.com/office/drawing/2014/main" val="606826916"/>
                  </a:ext>
                </a:extLst>
              </a:tr>
            </a:tbl>
          </a:graphicData>
        </a:graphic>
      </p:graphicFrame>
    </p:spTree>
    <p:extLst>
      <p:ext uri="{BB962C8B-B14F-4D97-AF65-F5344CB8AC3E}">
        <p14:creationId xmlns:p14="http://schemas.microsoft.com/office/powerpoint/2010/main" val="304652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TCPA</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92500" lnSpcReduction="20000"/>
          </a:bodyPr>
          <a:lstStyle/>
          <a:p>
            <a:r>
              <a:rPr lang="en-US" dirty="0"/>
              <a:t>Under </a:t>
            </a:r>
            <a:r>
              <a:rPr lang="en-US" dirty="0">
                <a:hlinkClick r:id="rId4"/>
              </a:rPr>
              <a:t>section 64.1200(f)(8)</a:t>
            </a:r>
            <a:r>
              <a:rPr lang="en-US" dirty="0"/>
              <a:t>, prior express written consent requires a written agreement signed by the member who will receive the calls. </a:t>
            </a:r>
          </a:p>
          <a:p>
            <a:r>
              <a:rPr lang="en-US" dirty="0"/>
              <a:t>The written agreement must clearly and conspicuously disclose the following: </a:t>
            </a:r>
          </a:p>
          <a:p>
            <a:pPr marL="914400" lvl="1" indent="-457200">
              <a:buFont typeface="+mj-lt"/>
              <a:buAutoNum type="arabicPeriod"/>
            </a:pPr>
            <a:r>
              <a:rPr lang="en-US" dirty="0"/>
              <a:t>By signing the agreement, he or she authorizes the credit union to deliver, to a designated phone number, telemarketing calls using an </a:t>
            </a:r>
            <a:r>
              <a:rPr lang="en-US" dirty="0" err="1"/>
              <a:t>autodialer</a:t>
            </a:r>
            <a:r>
              <a:rPr lang="en-US" dirty="0"/>
              <a:t>, artificial voice or pre-recorded message; and </a:t>
            </a:r>
          </a:p>
          <a:p>
            <a:pPr marL="914400" lvl="1" indent="-457200">
              <a:buFont typeface="+mj-lt"/>
              <a:buAutoNum type="arabicPeriod"/>
            </a:pPr>
            <a:r>
              <a:rPr lang="en-US" dirty="0"/>
              <a:t>By signing the agreement, or agreeing to enter into it, is not a condition of purchasing any goods or services. </a:t>
            </a:r>
          </a:p>
          <a:p>
            <a:r>
              <a:rPr lang="en-US" dirty="0"/>
              <a:t>Credit unions may deliver the disclosure electronically with proper E-SIGN consent. The credit union may also accept an electronic signature. </a:t>
            </a:r>
          </a:p>
        </p:txBody>
      </p:sp>
    </p:spTree>
    <p:extLst>
      <p:ext uri="{BB962C8B-B14F-4D97-AF65-F5344CB8AC3E}">
        <p14:creationId xmlns:p14="http://schemas.microsoft.com/office/powerpoint/2010/main" val="2869882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Regulation Z: Open-End Credit</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1089872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Definition of Advertisement</a:t>
            </a:r>
            <a:endParaRPr lang="en-US" sz="5400" b="1" dirty="0">
              <a:solidFill>
                <a:srgbClr val="0067A1"/>
              </a:solidFill>
              <a:latin typeface="Avenir Next Demi Bold" panose="020B0503020202020204" pitchFamily="34" charset="0"/>
            </a:endParaRPr>
          </a:p>
        </p:txBody>
      </p:sp>
      <p:sp>
        <p:nvSpPr>
          <p:cNvPr id="3" name="Content Placeholder 2">
            <a:extLst>
              <a:ext uri="{FF2B5EF4-FFF2-40B4-BE49-F238E27FC236}">
                <a16:creationId xmlns:a16="http://schemas.microsoft.com/office/drawing/2014/main" id="{67A949EC-27E0-8556-BC02-0DCC822A87C3}"/>
              </a:ext>
            </a:extLst>
          </p:cNvPr>
          <p:cNvSpPr>
            <a:spLocks noGrp="1"/>
          </p:cNvSpPr>
          <p:nvPr>
            <p:ph sz="half" idx="1"/>
          </p:nvPr>
        </p:nvSpPr>
        <p:spPr>
          <a:xfrm>
            <a:off x="838200" y="1825625"/>
            <a:ext cx="4495800" cy="4351338"/>
          </a:xfrm>
        </p:spPr>
        <p:txBody>
          <a:bodyPr/>
          <a:lstStyle/>
          <a:p>
            <a:pPr marL="0" indent="0">
              <a:buNone/>
            </a:pPr>
            <a:r>
              <a:rPr lang="en-US" dirty="0"/>
              <a:t>Messages inviting, offering, or otherwise announcing generally to prospective customers the availability of credit transactions, whether in visual, oral, or print media, are advertisements.  </a:t>
            </a:r>
          </a:p>
        </p:txBody>
      </p:sp>
      <p:pic>
        <p:nvPicPr>
          <p:cNvPr id="7" name="Content Placeholder 6" descr="A large white billboard on a pole&#10;&#10;Description automatically generated">
            <a:extLst>
              <a:ext uri="{FF2B5EF4-FFF2-40B4-BE49-F238E27FC236}">
                <a16:creationId xmlns:a16="http://schemas.microsoft.com/office/drawing/2014/main" id="{E0C9C08E-0138-6880-CA64-731AFF5F55CE}"/>
              </a:ext>
            </a:extLst>
          </p:cNvPr>
          <p:cNvPicPr>
            <a:picLocks noGrp="1" noChangeAspect="1"/>
          </p:cNvPicPr>
          <p:nvPr>
            <p:ph sz="half" idx="2"/>
          </p:nvPr>
        </p:nvPicPr>
        <p:blipFill>
          <a:blip r:embed="rId4"/>
          <a:stretch>
            <a:fillRect/>
          </a:stretch>
        </p:blipFill>
        <p:spPr>
          <a:xfrm>
            <a:off x="5676900" y="2640140"/>
            <a:ext cx="4862513" cy="2722307"/>
          </a:xfrm>
        </p:spPr>
      </p:pic>
    </p:spTree>
    <p:extLst>
      <p:ext uri="{BB962C8B-B14F-4D97-AF65-F5344CB8AC3E}">
        <p14:creationId xmlns:p14="http://schemas.microsoft.com/office/powerpoint/2010/main" val="3071736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Examples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Messages in a newspaper, magazine, leaflet, promotional flyer, or catalog</a:t>
            </a:r>
          </a:p>
          <a:p>
            <a:r>
              <a:rPr lang="en-US" dirty="0"/>
              <a:t>Announcements on radio, television, or public address system</a:t>
            </a:r>
          </a:p>
          <a:p>
            <a:r>
              <a:rPr lang="en-US" dirty="0"/>
              <a:t>Electronic advertisements, such as on the Internet</a:t>
            </a:r>
          </a:p>
          <a:p>
            <a:r>
              <a:rPr lang="en-US" dirty="0"/>
              <a:t>Direct mail literature or other printed material on any exterior or interior sign</a:t>
            </a:r>
          </a:p>
          <a:p>
            <a:r>
              <a:rPr lang="en-US" dirty="0"/>
              <a:t>Point-of-sale displays</a:t>
            </a:r>
          </a:p>
        </p:txBody>
      </p:sp>
    </p:spTree>
    <p:extLst>
      <p:ext uri="{BB962C8B-B14F-4D97-AF65-F5344CB8AC3E}">
        <p14:creationId xmlns:p14="http://schemas.microsoft.com/office/powerpoint/2010/main" val="1396324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Examples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Telephone solicitations</a:t>
            </a:r>
          </a:p>
          <a:p>
            <a:r>
              <a:rPr lang="en-US" dirty="0"/>
              <a:t>Letters sent to customers or potential customers as part of an organized solicitation of business.</a:t>
            </a:r>
          </a:p>
          <a:p>
            <a:r>
              <a:rPr lang="en-US" dirty="0"/>
              <a:t>Messages on checking account statements offering auto loans at a stated annual percentage rate.</a:t>
            </a:r>
          </a:p>
          <a:p>
            <a:r>
              <a:rPr lang="en-US" dirty="0"/>
              <a:t>Communications promoting a new open-end plan or closed-end transaction.</a:t>
            </a:r>
          </a:p>
          <a:p>
            <a:endParaRPr lang="en-US" dirty="0"/>
          </a:p>
          <a:p>
            <a:endParaRPr lang="en-US" dirty="0"/>
          </a:p>
        </p:txBody>
      </p:sp>
    </p:spTree>
    <p:extLst>
      <p:ext uri="{BB962C8B-B14F-4D97-AF65-F5344CB8AC3E}">
        <p14:creationId xmlns:p14="http://schemas.microsoft.com/office/powerpoint/2010/main" val="2987334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Exclusions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Direct personal contacts, such as follow-up letters, cost estimates for individual consumers, or oral or written communication relating to the negotiation of a specific transaction.</a:t>
            </a:r>
          </a:p>
          <a:p>
            <a:r>
              <a:rPr lang="en-US" dirty="0"/>
              <a:t>Informational material, for example, interest-rate and loan-term memos, distributed only to business entities.</a:t>
            </a:r>
          </a:p>
          <a:p>
            <a:r>
              <a:rPr lang="en-US" dirty="0"/>
              <a:t>Notices required by federal or state law.</a:t>
            </a:r>
          </a:p>
          <a:p>
            <a:pPr marL="0" indent="0">
              <a:buNone/>
            </a:pPr>
            <a:endParaRPr lang="en-US" dirty="0"/>
          </a:p>
          <a:p>
            <a:endParaRPr lang="en-US" dirty="0"/>
          </a:p>
        </p:txBody>
      </p:sp>
    </p:spTree>
    <p:extLst>
      <p:ext uri="{BB962C8B-B14F-4D97-AF65-F5344CB8AC3E}">
        <p14:creationId xmlns:p14="http://schemas.microsoft.com/office/powerpoint/2010/main" val="2845415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Exclusions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News articles the use of which is controlled by the news medium.</a:t>
            </a:r>
          </a:p>
          <a:p>
            <a:r>
              <a:rPr lang="en-US" dirty="0"/>
              <a:t>Market-research or educational materials that do not solicit business.</a:t>
            </a:r>
          </a:p>
          <a:p>
            <a:r>
              <a:rPr lang="en-US" dirty="0"/>
              <a:t>Communications about an existing credit account (for example, a promotion encouraging additional or different uses of an existing credit card account.)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248781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Actually Available Terms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If an advertisement for credit states specific credit terms, it must state only those terms that actually are or will be arranged or offered by the creditor.</a:t>
            </a:r>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414079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General</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b="1" dirty="0"/>
              <a:t>Exceptions</a:t>
            </a:r>
          </a:p>
          <a:p>
            <a:pPr marL="0" indent="0">
              <a:buNone/>
            </a:pPr>
            <a:r>
              <a:rPr lang="en-US" dirty="0"/>
              <a:t>Rate sheets that are published in newspapers, periodicals, or trade journals are exempt from the advertising rules as long as there is no fee paid by the credit union and no control by the credit union over whether the information will be published.</a:t>
            </a:r>
          </a:p>
          <a:p>
            <a:pPr marL="0" indent="0">
              <a:buNone/>
            </a:pPr>
            <a:endParaRPr lang="en-US" dirty="0"/>
          </a:p>
        </p:txBody>
      </p:sp>
    </p:spTree>
    <p:extLst>
      <p:ext uri="{BB962C8B-B14F-4D97-AF65-F5344CB8AC3E}">
        <p14:creationId xmlns:p14="http://schemas.microsoft.com/office/powerpoint/2010/main" val="2903733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601200"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Trigger Terms – Non HELOCs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lnSpcReduction="10000"/>
          </a:bodyPr>
          <a:lstStyle/>
          <a:p>
            <a:pPr marL="0" indent="0">
              <a:buNone/>
            </a:pPr>
            <a:r>
              <a:rPr lang="en-US" dirty="0"/>
              <a:t>The following terms, stated either affirmatively or negatively in an advertisement trigger additional disclosures:</a:t>
            </a:r>
          </a:p>
          <a:p>
            <a:r>
              <a:rPr lang="en-US" dirty="0"/>
              <a:t>Finance charges </a:t>
            </a:r>
          </a:p>
          <a:p>
            <a:r>
              <a:rPr lang="en-US" dirty="0"/>
              <a:t>Other charges</a:t>
            </a:r>
          </a:p>
          <a:p>
            <a:r>
              <a:rPr lang="en-US" dirty="0"/>
              <a:t>Penalty fees</a:t>
            </a:r>
          </a:p>
          <a:p>
            <a:r>
              <a:rPr lang="en-US" dirty="0"/>
              <a:t>Transaction taxes</a:t>
            </a:r>
          </a:p>
          <a:p>
            <a:r>
              <a:rPr lang="en-US" dirty="0"/>
              <a:t>Charges imposed for terminating a plan</a:t>
            </a:r>
          </a:p>
          <a:p>
            <a:r>
              <a:rPr lang="en-US" dirty="0"/>
              <a:t>Charges for voluntary credit insurance, debt cancellation or debt suspension.</a:t>
            </a:r>
          </a:p>
        </p:txBody>
      </p:sp>
    </p:spTree>
    <p:extLst>
      <p:ext uri="{BB962C8B-B14F-4D97-AF65-F5344CB8AC3E}">
        <p14:creationId xmlns:p14="http://schemas.microsoft.com/office/powerpoint/2010/main" val="3072996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601200"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Trigger Terms – HELOCs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The following terms, stated either affirmatively or negatively in an advertisement trigger additional disclosures:</a:t>
            </a:r>
          </a:p>
          <a:p>
            <a:r>
              <a:rPr lang="en-US" dirty="0"/>
              <a:t>Finance Charge</a:t>
            </a:r>
          </a:p>
          <a:p>
            <a:r>
              <a:rPr lang="en-US" b="1" dirty="0"/>
              <a:t>Annual Percentage Rate</a:t>
            </a:r>
          </a:p>
          <a:p>
            <a:r>
              <a:rPr lang="en-US" dirty="0"/>
              <a:t>Balance computation method</a:t>
            </a:r>
          </a:p>
          <a:p>
            <a:r>
              <a:rPr lang="en-US" dirty="0"/>
              <a:t>Any other charges</a:t>
            </a:r>
          </a:p>
        </p:txBody>
      </p:sp>
    </p:spTree>
    <p:extLst>
      <p:ext uri="{BB962C8B-B14F-4D97-AF65-F5344CB8AC3E}">
        <p14:creationId xmlns:p14="http://schemas.microsoft.com/office/powerpoint/2010/main" val="3124962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601200"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Triggered Disclosures </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Any minimum, fixed, transaction, activity or similar charge that is a finance charge that could be imposed (foreign transaction fees, cash advance fees)</a:t>
            </a:r>
          </a:p>
          <a:p>
            <a:r>
              <a:rPr lang="en-US" dirty="0"/>
              <a:t>Any periodic rate that may be applied expressed as an annual percentage rate </a:t>
            </a:r>
          </a:p>
          <a:p>
            <a:r>
              <a:rPr lang="en-US" dirty="0"/>
              <a:t>If the plan provides for a variable periodic rate, that fact shall be disclosed</a:t>
            </a:r>
          </a:p>
          <a:p>
            <a:r>
              <a:rPr lang="en-US" dirty="0"/>
              <a:t>Any membership or participation fee that could be imposed (excluding the credit union’s par share requirement)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93333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Additional HELOC Triggered Disclosures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Any loan fee that is a percentage of the credit limit under the plan and an estimate of any other fees imposed for opening the plan, stated as a single dollar amount or a reasonable range.</a:t>
            </a:r>
          </a:p>
          <a:p>
            <a:r>
              <a:rPr lang="en-US" dirty="0"/>
              <a:t>Any periodic rate used to compute the finance charge, expressed as an annual percentage rate</a:t>
            </a:r>
          </a:p>
          <a:p>
            <a:r>
              <a:rPr lang="en-US" dirty="0"/>
              <a:t>The maximum annual percentage rate that may be imposed in a variable-rate plan.</a:t>
            </a:r>
          </a:p>
        </p:txBody>
      </p:sp>
    </p:spTree>
    <p:extLst>
      <p:ext uri="{BB962C8B-B14F-4D97-AF65-F5344CB8AC3E}">
        <p14:creationId xmlns:p14="http://schemas.microsoft.com/office/powerpoint/2010/main" val="431862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Misleading Terms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An advertisement for open-end credit may not refer to an APR as “fixed,” or use a similar term, unless the advertisement also states a time period that the rate will be fixed and the rate will not increase during that period. </a:t>
            </a:r>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30042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Promotional Rates and Fees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Any advertisement for open-end credit (except for HELOCs), including promotional materials provided with applications and solicitations, that states a promotional rate or fee must also state:</a:t>
            </a:r>
          </a:p>
          <a:p>
            <a:pPr lvl="1"/>
            <a:r>
              <a:rPr lang="en-US" dirty="0"/>
              <a:t>When the promotional rate/fee will end.</a:t>
            </a:r>
          </a:p>
          <a:p>
            <a:pPr lvl="1"/>
            <a:r>
              <a:rPr lang="en-US" dirty="0"/>
              <a:t>The APR/fee that will apply after the end of the promotional period </a:t>
            </a:r>
            <a:r>
              <a:rPr lang="en-US" b="1" dirty="0"/>
              <a:t>in a prominent location closely proximate to the first listing of the promotional rate or promotional fee.</a:t>
            </a:r>
            <a:endParaRPr lang="en-US" dirty="0"/>
          </a:p>
          <a:p>
            <a:pPr marL="0" indent="0">
              <a:buNone/>
            </a:pPr>
            <a:endParaRPr lang="en-US" dirty="0"/>
          </a:p>
        </p:txBody>
      </p:sp>
    </p:spTree>
    <p:extLst>
      <p:ext uri="{BB962C8B-B14F-4D97-AF65-F5344CB8AC3E}">
        <p14:creationId xmlns:p14="http://schemas.microsoft.com/office/powerpoint/2010/main" val="143287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Promotional Rates and Fees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These requirements do not apply to:</a:t>
            </a:r>
          </a:p>
          <a:p>
            <a:pPr lvl="1"/>
            <a:r>
              <a:rPr lang="en-US" dirty="0"/>
              <a:t>An envelope or other enclosure in which an application or solicitation is mailed.</a:t>
            </a:r>
          </a:p>
          <a:p>
            <a:pPr lvl="1"/>
            <a:r>
              <a:rPr lang="en-US" dirty="0"/>
              <a:t>A banner advertisement.</a:t>
            </a:r>
          </a:p>
          <a:p>
            <a:pPr lvl="1"/>
            <a:r>
              <a:rPr lang="en-US" dirty="0"/>
              <a:t>A pop-up advertisement linked to an application or solicitation provided electronically.</a:t>
            </a:r>
          </a:p>
          <a:p>
            <a:r>
              <a:rPr lang="en-US" dirty="0"/>
              <a:t>If any APR in an advertisement is an introductory rate, the term “introductory” or “intro” must be stated in immediate proximity to each listing of the introductory rate in written or electronic advertisements.</a:t>
            </a:r>
            <a:endParaRPr lang="en-US" b="1" dirty="0"/>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24200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Additional HELOC Disclosures</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2070422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HELOC Discounted and Premium Rates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If an advertisement states an initial annual percentage rate that is not based on the index and margin used to make later rate adjustments in a variable-rate plan, the advertisement also shall state </a:t>
            </a:r>
            <a:r>
              <a:rPr lang="en-US" b="1" dirty="0"/>
              <a:t>with equal prominence and in close proximity to the initial rate</a:t>
            </a:r>
            <a:r>
              <a:rPr lang="en-US" dirty="0"/>
              <a:t>:</a:t>
            </a:r>
          </a:p>
          <a:p>
            <a:r>
              <a:rPr lang="en-US" dirty="0"/>
              <a:t>The period of time such initial rate will be in effect; and</a:t>
            </a:r>
          </a:p>
          <a:p>
            <a:r>
              <a:rPr lang="en-US" dirty="0"/>
              <a:t>A reasonably current annual percentage rate that would have been in effect using the index and margin.</a:t>
            </a:r>
          </a:p>
          <a:p>
            <a:endParaRPr lang="en-US" dirty="0"/>
          </a:p>
        </p:txBody>
      </p:sp>
    </p:spTree>
    <p:extLst>
      <p:ext uri="{BB962C8B-B14F-4D97-AF65-F5344CB8AC3E}">
        <p14:creationId xmlns:p14="http://schemas.microsoft.com/office/powerpoint/2010/main" val="1201134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Balloon Payments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If an advertisement states anything about a minimum periodic payment, the advertisement must state with equal prominence and in close proximity to the minimum periodic payment statement:</a:t>
            </a:r>
          </a:p>
          <a:p>
            <a:r>
              <a:rPr lang="en-US" dirty="0"/>
              <a:t>A statement that a balloon payment may result (if applicable).</a:t>
            </a:r>
          </a:p>
          <a:p>
            <a:r>
              <a:rPr lang="en-US" dirty="0"/>
              <a:t>The amount and timing of the balloon payment that will result if the member makes only the minimum payments for the entire time before the balloon payment is required.</a:t>
            </a:r>
          </a:p>
          <a:p>
            <a:endParaRPr lang="en-US" dirty="0"/>
          </a:p>
          <a:p>
            <a:endParaRPr lang="en-US" dirty="0"/>
          </a:p>
        </p:txBody>
      </p:sp>
    </p:spTree>
    <p:extLst>
      <p:ext uri="{BB962C8B-B14F-4D97-AF65-F5344CB8AC3E}">
        <p14:creationId xmlns:p14="http://schemas.microsoft.com/office/powerpoint/2010/main" val="3662060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Prohibitions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92500" lnSpcReduction="10000"/>
          </a:bodyPr>
          <a:lstStyle/>
          <a:p>
            <a:pPr marL="0" indent="0">
              <a:buNone/>
            </a:pPr>
            <a:r>
              <a:rPr lang="en-US" dirty="0"/>
              <a:t>Advertisements cannot be misleading or inaccurate and cannot misrepresent a credit union’s account contract.  There are certain specific prohibitions:</a:t>
            </a:r>
          </a:p>
          <a:p>
            <a:r>
              <a:rPr lang="en-US" dirty="0"/>
              <a:t>Using the terms “free,” “no cost,” or other words having similar meaning (for example, fees waived) if any regular maintenance or activity fee may be applied to the account. </a:t>
            </a:r>
          </a:p>
          <a:p>
            <a:r>
              <a:rPr lang="en-US" dirty="0"/>
              <a:t>If the account is free for a limited time, the time restriction must be stated. </a:t>
            </a:r>
          </a:p>
          <a:p>
            <a:r>
              <a:rPr lang="en-US" dirty="0"/>
              <a:t>Credit unions may advertise accounts as “free” for members who meet conditions not related to share accounts, such as the member’s age.</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2693596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Tax Implications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If an advertisement indicates that interest expense incurred under a home equity plan is or may be tax deductible, the reference must be made so that it is not misleading in any respect. </a:t>
            </a:r>
          </a:p>
          <a:p>
            <a:endParaRPr lang="en-US" dirty="0"/>
          </a:p>
        </p:txBody>
      </p:sp>
    </p:spTree>
    <p:extLst>
      <p:ext uri="{BB962C8B-B14F-4D97-AF65-F5344CB8AC3E}">
        <p14:creationId xmlns:p14="http://schemas.microsoft.com/office/powerpoint/2010/main" val="2902028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Tax Implications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If a HELOC advertisement distributed in paper form or through the Internet states that the advertised extension of credit may exceed the fair market value of the dwelling, the advertisement must state that: </a:t>
            </a:r>
          </a:p>
          <a:p>
            <a:r>
              <a:rPr lang="en-US" dirty="0"/>
              <a:t>The interest on the portion of the credit extension that is greater than the fair market value of the dwelling is not tax deductible for Federal income tax purposes</a:t>
            </a:r>
          </a:p>
          <a:p>
            <a:r>
              <a:rPr lang="en-US" dirty="0"/>
              <a:t>The member should consult a tax adviser for further information regarding the deductibility of interest and charges</a:t>
            </a:r>
          </a:p>
          <a:p>
            <a:pPr marL="0" indent="0">
              <a:buNone/>
            </a:pPr>
            <a:endParaRPr lang="en-US" dirty="0"/>
          </a:p>
          <a:p>
            <a:endParaRPr lang="en-US" dirty="0"/>
          </a:p>
        </p:txBody>
      </p:sp>
    </p:spTree>
    <p:extLst>
      <p:ext uri="{BB962C8B-B14F-4D97-AF65-F5344CB8AC3E}">
        <p14:creationId xmlns:p14="http://schemas.microsoft.com/office/powerpoint/2010/main" val="2366798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Misleading Terms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An advertisement may not refer to a home-equity plan as “free money” or contain a similarly misleading term.</a:t>
            </a:r>
          </a:p>
        </p:txBody>
      </p:sp>
    </p:spTree>
    <p:extLst>
      <p:ext uri="{BB962C8B-B14F-4D97-AF65-F5344CB8AC3E}">
        <p14:creationId xmlns:p14="http://schemas.microsoft.com/office/powerpoint/2010/main" val="4025382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Promotional Rates and Payments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92500" lnSpcReduction="20000"/>
          </a:bodyPr>
          <a:lstStyle/>
          <a:p>
            <a:pPr marL="0" indent="0">
              <a:buNone/>
            </a:pPr>
            <a:r>
              <a:rPr lang="en-US" dirty="0"/>
              <a:t>If any APR that is applied to a plan is a promotional rate, or if any payment applicable to a plan is a promotional payment, the following must be disclosed in any advertisement, other than radio or television advertisements, </a:t>
            </a:r>
            <a:r>
              <a:rPr lang="en-US" b="1" dirty="0"/>
              <a:t>in a clear and conspicuous manner with equal prominence and in close proximity to each listing of the promotional rate or payment</a:t>
            </a:r>
            <a:r>
              <a:rPr lang="en-US" dirty="0"/>
              <a:t>:</a:t>
            </a:r>
          </a:p>
          <a:p>
            <a:r>
              <a:rPr lang="en-US" dirty="0"/>
              <a:t>The period of time during which the promotional rate or promotional payment will apply</a:t>
            </a:r>
          </a:p>
          <a:p>
            <a:r>
              <a:rPr lang="en-US" dirty="0"/>
              <a:t>In the case of a promotional rate, any APR that will apply under the plan</a:t>
            </a:r>
          </a:p>
          <a:p>
            <a:r>
              <a:rPr lang="en-US" dirty="0"/>
              <a:t>In the case of a promotional payment, the amounts and time periods of any payments that will apply under the plan.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19636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Alternative Disclosures for Television or Radio</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lnSpcReduction="10000"/>
          </a:bodyPr>
          <a:lstStyle/>
          <a:p>
            <a:pPr marL="0" indent="0">
              <a:buNone/>
            </a:pPr>
            <a:r>
              <a:rPr lang="en-US" dirty="0"/>
              <a:t>A television or radio advertisement for a home equity plan that states any of the open-end credit triggering terms or any of the triggering terms for HELOCs may comply with advertising rules by:</a:t>
            </a:r>
          </a:p>
          <a:p>
            <a:r>
              <a:rPr lang="en-US" dirty="0"/>
              <a:t>Stating any periodic rate used to compute the finance charge, expressed as an APR.</a:t>
            </a:r>
          </a:p>
          <a:p>
            <a:r>
              <a:rPr lang="en-US" dirty="0"/>
              <a:t>Listing a toll-free telephone number, or any telephone number that allows a member to reverse the phone charges when calling for information along with a reference that the numbers may be used by members to obtain additional cost information.</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58246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Regulation Z: Closed-End Credit</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1215272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General</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92500" lnSpcReduction="20000"/>
          </a:bodyPr>
          <a:lstStyle/>
          <a:p>
            <a:pPr marL="0" indent="0">
              <a:buNone/>
            </a:pPr>
            <a:r>
              <a:rPr lang="en-US" dirty="0"/>
              <a:t>All advertisements must:</a:t>
            </a:r>
          </a:p>
          <a:p>
            <a:r>
              <a:rPr lang="en-US" dirty="0"/>
              <a:t>State credit terms that are actually available</a:t>
            </a:r>
          </a:p>
          <a:p>
            <a:r>
              <a:rPr lang="en-US" dirty="0"/>
              <a:t>State any rate of finance charge as an APR</a:t>
            </a:r>
          </a:p>
          <a:p>
            <a:r>
              <a:rPr lang="en-US" dirty="0"/>
              <a:t>State if the APR can be increased after consummation </a:t>
            </a:r>
          </a:p>
          <a:p>
            <a:r>
              <a:rPr lang="en-US" dirty="0"/>
              <a:t>State no other rate except:</a:t>
            </a:r>
          </a:p>
          <a:p>
            <a:pPr lvl="1"/>
            <a:r>
              <a:rPr lang="en-US" dirty="0"/>
              <a:t>A simple annual rate or a periodic rate for consumer loans not secured by a dwelling</a:t>
            </a:r>
          </a:p>
          <a:p>
            <a:pPr lvl="1"/>
            <a:r>
              <a:rPr lang="en-US" dirty="0"/>
              <a:t>A simple annual rate for credit secured by a dwelling </a:t>
            </a:r>
          </a:p>
          <a:p>
            <a:r>
              <a:rPr lang="en-US" dirty="0"/>
              <a:t>Show the simple annual rate or the periodic rate simultaneously with the APR for advertisements made through electronic communication (you can’t link to the APR)</a:t>
            </a:r>
          </a:p>
          <a:p>
            <a:pPr marL="0" indent="0">
              <a:buNone/>
            </a:pPr>
            <a:endParaRPr lang="en-US" b="1" dirty="0"/>
          </a:p>
          <a:p>
            <a:pPr marL="0" indent="0">
              <a:buNone/>
            </a:pPr>
            <a:endParaRPr lang="en-US" b="1" dirty="0"/>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7903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Trigger Terms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b="1" dirty="0"/>
              <a:t>Trigger Terms</a:t>
            </a:r>
          </a:p>
          <a:p>
            <a:pPr marL="0" indent="0">
              <a:buNone/>
            </a:pPr>
            <a:r>
              <a:rPr lang="en-US" dirty="0"/>
              <a:t>If an advertisement for a closed-end loan contains any one of the following terms, you must include additional disclosures:</a:t>
            </a:r>
          </a:p>
          <a:p>
            <a:r>
              <a:rPr lang="en-US" dirty="0"/>
              <a:t>The amount or percentage of any down payment</a:t>
            </a:r>
          </a:p>
          <a:p>
            <a:r>
              <a:rPr lang="en-US" b="1" dirty="0"/>
              <a:t>The number of payments or the period of repayment</a:t>
            </a:r>
          </a:p>
          <a:p>
            <a:r>
              <a:rPr lang="en-US" dirty="0"/>
              <a:t>The amount of any payment</a:t>
            </a:r>
          </a:p>
          <a:p>
            <a:r>
              <a:rPr lang="en-US" dirty="0"/>
              <a:t>The amount of any finance charge</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89068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Triggered Disclosures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An advertisement for closed-end credit that contains one or more of the above trigger terms also must disclose the following:</a:t>
            </a:r>
          </a:p>
          <a:p>
            <a:r>
              <a:rPr lang="en-US" dirty="0"/>
              <a:t>The amount or percentage of the down payment</a:t>
            </a:r>
          </a:p>
          <a:p>
            <a:r>
              <a:rPr lang="en-US" dirty="0"/>
              <a:t>The terms of repayment, which reflect the repayment obligations over the full term of the loan, including any balloon payment</a:t>
            </a:r>
          </a:p>
          <a:p>
            <a:r>
              <a:rPr lang="en-US" dirty="0"/>
              <a:t>The APR</a:t>
            </a:r>
          </a:p>
          <a:p>
            <a:r>
              <a:rPr lang="en-US" dirty="0"/>
              <a:t>For an APR that may be increased after consummation, a statement to that effect</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65017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13495" cy="1325563"/>
          </a:xfrm>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Terms of Repayment Example</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Unit-Cost: “48 monthly payments of $27.83 per $1,000 borrowed.”</a:t>
            </a:r>
          </a:p>
          <a:p>
            <a:pPr marL="0" indent="0">
              <a:buNone/>
            </a:pPr>
            <a:endParaRPr lang="en-US" b="1" dirty="0"/>
          </a:p>
          <a:p>
            <a:pPr marL="0" indent="0">
              <a:buNone/>
            </a:pPr>
            <a:endParaRPr lang="en-US" b="1" dirty="0"/>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78595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Trigger Terms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endParaRPr lang="en-US" b="1" dirty="0"/>
          </a:p>
          <a:p>
            <a:pPr marL="0" indent="0">
              <a:buNone/>
            </a:pPr>
            <a:endParaRPr lang="en-US" dirty="0"/>
          </a:p>
        </p:txBody>
      </p:sp>
      <p:graphicFrame>
        <p:nvGraphicFramePr>
          <p:cNvPr id="6" name="Table 5">
            <a:extLst>
              <a:ext uri="{FF2B5EF4-FFF2-40B4-BE49-F238E27FC236}">
                <a16:creationId xmlns:a16="http://schemas.microsoft.com/office/drawing/2014/main" id="{02C2BEFE-1B39-E477-1BBE-F5ABA7C5DEB2}"/>
              </a:ext>
            </a:extLst>
          </p:cNvPr>
          <p:cNvGraphicFramePr>
            <a:graphicFrameLocks noGrp="1"/>
          </p:cNvGraphicFramePr>
          <p:nvPr>
            <p:extLst>
              <p:ext uri="{D42A27DB-BD31-4B8C-83A1-F6EECF244321}">
                <p14:modId xmlns:p14="http://schemas.microsoft.com/office/powerpoint/2010/main" val="4146487552"/>
              </p:ext>
            </p:extLst>
          </p:nvPr>
        </p:nvGraphicFramePr>
        <p:xfrm>
          <a:off x="966952" y="1698851"/>
          <a:ext cx="9270123" cy="4668316"/>
        </p:xfrm>
        <a:graphic>
          <a:graphicData uri="http://schemas.openxmlformats.org/drawingml/2006/table">
            <a:tbl>
              <a:tblPr firstRow="1" firstCol="1" bandRow="1">
                <a:tableStyleId>{5C22544A-7EE6-4342-B048-85BDC9FD1C3A}</a:tableStyleId>
              </a:tblPr>
              <a:tblGrid>
                <a:gridCol w="1150051">
                  <a:extLst>
                    <a:ext uri="{9D8B030D-6E8A-4147-A177-3AD203B41FA5}">
                      <a16:colId xmlns:a16="http://schemas.microsoft.com/office/drawing/2014/main" val="665637877"/>
                    </a:ext>
                  </a:extLst>
                </a:gridCol>
                <a:gridCol w="8120072">
                  <a:extLst>
                    <a:ext uri="{9D8B030D-6E8A-4147-A177-3AD203B41FA5}">
                      <a16:colId xmlns:a16="http://schemas.microsoft.com/office/drawing/2014/main" val="1717457727"/>
                    </a:ext>
                  </a:extLst>
                </a:gridCol>
              </a:tblGrid>
              <a:tr h="340156">
                <a:tc>
                  <a:txBody>
                    <a:bodyPr/>
                    <a:lstStyle/>
                    <a:p>
                      <a:pPr marL="0" marR="0">
                        <a:spcAft>
                          <a:spcPts val="0"/>
                        </a:spcAft>
                      </a:pPr>
                      <a:r>
                        <a:rPr lang="en-US" sz="1800" dirty="0">
                          <a:effectLst/>
                        </a:rPr>
                        <a:t>Ad Term</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tc>
                  <a:txBody>
                    <a:bodyPr/>
                    <a:lstStyle/>
                    <a:p>
                      <a:pPr marL="0" marR="0">
                        <a:spcAft>
                          <a:spcPts val="0"/>
                        </a:spcAft>
                      </a:pPr>
                      <a:r>
                        <a:rPr lang="en-US" sz="1800" dirty="0">
                          <a:effectLst/>
                        </a:rPr>
                        <a:t>Rules</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extLst>
                  <a:ext uri="{0D108BD9-81ED-4DB2-BD59-A6C34878D82A}">
                    <a16:rowId xmlns:a16="http://schemas.microsoft.com/office/drawing/2014/main" val="1389261329"/>
                  </a:ext>
                </a:extLst>
              </a:tr>
              <a:tr h="1617611">
                <a:tc>
                  <a:txBody>
                    <a:bodyPr/>
                    <a:lstStyle/>
                    <a:p>
                      <a:pPr marL="0" marR="0">
                        <a:spcAft>
                          <a:spcPts val="0"/>
                        </a:spcAft>
                      </a:pPr>
                      <a:r>
                        <a:rPr lang="en-US" sz="1800" dirty="0">
                          <a:effectLst/>
                        </a:rPr>
                        <a:t>Rate</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tc>
                  <a:txBody>
                    <a:bodyPr/>
                    <a:lstStyle/>
                    <a:p>
                      <a:pPr marL="342900" marR="0" lvl="0" indent="-342900">
                        <a:spcBef>
                          <a:spcPts val="0"/>
                        </a:spcBef>
                        <a:spcAft>
                          <a:spcPts val="1200"/>
                        </a:spcAft>
                        <a:buFont typeface="Symbol" pitchFamily="2" charset="2"/>
                        <a:buChar char=""/>
                      </a:pPr>
                      <a:r>
                        <a:rPr lang="en-US" sz="1800" dirty="0">
                          <a:effectLst/>
                        </a:rPr>
                        <a:t>If any rate or yield is stated in an advertisement, it must be the annual percentage </a:t>
                      </a:r>
                      <a:r>
                        <a:rPr lang="en-US" sz="1800" b="0" dirty="0">
                          <a:effectLst/>
                        </a:rPr>
                        <a:t>yield using that term</a:t>
                      </a:r>
                      <a:r>
                        <a:rPr lang="en-US" sz="1800" dirty="0">
                          <a:effectLst/>
                        </a:rPr>
                        <a:t>. </a:t>
                      </a:r>
                    </a:p>
                    <a:p>
                      <a:pPr marL="342900" marR="0" lvl="0" indent="-342900">
                        <a:spcBef>
                          <a:spcPts val="0"/>
                        </a:spcBef>
                        <a:spcAft>
                          <a:spcPts val="1200"/>
                        </a:spcAft>
                        <a:buFont typeface="Symbol" pitchFamily="2" charset="2"/>
                        <a:buChar char=""/>
                      </a:pPr>
                      <a:r>
                        <a:rPr lang="en-US" sz="1800" dirty="0">
                          <a:effectLst/>
                        </a:rPr>
                        <a:t>If an advertisement discloses an annual percentage yield as of a specified date, that date must be recent in relation to the publication.</a:t>
                      </a:r>
                    </a:p>
                    <a:p>
                      <a:pPr marL="342900" marR="0" lvl="0" indent="-342900">
                        <a:spcBef>
                          <a:spcPts val="0"/>
                        </a:spcBef>
                        <a:spcAft>
                          <a:spcPts val="1200"/>
                        </a:spcAft>
                        <a:buFont typeface="Symbol" pitchFamily="2" charset="2"/>
                        <a:buChar char=""/>
                      </a:pPr>
                      <a:r>
                        <a:rPr lang="en-US" sz="1800" dirty="0">
                          <a:effectLst/>
                        </a:rPr>
                        <a:t>An advertisement can state the dividend rate as long as the APY is also disclosed. </a:t>
                      </a:r>
                    </a:p>
                    <a:p>
                      <a:pPr marL="342900" marR="0" lvl="0" indent="-342900">
                        <a:spcBef>
                          <a:spcPts val="0"/>
                        </a:spcBef>
                        <a:spcAft>
                          <a:spcPts val="1200"/>
                        </a:spcAft>
                        <a:buFont typeface="Symbol" pitchFamily="2" charset="2"/>
                        <a:buChar char=""/>
                      </a:pPr>
                      <a:r>
                        <a:rPr lang="en-US" sz="1800" dirty="0">
                          <a:effectLst/>
                        </a:rPr>
                        <a:t>If a dividend rate is stated, the term “dividend rate” must be used, and the rate stated must correspond to the annual percentage yield stated. </a:t>
                      </a:r>
                    </a:p>
                    <a:p>
                      <a:pPr marL="342900" marR="0" lvl="0" indent="-342900">
                        <a:spcBef>
                          <a:spcPts val="0"/>
                        </a:spcBef>
                        <a:spcAft>
                          <a:spcPts val="1200"/>
                        </a:spcAft>
                        <a:buFont typeface="Symbol" pitchFamily="2" charset="2"/>
                        <a:buChar char=""/>
                      </a:pPr>
                      <a:r>
                        <a:rPr lang="en-US" sz="1800" dirty="0">
                          <a:effectLst/>
                        </a:rPr>
                        <a:t>A dividend rate can be stated only if it is provided in conjunction with, but not more conspicuously than, the annual percentage yield it relates to.</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extLst>
                  <a:ext uri="{0D108BD9-81ED-4DB2-BD59-A6C34878D82A}">
                    <a16:rowId xmlns:a16="http://schemas.microsoft.com/office/drawing/2014/main" val="2649952765"/>
                  </a:ext>
                </a:extLst>
              </a:tr>
              <a:tr h="622158">
                <a:tc>
                  <a:txBody>
                    <a:bodyPr/>
                    <a:lstStyle/>
                    <a:p>
                      <a:pPr marL="0" marR="0">
                        <a:spcAft>
                          <a:spcPts val="0"/>
                        </a:spcAft>
                      </a:pPr>
                      <a:r>
                        <a:rPr lang="en-US" sz="1800" dirty="0">
                          <a:effectLst/>
                        </a:rPr>
                        <a:t>Tier-rate or step rate accounts</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tc>
                  <a:txBody>
                    <a:bodyPr/>
                    <a:lstStyle/>
                    <a:p>
                      <a:pPr marL="342900" marR="0" lvl="0" indent="-342900">
                        <a:spcBef>
                          <a:spcPts val="0"/>
                        </a:spcBef>
                        <a:spcAft>
                          <a:spcPts val="1200"/>
                        </a:spcAft>
                        <a:buFont typeface="Symbol" pitchFamily="2" charset="2"/>
                        <a:buChar char=""/>
                      </a:pPr>
                      <a:r>
                        <a:rPr lang="en-US" sz="1800" dirty="0">
                          <a:effectLst/>
                        </a:rPr>
                        <a:t>The APY for each tier must be shown along with the corresponding tier balance requirements. </a:t>
                      </a:r>
                    </a:p>
                    <a:p>
                      <a:pPr marL="342900" marR="0" lvl="0" indent="-342900">
                        <a:spcBef>
                          <a:spcPts val="0"/>
                        </a:spcBef>
                        <a:spcAft>
                          <a:spcPts val="1200"/>
                        </a:spcAft>
                        <a:buFont typeface="Symbol" pitchFamily="2" charset="2"/>
                        <a:buChar char=""/>
                      </a:pPr>
                      <a:r>
                        <a:rPr lang="en-US" sz="1800" dirty="0">
                          <a:effectLst/>
                        </a:rPr>
                        <a:t>An advertisement that states a dividend rate for a stepped-rate account must state all the dividend rates and the time period that each rate is in effect.</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extLst>
                  <a:ext uri="{0D108BD9-81ED-4DB2-BD59-A6C34878D82A}">
                    <a16:rowId xmlns:a16="http://schemas.microsoft.com/office/drawing/2014/main" val="1198443841"/>
                  </a:ext>
                </a:extLst>
              </a:tr>
            </a:tbl>
          </a:graphicData>
        </a:graphic>
      </p:graphicFrame>
    </p:spTree>
    <p:extLst>
      <p:ext uri="{BB962C8B-B14F-4D97-AF65-F5344CB8AC3E}">
        <p14:creationId xmlns:p14="http://schemas.microsoft.com/office/powerpoint/2010/main" val="3804445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Exceptions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A </a:t>
            </a:r>
            <a:r>
              <a:rPr lang="en-US" b="1" dirty="0"/>
              <a:t>television or radio </a:t>
            </a:r>
            <a:r>
              <a:rPr lang="en-US" dirty="0"/>
              <a:t>advertisement that states any of the closed-end triggering terms may comply by:</a:t>
            </a:r>
          </a:p>
          <a:p>
            <a:r>
              <a:rPr lang="en-US" dirty="0"/>
              <a:t>Stating the APR </a:t>
            </a:r>
          </a:p>
          <a:p>
            <a:r>
              <a:rPr lang="en-US" dirty="0"/>
              <a:t>Listing a toll-free telephone number, or any telephone number that allows a consumer to reverse the phone charges when calling for information, along with a reference that the number may be used by members to obtain additional cost information.</a:t>
            </a:r>
            <a:endParaRPr lang="en-US" b="1" dirty="0"/>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35225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a:bodyPr>
          <a:lstStyle/>
          <a:p>
            <a:r>
              <a:rPr lang="en-US" sz="5400" b="1" dirty="0">
                <a:solidFill>
                  <a:srgbClr val="0067A1"/>
                </a:solidFill>
                <a:latin typeface="Avenir Next Demi Bold" panose="020B0503020202020204" pitchFamily="34" charset="0"/>
                <a:cs typeface="Calibri" panose="020F0502020204030204" pitchFamily="34" charset="0"/>
              </a:rPr>
              <a:t>Additional Mortgage Rules</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2810409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Exceptions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The following disclosures for rates and payments do not apply to television or radio advertisements.</a:t>
            </a:r>
          </a:p>
        </p:txBody>
      </p:sp>
    </p:spTree>
    <p:extLst>
      <p:ext uri="{BB962C8B-B14F-4D97-AF65-F5344CB8AC3E}">
        <p14:creationId xmlns:p14="http://schemas.microsoft.com/office/powerpoint/2010/main" val="4201228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Rates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77500" lnSpcReduction="20000"/>
          </a:bodyPr>
          <a:lstStyle/>
          <a:p>
            <a:pPr marL="0" indent="0">
              <a:buNone/>
            </a:pPr>
            <a:r>
              <a:rPr lang="en-US" dirty="0"/>
              <a:t>If an advertisement for a mortgage loan states a simple annual rate of interest and more than one simple annual rate will apply over the term of the loan, the advertisement must disclose the following in a clear and conspicuous manner:</a:t>
            </a:r>
          </a:p>
          <a:p>
            <a:r>
              <a:rPr lang="en-US" dirty="0"/>
              <a:t>Each simple annual rate that will apply</a:t>
            </a:r>
          </a:p>
          <a:p>
            <a:r>
              <a:rPr lang="en-US" dirty="0"/>
              <a:t>For variable rate transactions, a rate determined by adding an index and margin must be disclosed based upon a reasonably current index and margin</a:t>
            </a:r>
          </a:p>
          <a:p>
            <a:r>
              <a:rPr lang="en-US" dirty="0"/>
              <a:t>The period of time during which each simple annual rate will apply</a:t>
            </a:r>
          </a:p>
          <a:p>
            <a:r>
              <a:rPr lang="en-US" dirty="0"/>
              <a:t>The APR for the loan</a:t>
            </a:r>
          </a:p>
          <a:p>
            <a:pPr marL="0" indent="0">
              <a:buNone/>
            </a:pPr>
            <a:endParaRPr lang="en-US" dirty="0"/>
          </a:p>
          <a:p>
            <a:pPr marL="0" indent="0">
              <a:buNone/>
            </a:pPr>
            <a:r>
              <a:rPr lang="en-US" dirty="0"/>
              <a:t>The above disclosures must be provided with equal prominence and in close proximity to any advertised rate that triggered these disclosures.</a:t>
            </a:r>
          </a:p>
          <a:p>
            <a:pPr marL="0" indent="0">
              <a:buNone/>
            </a:pPr>
            <a:endParaRPr lang="en-US" dirty="0"/>
          </a:p>
        </p:txBody>
      </p:sp>
    </p:spTree>
    <p:extLst>
      <p:ext uri="{BB962C8B-B14F-4D97-AF65-F5344CB8AC3E}">
        <p14:creationId xmlns:p14="http://schemas.microsoft.com/office/powerpoint/2010/main" val="758654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Payments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85000" lnSpcReduction="20000"/>
          </a:bodyPr>
          <a:lstStyle/>
          <a:p>
            <a:pPr marL="0" indent="0">
              <a:buNone/>
            </a:pPr>
            <a:r>
              <a:rPr lang="en-US" dirty="0"/>
              <a:t>If an advertisement for a mortgage loan states the amount of any payment, the advertisement must disclose the following in a clear and conspicuous manner:</a:t>
            </a:r>
          </a:p>
          <a:p>
            <a:r>
              <a:rPr lang="en-US" dirty="0"/>
              <a:t>The amount of each payment that will apply over the term of the loan, including any balloon payment</a:t>
            </a:r>
          </a:p>
          <a:p>
            <a:r>
              <a:rPr lang="en-US" dirty="0"/>
              <a:t>In variable-rate transactions, payments that will be determined based upon the application of the sum of an index and margin must be disclosed based on a reasonably current index and margin</a:t>
            </a:r>
          </a:p>
          <a:p>
            <a:r>
              <a:rPr lang="en-US" dirty="0"/>
              <a:t>The period of time during which each payment will apply</a:t>
            </a:r>
          </a:p>
          <a:p>
            <a:r>
              <a:rPr lang="en-US" dirty="0"/>
              <a:t>In an advertisement for a loan secured by a first lien on a dwelling, the fact that the payments do not include amounts for taxes and insurance premiums, if applicable, and that the actual payment obligation will be greater.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1583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Tax Implications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lnSpcReduction="10000"/>
          </a:bodyPr>
          <a:lstStyle/>
          <a:p>
            <a:pPr marL="0" indent="0">
              <a:buNone/>
            </a:pPr>
            <a:r>
              <a:rPr lang="en-US" dirty="0"/>
              <a:t>In any advertisement for a mortgage loan secured by the member’s principal dwelling, that is distributed in paper form or through the Internet, that states that the advertised extension of credit may exceed the fair market value of the dwelling, the advertisement must state that:</a:t>
            </a:r>
          </a:p>
          <a:p>
            <a:r>
              <a:rPr lang="en-US" dirty="0"/>
              <a:t>The interest on the portion of the credit extension that is greater than the fair market value of the dwelling is not tax deductible for Federal income tax purposes</a:t>
            </a:r>
          </a:p>
          <a:p>
            <a:r>
              <a:rPr lang="en-US" dirty="0"/>
              <a:t>The member should consult a tax adviser for further information regarding the deductibility of interest and charges.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12786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4000" b="1" dirty="0">
                <a:solidFill>
                  <a:srgbClr val="0067A1"/>
                </a:solidFill>
                <a:latin typeface="Avenir Next Demi Bold" panose="020B0503020202020204" pitchFamily="34" charset="0"/>
                <a:cs typeface="Calibri" panose="020F0502020204030204" pitchFamily="34" charset="0"/>
              </a:rPr>
              <a:t>Prohibited Acts or Practices in Advertisements for Mortgage Loans</a:t>
            </a:r>
            <a:endParaRPr lang="en-US" sz="40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dirty="0"/>
              <a:t>•	Misleading advertising of “fixed” rates and payments</a:t>
            </a:r>
          </a:p>
          <a:p>
            <a:pPr marL="0" indent="0">
              <a:buNone/>
            </a:pPr>
            <a:r>
              <a:rPr lang="en-US" dirty="0"/>
              <a:t>•	Misleading comparisons in advertisements</a:t>
            </a:r>
          </a:p>
          <a:p>
            <a:pPr marL="0" indent="0">
              <a:buNone/>
            </a:pPr>
            <a:r>
              <a:rPr lang="en-US" dirty="0"/>
              <a:t>•	Misrepresentations about government endorsements</a:t>
            </a:r>
          </a:p>
          <a:p>
            <a:pPr marL="0" indent="0">
              <a:buNone/>
            </a:pPr>
            <a:r>
              <a:rPr lang="en-US" dirty="0"/>
              <a:t>•	Misleading use of the current lender’s name</a:t>
            </a:r>
          </a:p>
          <a:p>
            <a:pPr marL="0" indent="0">
              <a:buNone/>
            </a:pPr>
            <a:r>
              <a:rPr lang="en-US" dirty="0"/>
              <a:t>•	Misleading claims of debt elimination</a:t>
            </a:r>
          </a:p>
          <a:p>
            <a:pPr marL="0" indent="0">
              <a:buNone/>
            </a:pPr>
            <a:r>
              <a:rPr lang="en-US" dirty="0"/>
              <a:t>•	Misleading use of the term “counselor” </a:t>
            </a:r>
          </a:p>
          <a:p>
            <a:pPr marL="0" indent="0">
              <a:buNone/>
            </a:pPr>
            <a:r>
              <a:rPr lang="en-US" dirty="0"/>
              <a:t>•	Misleading foreign-language advertisements</a:t>
            </a:r>
          </a:p>
          <a:p>
            <a:pPr marL="0" indent="0">
              <a:buNone/>
            </a:pPr>
            <a:endParaRPr lang="en-US" dirty="0"/>
          </a:p>
        </p:txBody>
      </p:sp>
    </p:spTree>
    <p:extLst>
      <p:ext uri="{BB962C8B-B14F-4D97-AF65-F5344CB8AC3E}">
        <p14:creationId xmlns:p14="http://schemas.microsoft.com/office/powerpoint/2010/main" val="1674351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a:bodyPr>
          <a:lstStyle/>
          <a:p>
            <a:r>
              <a:rPr lang="en-US" sz="5400" b="1" dirty="0">
                <a:solidFill>
                  <a:srgbClr val="0067A1"/>
                </a:solidFill>
                <a:latin typeface="Avenir Next Demi Bold" panose="020B0503020202020204" pitchFamily="34" charset="0"/>
                <a:cs typeface="Calibri" panose="020F0502020204030204" pitchFamily="34" charset="0"/>
              </a:rPr>
              <a:t>Fair Lending</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2190261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Closed-End Credit</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lnSpcReduction="10000"/>
          </a:bodyPr>
          <a:lstStyle/>
          <a:p>
            <a:r>
              <a:rPr lang="en-US" dirty="0"/>
              <a:t>The Equal Credit Opportunity Act (ECOA) and its accompanying Regulation B generally prohibit discriminatory practices in lending. The provisions broadly apply to "any aspect of a credit transaction.” </a:t>
            </a:r>
          </a:p>
          <a:p>
            <a:r>
              <a:rPr lang="en-US" dirty="0"/>
              <a:t>The Fair Housing Act (FHA) prohibits discrimination “in making available a [residential real estate related transaction]” based on a prohibited factor. </a:t>
            </a:r>
          </a:p>
          <a:p>
            <a:r>
              <a:rPr lang="en-US" dirty="0"/>
              <a:t> NCUA’s nondiscrimination rule prohibits denial or discouragement of an application for a real estate related transaction based on any prohibited basis.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98499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fontScale="90000"/>
          </a:bodyPr>
          <a:lstStyle/>
          <a:p>
            <a:r>
              <a:rPr lang="en-US" sz="5400" b="1" dirty="0">
                <a:solidFill>
                  <a:srgbClr val="0067A1"/>
                </a:solidFill>
                <a:latin typeface="Avenir Next Demi Bold" panose="020B0503020202020204" pitchFamily="34" charset="0"/>
                <a:cs typeface="Calibri" panose="020F0502020204030204" pitchFamily="34" charset="0"/>
              </a:rPr>
              <a:t>FFIEC Fair Lending Exam Procedures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fontScale="92500" lnSpcReduction="10000"/>
          </a:bodyPr>
          <a:lstStyle/>
          <a:p>
            <a:pPr marL="0" indent="0">
              <a:buNone/>
            </a:pPr>
            <a:r>
              <a:rPr lang="en-US" dirty="0"/>
              <a:t>As a useful resource, the </a:t>
            </a:r>
            <a:r>
              <a:rPr lang="en-US" dirty="0">
                <a:hlinkClick r:id="rId4"/>
              </a:rPr>
              <a:t>FFIEC’s Interagency Fair Lending Examination Procedures </a:t>
            </a:r>
            <a:r>
              <a:rPr lang="en-US" dirty="0"/>
              <a:t>explains factors that may be used to analyze the risks associated with a marketing strategy. The guide describes indicators of potential disparate treatment in marketing residential products, including:</a:t>
            </a:r>
          </a:p>
          <a:p>
            <a:r>
              <a:rPr lang="en-US" dirty="0"/>
              <a:t>Advertising patterns or practices that a reasonable person would believe indicate prohibited basis customers are less desirable.</a:t>
            </a:r>
          </a:p>
          <a:p>
            <a:r>
              <a:rPr lang="en-US" dirty="0"/>
              <a:t>Advertising only in media serving non-minority areas of the market.</a:t>
            </a:r>
          </a:p>
          <a:p>
            <a:r>
              <a:rPr lang="en-US" dirty="0"/>
              <a:t>Marketing through brokers or other agents that the institution knows (or has reason to know) would serve only one racial or ethnic group in the market.</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8418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Trigger Terms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endParaRPr lang="en-US" b="1" dirty="0"/>
          </a:p>
          <a:p>
            <a:pPr marL="0" indent="0">
              <a:buNone/>
            </a:pPr>
            <a:endParaRPr lang="en-US" dirty="0"/>
          </a:p>
        </p:txBody>
      </p:sp>
      <p:graphicFrame>
        <p:nvGraphicFramePr>
          <p:cNvPr id="6" name="Table 5">
            <a:extLst>
              <a:ext uri="{FF2B5EF4-FFF2-40B4-BE49-F238E27FC236}">
                <a16:creationId xmlns:a16="http://schemas.microsoft.com/office/drawing/2014/main" id="{02C2BEFE-1B39-E477-1BBE-F5ABA7C5DEB2}"/>
              </a:ext>
            </a:extLst>
          </p:cNvPr>
          <p:cNvGraphicFramePr>
            <a:graphicFrameLocks noGrp="1"/>
          </p:cNvGraphicFramePr>
          <p:nvPr>
            <p:extLst>
              <p:ext uri="{D42A27DB-BD31-4B8C-83A1-F6EECF244321}">
                <p14:modId xmlns:p14="http://schemas.microsoft.com/office/powerpoint/2010/main" val="1648090342"/>
              </p:ext>
            </p:extLst>
          </p:nvPr>
        </p:nvGraphicFramePr>
        <p:xfrm>
          <a:off x="966952" y="1698851"/>
          <a:ext cx="9270123" cy="3997756"/>
        </p:xfrm>
        <a:graphic>
          <a:graphicData uri="http://schemas.openxmlformats.org/drawingml/2006/table">
            <a:tbl>
              <a:tblPr firstRow="1" firstCol="1" bandRow="1">
                <a:tableStyleId>{5C22544A-7EE6-4342-B048-85BDC9FD1C3A}</a:tableStyleId>
              </a:tblPr>
              <a:tblGrid>
                <a:gridCol w="1150051">
                  <a:extLst>
                    <a:ext uri="{9D8B030D-6E8A-4147-A177-3AD203B41FA5}">
                      <a16:colId xmlns:a16="http://schemas.microsoft.com/office/drawing/2014/main" val="665637877"/>
                    </a:ext>
                  </a:extLst>
                </a:gridCol>
                <a:gridCol w="8120072">
                  <a:extLst>
                    <a:ext uri="{9D8B030D-6E8A-4147-A177-3AD203B41FA5}">
                      <a16:colId xmlns:a16="http://schemas.microsoft.com/office/drawing/2014/main" val="1717457727"/>
                    </a:ext>
                  </a:extLst>
                </a:gridCol>
              </a:tblGrid>
              <a:tr h="340156">
                <a:tc>
                  <a:txBody>
                    <a:bodyPr/>
                    <a:lstStyle/>
                    <a:p>
                      <a:pPr marL="0" marR="0">
                        <a:spcAft>
                          <a:spcPts val="0"/>
                        </a:spcAft>
                      </a:pPr>
                      <a:r>
                        <a:rPr lang="en-US" sz="1800" dirty="0">
                          <a:effectLst/>
                        </a:rPr>
                        <a:t>Ad Term</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tc>
                  <a:txBody>
                    <a:bodyPr/>
                    <a:lstStyle/>
                    <a:p>
                      <a:pPr marL="0" marR="0">
                        <a:spcAft>
                          <a:spcPts val="0"/>
                        </a:spcAft>
                      </a:pPr>
                      <a:r>
                        <a:rPr lang="en-US" sz="1800" dirty="0">
                          <a:effectLst/>
                        </a:rPr>
                        <a:t>Rules</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extLst>
                  <a:ext uri="{0D108BD9-81ED-4DB2-BD59-A6C34878D82A}">
                    <a16:rowId xmlns:a16="http://schemas.microsoft.com/office/drawing/2014/main" val="1389261329"/>
                  </a:ext>
                </a:extLst>
              </a:tr>
              <a:tr h="1990906">
                <a:tc>
                  <a:txBody>
                    <a:bodyPr/>
                    <a:lstStyle/>
                    <a:p>
                      <a:pPr marL="0" marR="0">
                        <a:spcAft>
                          <a:spcPts val="0"/>
                        </a:spcAft>
                      </a:pPr>
                      <a:r>
                        <a:rPr lang="en-US" sz="1800" dirty="0">
                          <a:effectLst/>
                        </a:rPr>
                        <a:t>APY</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tc>
                  <a:txBody>
                    <a:bodyPr/>
                    <a:lstStyle/>
                    <a:p>
                      <a:pPr marL="342900" marR="0" lvl="0" indent="-342900">
                        <a:spcBef>
                          <a:spcPts val="0"/>
                        </a:spcBef>
                        <a:spcAft>
                          <a:spcPts val="1200"/>
                        </a:spcAft>
                        <a:buFont typeface="Symbol" pitchFamily="2" charset="2"/>
                        <a:buChar char=""/>
                      </a:pPr>
                      <a:r>
                        <a:rPr lang="en-US" sz="1800" b="1" dirty="0">
                          <a:effectLst/>
                        </a:rPr>
                        <a:t>The abbreviation “APY” may be used, provided that the term “annual percentage yield” is stated at least once in the advertisement.</a:t>
                      </a:r>
                    </a:p>
                    <a:p>
                      <a:pPr marL="342900" marR="0" lvl="0" indent="-342900">
                        <a:spcBef>
                          <a:spcPts val="0"/>
                        </a:spcBef>
                        <a:spcAft>
                          <a:spcPts val="1200"/>
                        </a:spcAft>
                        <a:buFont typeface="Symbol" pitchFamily="2" charset="2"/>
                        <a:buChar char=""/>
                      </a:pPr>
                      <a:r>
                        <a:rPr lang="en-US" sz="1800" dirty="0">
                          <a:effectLst/>
                        </a:rPr>
                        <a:t>For variable rate accounts, a statement that the rate may change after the account is opened.</a:t>
                      </a:r>
                    </a:p>
                    <a:p>
                      <a:pPr marL="342900" marR="0" lvl="0" indent="-342900">
                        <a:spcBef>
                          <a:spcPts val="0"/>
                        </a:spcBef>
                        <a:spcAft>
                          <a:spcPts val="1200"/>
                        </a:spcAft>
                        <a:buFont typeface="Symbol" pitchFamily="2" charset="2"/>
                        <a:buChar char=""/>
                      </a:pPr>
                      <a:r>
                        <a:rPr lang="en-US" sz="1800" dirty="0">
                          <a:effectLst/>
                        </a:rPr>
                        <a:t>The time the APY is offered</a:t>
                      </a:r>
                    </a:p>
                    <a:p>
                      <a:pPr marL="342900" marR="0" lvl="0" indent="-342900">
                        <a:spcBef>
                          <a:spcPts val="0"/>
                        </a:spcBef>
                        <a:spcAft>
                          <a:spcPts val="1200"/>
                        </a:spcAft>
                        <a:buFont typeface="Symbol" pitchFamily="2" charset="2"/>
                        <a:buChar char=""/>
                      </a:pPr>
                      <a:r>
                        <a:rPr lang="en-US" sz="1800" dirty="0">
                          <a:effectLst/>
                        </a:rPr>
                        <a:t>Minimum balance requirements</a:t>
                      </a:r>
                    </a:p>
                    <a:p>
                      <a:pPr marL="342900" marR="0" lvl="0" indent="-342900">
                        <a:spcBef>
                          <a:spcPts val="0"/>
                        </a:spcBef>
                        <a:spcAft>
                          <a:spcPts val="1200"/>
                        </a:spcAft>
                        <a:buFont typeface="Symbol" pitchFamily="2" charset="2"/>
                        <a:buChar char=""/>
                      </a:pPr>
                      <a:r>
                        <a:rPr lang="en-US" sz="1800" dirty="0">
                          <a:effectLst/>
                        </a:rPr>
                        <a:t>Minimum opening deposit</a:t>
                      </a:r>
                    </a:p>
                    <a:p>
                      <a:pPr marL="342900" marR="0" lvl="0" indent="-342900">
                        <a:spcBef>
                          <a:spcPts val="0"/>
                        </a:spcBef>
                        <a:spcAft>
                          <a:spcPts val="1200"/>
                        </a:spcAft>
                        <a:buFont typeface="Symbol" pitchFamily="2" charset="2"/>
                        <a:buChar char=""/>
                      </a:pPr>
                      <a:r>
                        <a:rPr lang="en-US" sz="1800" dirty="0">
                          <a:effectLst/>
                        </a:rPr>
                        <a:t>A statement that “fees could reduce earnings”</a:t>
                      </a:r>
                    </a:p>
                    <a:p>
                      <a:pPr marL="342900" marR="0" lvl="0" indent="-342900">
                        <a:spcBef>
                          <a:spcPts val="0"/>
                        </a:spcBef>
                        <a:spcAft>
                          <a:spcPts val="1200"/>
                        </a:spcAft>
                        <a:buFont typeface="Symbol" pitchFamily="2" charset="2"/>
                        <a:buChar char=""/>
                      </a:pPr>
                      <a:r>
                        <a:rPr lang="en-US" sz="1800" dirty="0">
                          <a:effectLst/>
                        </a:rPr>
                        <a:t>For term share accounts:  A statement that a penalty will or may be imposed for early withdrawal.</a:t>
                      </a:r>
                      <a:endParaRPr lang="en-US" sz="1800" dirty="0">
                        <a:solidFill>
                          <a:srgbClr val="404040"/>
                        </a:solidFill>
                        <a:effectLst/>
                        <a:latin typeface="Calisto MT" panose="02040603050505030304" pitchFamily="18" charset="77"/>
                        <a:ea typeface="MS Mincho" panose="02020609040205080304" pitchFamily="49" charset="-128"/>
                        <a:cs typeface="Times New Roman" panose="02020603050405020304" pitchFamily="18" charset="0"/>
                      </a:endParaRPr>
                    </a:p>
                  </a:txBody>
                  <a:tcPr marL="55946" marR="55946" marT="0" marB="0"/>
                </a:tc>
                <a:extLst>
                  <a:ext uri="{0D108BD9-81ED-4DB2-BD59-A6C34878D82A}">
                    <a16:rowId xmlns:a16="http://schemas.microsoft.com/office/drawing/2014/main" val="3236028065"/>
                  </a:ext>
                </a:extLst>
              </a:tr>
            </a:tbl>
          </a:graphicData>
        </a:graphic>
      </p:graphicFrame>
    </p:spTree>
    <p:extLst>
      <p:ext uri="{BB962C8B-B14F-4D97-AF65-F5344CB8AC3E}">
        <p14:creationId xmlns:p14="http://schemas.microsoft.com/office/powerpoint/2010/main" val="29513147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Equal Housing Lender Logo</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lnSpcReduction="10000"/>
          </a:bodyPr>
          <a:lstStyle/>
          <a:p>
            <a:pPr marL="0" indent="0">
              <a:buNone/>
            </a:pPr>
            <a:r>
              <a:rPr lang="en-US" dirty="0"/>
              <a:t>Advertisements for real estate-related loans must prominently indicate that the credit union makes loans without regard to race, color, religion, national origin, sex, handicap, or familial status. </a:t>
            </a:r>
          </a:p>
          <a:p>
            <a:r>
              <a:rPr lang="en-US" dirty="0"/>
              <a:t>Ads broadcast on the radio may indicate that the credit union is an “Equal Housing Lender” or an “Equal Opportunity Lender.”</a:t>
            </a:r>
          </a:p>
          <a:p>
            <a:r>
              <a:rPr lang="en-US" dirty="0"/>
              <a:t>Television and print ads may include a copy of the Fair Housing logo with the legend “Equal Housing Opportunity” from the fair housing poster (other methods in lieu of logo may also be used)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35126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5400" b="1" dirty="0">
                <a:solidFill>
                  <a:srgbClr val="0067A1"/>
                </a:solidFill>
                <a:latin typeface="Avenir Next Demi Bold" panose="020B0503020202020204" pitchFamily="34" charset="0"/>
                <a:cs typeface="Calibri" panose="020F0502020204030204" pitchFamily="34" charset="0"/>
              </a:rPr>
              <a:t>Equal Housing Lender Logo</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381000" y="2005013"/>
            <a:ext cx="9601200" cy="4117975"/>
          </a:xfrm>
        </p:spPr>
        <p:txBody>
          <a:bodyPr>
            <a:normAutofit/>
          </a:bodyPr>
          <a:lstStyle/>
          <a:p>
            <a:pPr marL="0" indent="0">
              <a:buNone/>
            </a:pPr>
            <a:endParaRPr lang="en-US" dirty="0"/>
          </a:p>
          <a:p>
            <a:pPr marL="0" indent="0">
              <a:buNone/>
            </a:pPr>
            <a:endParaRPr lang="en-US" dirty="0"/>
          </a:p>
        </p:txBody>
      </p:sp>
      <p:pic>
        <p:nvPicPr>
          <p:cNvPr id="4098" name="Picture 2" descr="[4.0 inch Equal Housing Opportunity Logo]">
            <a:extLst>
              <a:ext uri="{FF2B5EF4-FFF2-40B4-BE49-F238E27FC236}">
                <a16:creationId xmlns:a16="http://schemas.microsoft.com/office/drawing/2014/main" id="{6E121644-F09B-C20E-080D-D68C4133F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2005013"/>
            <a:ext cx="3594100" cy="383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676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a:bodyPr>
          <a:lstStyle/>
          <a:p>
            <a:r>
              <a:rPr lang="en-US" sz="5400" b="1" dirty="0">
                <a:solidFill>
                  <a:srgbClr val="0067A1"/>
                </a:solidFill>
                <a:latin typeface="Avenir Next Demi Bold" panose="020B0503020202020204" pitchFamily="34" charset="0"/>
                <a:cs typeface="Calibri" panose="020F0502020204030204" pitchFamily="34" charset="0"/>
              </a:rPr>
              <a:t>SAFE Act</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788567"/>
          </a:xfrm>
        </p:spPr>
        <p:txBody>
          <a:bodyPr lIns="0" tIns="0" rIns="0">
            <a:normAutofit/>
          </a:bodyPr>
          <a:lstStyle/>
          <a:p>
            <a:endParaRPr lang="en-US" sz="3600" dirty="0">
              <a:solidFill>
                <a:schemeClr val="tx1">
                  <a:lumMod val="50000"/>
                  <a:lumOff val="50000"/>
                </a:schemeClr>
              </a:solidFill>
              <a:latin typeface="Avenir Next" panose="020B0503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4"/>
          <a:stretch>
            <a:fillRect/>
          </a:stretch>
        </p:blipFill>
        <p:spPr>
          <a:xfrm>
            <a:off x="9525000" y="0"/>
            <a:ext cx="2667000" cy="6858000"/>
          </a:xfrm>
          <a:prstGeom prst="rect">
            <a:avLst/>
          </a:prstGeom>
        </p:spPr>
      </p:pic>
    </p:spTree>
    <p:extLst>
      <p:ext uri="{BB962C8B-B14F-4D97-AF65-F5344CB8AC3E}">
        <p14:creationId xmlns:p14="http://schemas.microsoft.com/office/powerpoint/2010/main" val="1851515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cs typeface="Calibri" panose="020F0502020204030204" pitchFamily="34" charset="0"/>
              </a:rPr>
              <a:t>NMLS Numbers</a:t>
            </a:r>
            <a:endParaRPr lang="en-US" sz="5400" b="1" dirty="0">
              <a:solidFill>
                <a:srgbClr val="0067A1"/>
              </a:solidFill>
              <a:latin typeface="Avenir Next Demi Bold" panose="020B0503020202020204" pitchFamily="34" charset="0"/>
            </a:endParaRP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sz="half" idx="1"/>
          </p:nvPr>
        </p:nvSpPr>
        <p:spPr>
          <a:xfrm>
            <a:off x="838200" y="1825625"/>
            <a:ext cx="4038600" cy="4351338"/>
          </a:xfrm>
        </p:spPr>
        <p:txBody>
          <a:bodyPr>
            <a:normAutofit/>
          </a:bodyPr>
          <a:lstStyle/>
          <a:p>
            <a:r>
              <a:rPr lang="en-US" dirty="0"/>
              <a:t>Credit Union?</a:t>
            </a:r>
          </a:p>
          <a:p>
            <a:r>
              <a:rPr lang="en-US" dirty="0"/>
              <a:t>MLO?</a:t>
            </a:r>
          </a:p>
        </p:txBody>
      </p:sp>
      <p:pic>
        <p:nvPicPr>
          <p:cNvPr id="11" name="Content Placeholder 10" descr="A white question mark on a blue surface&#10;&#10;Description automatically generated">
            <a:extLst>
              <a:ext uri="{FF2B5EF4-FFF2-40B4-BE49-F238E27FC236}">
                <a16:creationId xmlns:a16="http://schemas.microsoft.com/office/drawing/2014/main" id="{9CFD2D64-1001-0014-0D95-59B469B3C24A}"/>
              </a:ext>
            </a:extLst>
          </p:cNvPr>
          <p:cNvPicPr>
            <a:picLocks noGrp="1" noChangeAspect="1"/>
          </p:cNvPicPr>
          <p:nvPr>
            <p:ph sz="half" idx="2"/>
          </p:nvPr>
        </p:nvPicPr>
        <p:blipFill>
          <a:blip r:embed="rId4"/>
          <a:stretch>
            <a:fillRect/>
          </a:stretch>
        </p:blipFill>
        <p:spPr>
          <a:xfrm>
            <a:off x="5048250" y="2139156"/>
            <a:ext cx="5181600" cy="3454400"/>
          </a:xfrm>
        </p:spPr>
      </p:pic>
    </p:spTree>
    <p:extLst>
      <p:ext uri="{BB962C8B-B14F-4D97-AF65-F5344CB8AC3E}">
        <p14:creationId xmlns:p14="http://schemas.microsoft.com/office/powerpoint/2010/main" val="3921982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a:xfrm>
            <a:off x="838200" y="365125"/>
            <a:ext cx="9703279" cy="1325563"/>
          </a:xfrm>
        </p:spPr>
        <p:txBody>
          <a:bodyPr/>
          <a:lstStyle/>
          <a:p>
            <a:r>
              <a:rPr lang="en-US" sz="5400" b="1" dirty="0">
                <a:solidFill>
                  <a:srgbClr val="0067A1"/>
                </a:solidFill>
                <a:latin typeface="Avenir Next Demi Bold" panose="020B0503020202020204" pitchFamily="34" charset="0"/>
              </a:rPr>
              <a:t>Next up</a:t>
            </a:r>
          </a:p>
        </p:txBody>
      </p:sp>
      <p:sp>
        <p:nvSpPr>
          <p:cNvPr id="6" name="Content Placeholder 5">
            <a:extLst>
              <a:ext uri="{FF2B5EF4-FFF2-40B4-BE49-F238E27FC236}">
                <a16:creationId xmlns:a16="http://schemas.microsoft.com/office/drawing/2014/main" id="{9CAA0F92-8B35-95C2-323B-93C54B5AF2F1}"/>
              </a:ext>
            </a:extLst>
          </p:cNvPr>
          <p:cNvSpPr>
            <a:spLocks noGrp="1"/>
          </p:cNvSpPr>
          <p:nvPr>
            <p:ph idx="1"/>
          </p:nvPr>
        </p:nvSpPr>
        <p:spPr>
          <a:xfrm>
            <a:off x="838200" y="1825625"/>
            <a:ext cx="9703279" cy="4351338"/>
          </a:xfrm>
        </p:spPr>
        <p:txBody>
          <a:bodyPr>
            <a:normAutofit/>
          </a:bodyPr>
          <a:lstStyle/>
          <a:p>
            <a:pPr marL="0" indent="0">
              <a:buNone/>
            </a:pPr>
            <a:r>
              <a:rPr lang="en-US" sz="3000" dirty="0">
                <a:hlinkClick r:id="rId4"/>
              </a:rPr>
              <a:t>Thursday December 12, 2022</a:t>
            </a:r>
            <a:r>
              <a:rPr lang="en-US" sz="3000" dirty="0"/>
              <a:t>:</a:t>
            </a:r>
          </a:p>
          <a:p>
            <a:r>
              <a:rPr lang="en-US" sz="3000" dirty="0"/>
              <a:t>Compliance Resources &amp; Holiday Treats Potluck</a:t>
            </a:r>
          </a:p>
          <a:p>
            <a:r>
              <a:rPr lang="en-US" sz="3000" dirty="0"/>
              <a:t>Last Compliance Crüe Meeting</a:t>
            </a:r>
          </a:p>
          <a:p>
            <a:pPr marL="0" indent="0">
              <a:buNone/>
            </a:pPr>
            <a:endParaRPr lang="en-US" sz="3000" dirty="0"/>
          </a:p>
        </p:txBody>
      </p:sp>
    </p:spTree>
    <p:extLst>
      <p:ext uri="{BB962C8B-B14F-4D97-AF65-F5344CB8AC3E}">
        <p14:creationId xmlns:p14="http://schemas.microsoft.com/office/powerpoint/2010/main" val="1705620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object&#10;&#10;Description automatically generated">
            <a:extLst>
              <a:ext uri="{FF2B5EF4-FFF2-40B4-BE49-F238E27FC236}">
                <a16:creationId xmlns:a16="http://schemas.microsoft.com/office/drawing/2014/main" id="{B4F80AA4-06D4-0C47-94B9-61123C9E4F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5A615B-B203-A244-BB6D-DF7018AA6111}"/>
              </a:ext>
            </a:extLst>
          </p:cNvPr>
          <p:cNvSpPr>
            <a:spLocks noGrp="1"/>
          </p:cNvSpPr>
          <p:nvPr>
            <p:ph type="title"/>
          </p:nvPr>
        </p:nvSpPr>
        <p:spPr>
          <a:xfrm>
            <a:off x="831850" y="1141207"/>
            <a:ext cx="9596940" cy="911113"/>
          </a:xfrm>
        </p:spPr>
        <p:txBody>
          <a:bodyPr lIns="0" tIns="0" anchor="t" anchorCtr="0">
            <a:normAutofit/>
          </a:bodyPr>
          <a:lstStyle/>
          <a:p>
            <a:r>
              <a:rPr lang="en-US" sz="5400" b="1" dirty="0">
                <a:solidFill>
                  <a:srgbClr val="0067A1"/>
                </a:solidFill>
                <a:latin typeface="Avenir Next Demi Bold" panose="020B0503020202020204" pitchFamily="34" charset="0"/>
                <a:cs typeface="Calibri" panose="020F0502020204030204" pitchFamily="34" charset="0"/>
              </a:rPr>
              <a:t>Questions?</a:t>
            </a:r>
          </a:p>
        </p:txBody>
      </p:sp>
      <p:sp>
        <p:nvSpPr>
          <p:cNvPr id="5" name="Text Placeholder 4">
            <a:extLst>
              <a:ext uri="{FF2B5EF4-FFF2-40B4-BE49-F238E27FC236}">
                <a16:creationId xmlns:a16="http://schemas.microsoft.com/office/drawing/2014/main" id="{91411CB2-872D-4947-8399-CC207F0CF24D}"/>
              </a:ext>
            </a:extLst>
          </p:cNvPr>
          <p:cNvSpPr>
            <a:spLocks noGrp="1"/>
          </p:cNvSpPr>
          <p:nvPr>
            <p:ph type="body" idx="1"/>
          </p:nvPr>
        </p:nvSpPr>
        <p:spPr>
          <a:xfrm>
            <a:off x="831850" y="2404960"/>
            <a:ext cx="9596940" cy="1561112"/>
          </a:xfrm>
        </p:spPr>
        <p:txBody>
          <a:bodyPr lIns="0" tIns="0" rIns="0">
            <a:normAutofit fontScale="70000" lnSpcReduction="20000"/>
          </a:bodyPr>
          <a:lstStyle/>
          <a:p>
            <a:r>
              <a:rPr lang="en-US" sz="3600" dirty="0">
                <a:solidFill>
                  <a:schemeClr val="tx1">
                    <a:lumMod val="50000"/>
                    <a:lumOff val="50000"/>
                  </a:schemeClr>
                </a:solidFill>
                <a:latin typeface="Avenir Next" panose="020B0503020202020204" pitchFamily="34" charset="0"/>
              </a:rPr>
              <a:t>Heather Line</a:t>
            </a:r>
          </a:p>
          <a:p>
            <a:r>
              <a:rPr lang="en-US" sz="3600" dirty="0">
                <a:solidFill>
                  <a:schemeClr val="tx1">
                    <a:lumMod val="50000"/>
                    <a:lumOff val="50000"/>
                  </a:schemeClr>
                </a:solidFill>
                <a:latin typeface="Avenir Next" panose="020B0503020202020204" pitchFamily="34" charset="0"/>
              </a:rPr>
              <a:t>Compliance Specialist</a:t>
            </a:r>
          </a:p>
          <a:p>
            <a:r>
              <a:rPr lang="en-US" sz="3600" dirty="0">
                <a:solidFill>
                  <a:schemeClr val="tx1">
                    <a:lumMod val="50000"/>
                    <a:lumOff val="50000"/>
                  </a:schemeClr>
                </a:solidFill>
                <a:latin typeface="Avenir Next" panose="020B0503020202020204" pitchFamily="34" charset="0"/>
                <a:hlinkClick r:id="rId4"/>
              </a:rPr>
              <a:t>heather@utahscreditunions.org</a:t>
            </a:r>
            <a:endParaRPr lang="en-US" sz="3600" dirty="0">
              <a:solidFill>
                <a:schemeClr val="tx1">
                  <a:lumMod val="50000"/>
                  <a:lumOff val="50000"/>
                </a:schemeClr>
              </a:solidFill>
              <a:latin typeface="Avenir Next" panose="020B0503020202020204" pitchFamily="34" charset="0"/>
            </a:endParaRPr>
          </a:p>
          <a:p>
            <a:r>
              <a:rPr lang="en-US" sz="3600" dirty="0">
                <a:solidFill>
                  <a:schemeClr val="tx1">
                    <a:lumMod val="50000"/>
                    <a:lumOff val="50000"/>
                  </a:schemeClr>
                </a:solidFill>
                <a:latin typeface="Avenir Next" panose="020B0503020202020204" pitchFamily="34" charset="0"/>
              </a:rPr>
              <a:t>801-599-2168</a:t>
            </a:r>
          </a:p>
        </p:txBody>
      </p:sp>
      <p:pic>
        <p:nvPicPr>
          <p:cNvPr id="11" name="Picture 10" descr="A picture containing shape&#10;&#10;Description automatically generated">
            <a:extLst>
              <a:ext uri="{FF2B5EF4-FFF2-40B4-BE49-F238E27FC236}">
                <a16:creationId xmlns:a16="http://schemas.microsoft.com/office/drawing/2014/main" id="{6D1805A1-FBE0-3640-8445-A7E4BA8697A4}"/>
              </a:ext>
            </a:extLst>
          </p:cNvPr>
          <p:cNvPicPr>
            <a:picLocks noChangeAspect="1"/>
          </p:cNvPicPr>
          <p:nvPr/>
        </p:nvPicPr>
        <p:blipFill>
          <a:blip r:embed="rId5"/>
          <a:stretch>
            <a:fillRect/>
          </a:stretch>
        </p:blipFill>
        <p:spPr>
          <a:xfrm>
            <a:off x="9525000" y="0"/>
            <a:ext cx="2667000" cy="6858000"/>
          </a:xfrm>
          <a:prstGeom prst="rect">
            <a:avLst/>
          </a:prstGeom>
        </p:spPr>
      </p:pic>
    </p:spTree>
    <p:extLst>
      <p:ext uri="{BB962C8B-B14F-4D97-AF65-F5344CB8AC3E}">
        <p14:creationId xmlns:p14="http://schemas.microsoft.com/office/powerpoint/2010/main" val="174986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lstStyle/>
          <a:p>
            <a:r>
              <a:rPr lang="en-US" sz="5400" b="1" dirty="0">
                <a:solidFill>
                  <a:srgbClr val="0067A1"/>
                </a:solidFill>
                <a:latin typeface="Avenir Next Demi Bold" panose="020B0503020202020204" pitchFamily="34" charset="0"/>
              </a:rPr>
              <a:t>Bonuses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pPr marL="0" indent="0">
              <a:buNone/>
            </a:pPr>
            <a:r>
              <a:rPr lang="en-US" b="1" dirty="0"/>
              <a:t>Bonus Disclosures</a:t>
            </a:r>
          </a:p>
          <a:p>
            <a:pPr marL="0" indent="0">
              <a:buNone/>
            </a:pPr>
            <a:r>
              <a:rPr lang="en-US" dirty="0"/>
              <a:t>Disclose these terms if the ad mentions a bonus:</a:t>
            </a:r>
          </a:p>
          <a:p>
            <a:r>
              <a:rPr lang="en-US" dirty="0"/>
              <a:t>The Annual Percentage Yield and all corresponding APY disclosures</a:t>
            </a:r>
          </a:p>
          <a:p>
            <a:r>
              <a:rPr lang="en-US" dirty="0"/>
              <a:t>The time requirement necessary to obtain the bonus</a:t>
            </a:r>
          </a:p>
          <a:p>
            <a:r>
              <a:rPr lang="en-US" dirty="0"/>
              <a:t>Minimum balance required to obtain the bonus</a:t>
            </a:r>
          </a:p>
          <a:p>
            <a:r>
              <a:rPr lang="en-US" dirty="0"/>
              <a:t>Minimum balance required to open the account</a:t>
            </a:r>
          </a:p>
          <a:p>
            <a:r>
              <a:rPr lang="en-US" dirty="0"/>
              <a:t>When the bonus will be provided to the member</a:t>
            </a:r>
          </a:p>
          <a:p>
            <a:pPr marL="0" indent="0">
              <a:buNone/>
            </a:pPr>
            <a:endParaRPr lang="en-US" dirty="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3559022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9B450D9-633B-764E-B688-E3ECDDCC3A56}"/>
              </a:ext>
            </a:extLst>
          </p:cNvPr>
          <p:cNvPicPr>
            <a:picLocks noChangeAspect="1"/>
          </p:cNvPicPr>
          <p:nvPr/>
        </p:nvPicPr>
        <p:blipFill>
          <a:blip r:embed="rId3"/>
          <a:stretch>
            <a:fillRect/>
          </a:stretch>
        </p:blipFill>
        <p:spPr>
          <a:xfrm>
            <a:off x="9525000" y="0"/>
            <a:ext cx="2667000" cy="6858000"/>
          </a:xfrm>
          <a:prstGeom prst="rect">
            <a:avLst/>
          </a:prstGeom>
        </p:spPr>
      </p:pic>
      <p:sp>
        <p:nvSpPr>
          <p:cNvPr id="2" name="Title 1">
            <a:extLst>
              <a:ext uri="{FF2B5EF4-FFF2-40B4-BE49-F238E27FC236}">
                <a16:creationId xmlns:a16="http://schemas.microsoft.com/office/drawing/2014/main" id="{E4CF73D5-F042-9444-A00C-E6601D4E29A9}"/>
              </a:ext>
            </a:extLst>
          </p:cNvPr>
          <p:cNvSpPr>
            <a:spLocks noGrp="1"/>
          </p:cNvSpPr>
          <p:nvPr>
            <p:ph type="title"/>
          </p:nvPr>
        </p:nvSpPr>
        <p:spPr/>
        <p:txBody>
          <a:bodyPr>
            <a:normAutofit/>
          </a:bodyPr>
          <a:lstStyle/>
          <a:p>
            <a:r>
              <a:rPr lang="en-US" sz="5400" b="1" dirty="0">
                <a:solidFill>
                  <a:srgbClr val="0067A1"/>
                </a:solidFill>
                <a:latin typeface="Avenir Next Demi Bold" panose="020B0503020202020204" pitchFamily="34" charset="0"/>
              </a:rPr>
              <a:t>Limited Disclosures</a:t>
            </a:r>
          </a:p>
        </p:txBody>
      </p:sp>
      <p:sp>
        <p:nvSpPr>
          <p:cNvPr id="8" name="Content Placeholder 7">
            <a:extLst>
              <a:ext uri="{FF2B5EF4-FFF2-40B4-BE49-F238E27FC236}">
                <a16:creationId xmlns:a16="http://schemas.microsoft.com/office/drawing/2014/main" id="{223633AB-E0D4-106D-6D3D-E29ECC8A5AE8}"/>
              </a:ext>
            </a:extLst>
          </p:cNvPr>
          <p:cNvSpPr>
            <a:spLocks noGrp="1"/>
          </p:cNvSpPr>
          <p:nvPr>
            <p:ph idx="1"/>
          </p:nvPr>
        </p:nvSpPr>
        <p:spPr>
          <a:xfrm>
            <a:off x="838200" y="1825625"/>
            <a:ext cx="9601200" cy="4117975"/>
          </a:xfrm>
        </p:spPr>
        <p:txBody>
          <a:bodyPr>
            <a:normAutofit/>
          </a:bodyPr>
          <a:lstStyle/>
          <a:p>
            <a:r>
              <a:rPr lang="en-US" dirty="0"/>
              <a:t>Credit Union Newsletters</a:t>
            </a:r>
          </a:p>
          <a:p>
            <a:pPr lvl="1"/>
            <a:r>
              <a:rPr lang="en-US" dirty="0"/>
              <a:t>Include the APY if a rate is stated </a:t>
            </a:r>
          </a:p>
          <a:p>
            <a:pPr lvl="1"/>
            <a:r>
              <a:rPr lang="en-US" dirty="0"/>
              <a:t>If the APY is stated, include a notice advising members to contact the credit union for further information on applicable fees and terms. </a:t>
            </a:r>
          </a:p>
          <a:p>
            <a:r>
              <a:rPr lang="en-US" dirty="0"/>
              <a:t>Indoor Signs </a:t>
            </a:r>
          </a:p>
          <a:p>
            <a:pPr lvl="1"/>
            <a:r>
              <a:rPr lang="en-US" dirty="0"/>
              <a:t>Including: computer screens, banners, preprinted posters and lobby boards</a:t>
            </a:r>
          </a:p>
          <a:p>
            <a:pPr lvl="1"/>
            <a:r>
              <a:rPr lang="en-US" dirty="0"/>
              <a:t>Indoor signs are generally not subject to the advertising requirements.  </a:t>
            </a:r>
          </a:p>
          <a:p>
            <a:pPr marL="0" indent="0">
              <a:buNone/>
            </a:pPr>
            <a:endParaRPr lang="en-US" b="1" dirty="0"/>
          </a:p>
          <a:p>
            <a:pPr marL="0" indent="0">
              <a:buNone/>
            </a:pPr>
            <a:endParaRPr lang="en-US" dirty="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724484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29826</TotalTime>
  <Words>4608</Words>
  <Application>Microsoft Macintosh PowerPoint</Application>
  <PresentationFormat>Widescreen</PresentationFormat>
  <Paragraphs>458</Paragraphs>
  <Slides>75</Slides>
  <Notes>75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Avenir Next</vt:lpstr>
      <vt:lpstr>Avenir Next Demi Bold</vt:lpstr>
      <vt:lpstr>Calibri</vt:lpstr>
      <vt:lpstr>Calibri Light</vt:lpstr>
      <vt:lpstr>Calisto MT</vt:lpstr>
      <vt:lpstr>Symbol</vt:lpstr>
      <vt:lpstr>Office Theme</vt:lpstr>
      <vt:lpstr>Advertising Compliance</vt:lpstr>
      <vt:lpstr>Truth in Savings Act</vt:lpstr>
      <vt:lpstr>General</vt:lpstr>
      <vt:lpstr>General</vt:lpstr>
      <vt:lpstr>Prohibitions</vt:lpstr>
      <vt:lpstr>Trigger Terms</vt:lpstr>
      <vt:lpstr>Trigger Terms</vt:lpstr>
      <vt:lpstr>Bonuses</vt:lpstr>
      <vt:lpstr>Limited Disclosures</vt:lpstr>
      <vt:lpstr>Dividend Rate</vt:lpstr>
      <vt:lpstr>Permissible Account Terms</vt:lpstr>
      <vt:lpstr>Prohibited Account Terms</vt:lpstr>
      <vt:lpstr>Overdrafts</vt:lpstr>
      <vt:lpstr>Overdrafts</vt:lpstr>
      <vt:lpstr>Overdrafts</vt:lpstr>
      <vt:lpstr>Overdrafts</vt:lpstr>
      <vt:lpstr>Overdrafts</vt:lpstr>
      <vt:lpstr>Overdrafts</vt:lpstr>
      <vt:lpstr>Share Insurance</vt:lpstr>
      <vt:lpstr>General</vt:lpstr>
      <vt:lpstr>General</vt:lpstr>
      <vt:lpstr>Exceptions</vt:lpstr>
      <vt:lpstr>Exceptions</vt:lpstr>
      <vt:lpstr>Nondeposit Investments</vt:lpstr>
      <vt:lpstr>General</vt:lpstr>
      <vt:lpstr>Shared Employees</vt:lpstr>
      <vt:lpstr>Sales Locations</vt:lpstr>
      <vt:lpstr>Disclosures</vt:lpstr>
      <vt:lpstr>Telephone Consumer Protection Act</vt:lpstr>
      <vt:lpstr>TCPA</vt:lpstr>
      <vt:lpstr>TCPA</vt:lpstr>
      <vt:lpstr>TCPA</vt:lpstr>
      <vt:lpstr>Regulation Z: Open-End Credit</vt:lpstr>
      <vt:lpstr>Definition of Advertisement</vt:lpstr>
      <vt:lpstr>Examples</vt:lpstr>
      <vt:lpstr>Examples</vt:lpstr>
      <vt:lpstr>Exclusions</vt:lpstr>
      <vt:lpstr>Exclusions</vt:lpstr>
      <vt:lpstr>Actually Available Terms</vt:lpstr>
      <vt:lpstr>Trigger Terms – Non HELOCs</vt:lpstr>
      <vt:lpstr>Trigger Terms – HELOCs</vt:lpstr>
      <vt:lpstr>Triggered Disclosures </vt:lpstr>
      <vt:lpstr>Additional HELOC Triggered Disclosures</vt:lpstr>
      <vt:lpstr>Misleading Terms</vt:lpstr>
      <vt:lpstr>Promotional Rates and Fees</vt:lpstr>
      <vt:lpstr>Promotional Rates and Fees</vt:lpstr>
      <vt:lpstr>Additional HELOC Disclosures</vt:lpstr>
      <vt:lpstr>HELOC Discounted and Premium Rates</vt:lpstr>
      <vt:lpstr>Balloon Payments</vt:lpstr>
      <vt:lpstr>Tax Implications</vt:lpstr>
      <vt:lpstr>Tax Implications</vt:lpstr>
      <vt:lpstr>Misleading Terms</vt:lpstr>
      <vt:lpstr>Promotional Rates and Payments</vt:lpstr>
      <vt:lpstr>Alternative Disclosures for Television or Radio</vt:lpstr>
      <vt:lpstr>Regulation Z: Closed-End Credit</vt:lpstr>
      <vt:lpstr>General</vt:lpstr>
      <vt:lpstr>Trigger Terms</vt:lpstr>
      <vt:lpstr>Triggered Disclosures</vt:lpstr>
      <vt:lpstr>Terms of Repayment Example</vt:lpstr>
      <vt:lpstr>Exceptions</vt:lpstr>
      <vt:lpstr>Additional Mortgage Rules</vt:lpstr>
      <vt:lpstr>Exceptions</vt:lpstr>
      <vt:lpstr>Rates</vt:lpstr>
      <vt:lpstr>Payments</vt:lpstr>
      <vt:lpstr>Tax Implications</vt:lpstr>
      <vt:lpstr>Prohibited Acts or Practices in Advertisements for Mortgage Loans</vt:lpstr>
      <vt:lpstr>Fair Lending</vt:lpstr>
      <vt:lpstr>Closed-End Credit</vt:lpstr>
      <vt:lpstr>FFIEC Fair Lending Exam Procedures</vt:lpstr>
      <vt:lpstr>Equal Housing Lender Logo</vt:lpstr>
      <vt:lpstr>Equal Housing Lender Logo</vt:lpstr>
      <vt:lpstr>SAFE Act</vt:lpstr>
      <vt:lpstr>NMLS Numbers</vt:lpstr>
      <vt:lpstr>Next up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Nelson</dc:creator>
  <cp:lastModifiedBy>Heather Line</cp:lastModifiedBy>
  <cp:revision>194</cp:revision>
  <cp:lastPrinted>2022-04-21T22:22:13Z</cp:lastPrinted>
  <dcterms:created xsi:type="dcterms:W3CDTF">2021-08-13T16:44:24Z</dcterms:created>
  <dcterms:modified xsi:type="dcterms:W3CDTF">2024-11-21T06:47:24Z</dcterms:modified>
</cp:coreProperties>
</file>