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5"/>
  </p:notesMasterIdLst>
  <p:sldIdLst>
    <p:sldId id="256" r:id="rId2"/>
    <p:sldId id="572" r:id="rId3"/>
    <p:sldId id="578" r:id="rId4"/>
    <p:sldId id="573" r:id="rId5"/>
    <p:sldId id="590" r:id="rId6"/>
    <p:sldId id="591" r:id="rId7"/>
    <p:sldId id="579" r:id="rId8"/>
    <p:sldId id="580" r:id="rId9"/>
    <p:sldId id="581" r:id="rId10"/>
    <p:sldId id="582" r:id="rId11"/>
    <p:sldId id="583" r:id="rId12"/>
    <p:sldId id="575" r:id="rId13"/>
    <p:sldId id="584" r:id="rId14"/>
    <p:sldId id="585" r:id="rId15"/>
    <p:sldId id="586" r:id="rId16"/>
    <p:sldId id="587" r:id="rId17"/>
    <p:sldId id="588" r:id="rId18"/>
    <p:sldId id="574" r:id="rId19"/>
    <p:sldId id="589" r:id="rId20"/>
    <p:sldId id="592" r:id="rId21"/>
    <p:sldId id="596" r:id="rId22"/>
    <p:sldId id="593" r:id="rId23"/>
    <p:sldId id="594" r:id="rId24"/>
    <p:sldId id="595" r:id="rId25"/>
    <p:sldId id="597" r:id="rId26"/>
    <p:sldId id="598" r:id="rId27"/>
    <p:sldId id="599" r:id="rId28"/>
    <p:sldId id="600"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 id="615" r:id="rId44"/>
    <p:sldId id="616" r:id="rId45"/>
    <p:sldId id="617" r:id="rId46"/>
    <p:sldId id="618" r:id="rId47"/>
    <p:sldId id="619" r:id="rId48"/>
    <p:sldId id="620" r:id="rId49"/>
    <p:sldId id="621" r:id="rId50"/>
    <p:sldId id="622" r:id="rId51"/>
    <p:sldId id="623" r:id="rId52"/>
    <p:sldId id="624" r:id="rId53"/>
    <p:sldId id="576" r:id="rId54"/>
  </p:sldIdLst>
  <p:sldSz cx="12192000" cy="6858000"/>
  <p:notesSz cx="6858000" cy="9144000"/>
  <p:embeddedFontLst>
    <p:embeddedFont>
      <p:font typeface="Avenir Next Demi Bold" panose="020B0503020202020204" pitchFamily="34" charset="0"/>
      <p:regular r:id="rId56"/>
      <p:bold r:id="rId57"/>
      <p:italic r:id="rId58"/>
      <p:boldItalic r:id="rId59"/>
    </p:embeddedFont>
    <p:embeddedFont>
      <p:font typeface="Myriad VF"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Hartvigsen" initials="TH" lastIdx="1" clrIdx="0">
    <p:extLst>
      <p:ext uri="{19B8F6BF-5375-455C-9EA6-DF929625EA0E}">
        <p15:presenceInfo xmlns:p15="http://schemas.microsoft.com/office/powerpoint/2012/main" userId="S::tom@utahscreditunions.org::6f1b9560-17ae-4e1c-a8cc-b667dfd4d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C5F3"/>
    <a:srgbClr val="E62D75"/>
    <a:srgbClr val="BE1C7F"/>
    <a:srgbClr val="0067A1"/>
    <a:srgbClr val="94C83D"/>
    <a:srgbClr val="BAE6F3"/>
    <a:srgbClr val="2C2F35"/>
    <a:srgbClr val="3C933B"/>
    <a:srgbClr val="769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18"/>
    <p:restoredTop sz="96327"/>
  </p:normalViewPr>
  <p:slideViewPr>
    <p:cSldViewPr snapToGrid="0" snapToObjects="1">
      <p:cViewPr varScale="1">
        <p:scale>
          <a:sx n="124" d="100"/>
          <a:sy n="124" d="100"/>
        </p:scale>
        <p:origin x="5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7C0A5-D944-DD42-AA25-A9C22E41D83F}" type="datetimeFigureOut">
              <a:rPr lang="en-US" smtClean="0"/>
              <a:t>8/27/25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4F9C2-FEA7-384E-9EFD-D0838067DF39}" type="slidenum">
              <a:rPr lang="en-US" smtClean="0"/>
              <a:t>‹#›</a:t>
            </a:fld>
            <a:endParaRPr lang="en-US"/>
          </a:p>
        </p:txBody>
      </p:sp>
    </p:spTree>
    <p:extLst>
      <p:ext uri="{BB962C8B-B14F-4D97-AF65-F5344CB8AC3E}">
        <p14:creationId xmlns:p14="http://schemas.microsoft.com/office/powerpoint/2010/main" val="316752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a:t>
            </a:fld>
            <a:endParaRPr lang="en-US"/>
          </a:p>
        </p:txBody>
      </p:sp>
    </p:spTree>
    <p:extLst>
      <p:ext uri="{BB962C8B-B14F-4D97-AF65-F5344CB8AC3E}">
        <p14:creationId xmlns:p14="http://schemas.microsoft.com/office/powerpoint/2010/main" val="23114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77496-1D17-248F-12FE-0B0BAF070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16ADA-7058-C852-30D6-9F78BAF55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2C3AE-0726-FBAE-3B43-96468E8B76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53915E-7EDD-9956-4111-3F457E65D771}"/>
              </a:ext>
            </a:extLst>
          </p:cNvPr>
          <p:cNvSpPr>
            <a:spLocks noGrp="1"/>
          </p:cNvSpPr>
          <p:nvPr>
            <p:ph type="sldNum" sz="quarter" idx="5"/>
          </p:nvPr>
        </p:nvSpPr>
        <p:spPr/>
        <p:txBody>
          <a:bodyPr/>
          <a:lstStyle/>
          <a:p>
            <a:fld id="{D354F9C2-FEA7-384E-9EFD-D0838067DF39}" type="slidenum">
              <a:rPr lang="en-US" smtClean="0"/>
              <a:t>10</a:t>
            </a:fld>
            <a:endParaRPr lang="en-US"/>
          </a:p>
        </p:txBody>
      </p:sp>
    </p:spTree>
    <p:extLst>
      <p:ext uri="{BB962C8B-B14F-4D97-AF65-F5344CB8AC3E}">
        <p14:creationId xmlns:p14="http://schemas.microsoft.com/office/powerpoint/2010/main" val="423133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1D59-A946-945D-C2AD-DDD981F96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AA9AE-1C7F-0C3D-BD20-48670E8DA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62376-B33A-C158-5D71-F8C52955E9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2F8130-2274-A974-3CA8-9CE6F4B6D142}"/>
              </a:ext>
            </a:extLst>
          </p:cNvPr>
          <p:cNvSpPr>
            <a:spLocks noGrp="1"/>
          </p:cNvSpPr>
          <p:nvPr>
            <p:ph type="sldNum" sz="quarter" idx="5"/>
          </p:nvPr>
        </p:nvSpPr>
        <p:spPr/>
        <p:txBody>
          <a:bodyPr/>
          <a:lstStyle/>
          <a:p>
            <a:fld id="{D354F9C2-FEA7-384E-9EFD-D0838067DF39}" type="slidenum">
              <a:rPr lang="en-US" smtClean="0"/>
              <a:t>11</a:t>
            </a:fld>
            <a:endParaRPr lang="en-US"/>
          </a:p>
        </p:txBody>
      </p:sp>
    </p:spTree>
    <p:extLst>
      <p:ext uri="{BB962C8B-B14F-4D97-AF65-F5344CB8AC3E}">
        <p14:creationId xmlns:p14="http://schemas.microsoft.com/office/powerpoint/2010/main" val="244149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12</a:t>
            </a:fld>
            <a:endParaRPr lang="en-US"/>
          </a:p>
        </p:txBody>
      </p:sp>
    </p:spTree>
    <p:extLst>
      <p:ext uri="{BB962C8B-B14F-4D97-AF65-F5344CB8AC3E}">
        <p14:creationId xmlns:p14="http://schemas.microsoft.com/office/powerpoint/2010/main" val="38298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61912-0665-4C14-020F-FFE718A95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0F184-94C9-50F9-9A51-A63A71C56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7CD19-CCA5-BBE6-D017-3E72B6C6B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C658E2-5608-E689-39C3-2C227846E946}"/>
              </a:ext>
            </a:extLst>
          </p:cNvPr>
          <p:cNvSpPr>
            <a:spLocks noGrp="1"/>
          </p:cNvSpPr>
          <p:nvPr>
            <p:ph type="sldNum" sz="quarter" idx="5"/>
          </p:nvPr>
        </p:nvSpPr>
        <p:spPr/>
        <p:txBody>
          <a:bodyPr/>
          <a:lstStyle/>
          <a:p>
            <a:fld id="{D354F9C2-FEA7-384E-9EFD-D0838067DF39}" type="slidenum">
              <a:rPr lang="en-US" smtClean="0"/>
              <a:t>13</a:t>
            </a:fld>
            <a:endParaRPr lang="en-US"/>
          </a:p>
        </p:txBody>
      </p:sp>
    </p:spTree>
    <p:extLst>
      <p:ext uri="{BB962C8B-B14F-4D97-AF65-F5344CB8AC3E}">
        <p14:creationId xmlns:p14="http://schemas.microsoft.com/office/powerpoint/2010/main" val="228728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9F4F-F357-480E-6D3E-AB5102DC2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038C1-D48D-A4BD-E539-91A298D34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E5A21-D4EA-BADE-0907-0E27D94CDF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C90122-985D-CA1E-2E71-1F6527A4CCE7}"/>
              </a:ext>
            </a:extLst>
          </p:cNvPr>
          <p:cNvSpPr>
            <a:spLocks noGrp="1"/>
          </p:cNvSpPr>
          <p:nvPr>
            <p:ph type="sldNum" sz="quarter" idx="5"/>
          </p:nvPr>
        </p:nvSpPr>
        <p:spPr/>
        <p:txBody>
          <a:bodyPr/>
          <a:lstStyle/>
          <a:p>
            <a:fld id="{D354F9C2-FEA7-384E-9EFD-D0838067DF39}" type="slidenum">
              <a:rPr lang="en-US" smtClean="0"/>
              <a:t>14</a:t>
            </a:fld>
            <a:endParaRPr lang="en-US"/>
          </a:p>
        </p:txBody>
      </p:sp>
    </p:spTree>
    <p:extLst>
      <p:ext uri="{BB962C8B-B14F-4D97-AF65-F5344CB8AC3E}">
        <p14:creationId xmlns:p14="http://schemas.microsoft.com/office/powerpoint/2010/main" val="350555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AD4A9-995D-81D6-C1B2-A6BAEDABC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D957E-018A-34A1-C731-66ACF8A22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6D35F-E0E1-5608-799B-3555BC9142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5201F8-FADE-D99C-DD32-E684D7472768}"/>
              </a:ext>
            </a:extLst>
          </p:cNvPr>
          <p:cNvSpPr>
            <a:spLocks noGrp="1"/>
          </p:cNvSpPr>
          <p:nvPr>
            <p:ph type="sldNum" sz="quarter" idx="5"/>
          </p:nvPr>
        </p:nvSpPr>
        <p:spPr/>
        <p:txBody>
          <a:bodyPr/>
          <a:lstStyle/>
          <a:p>
            <a:fld id="{D354F9C2-FEA7-384E-9EFD-D0838067DF39}" type="slidenum">
              <a:rPr lang="en-US" smtClean="0"/>
              <a:t>15</a:t>
            </a:fld>
            <a:endParaRPr lang="en-US"/>
          </a:p>
        </p:txBody>
      </p:sp>
    </p:spTree>
    <p:extLst>
      <p:ext uri="{BB962C8B-B14F-4D97-AF65-F5344CB8AC3E}">
        <p14:creationId xmlns:p14="http://schemas.microsoft.com/office/powerpoint/2010/main" val="148253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496E-B118-114B-315D-626158762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606D2-3F50-29C7-55D7-FFB02661C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147B1-9A0A-86B9-B8B6-61ED876599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14EDF3-A259-C06D-6878-E4DCA11C3FA4}"/>
              </a:ext>
            </a:extLst>
          </p:cNvPr>
          <p:cNvSpPr>
            <a:spLocks noGrp="1"/>
          </p:cNvSpPr>
          <p:nvPr>
            <p:ph type="sldNum" sz="quarter" idx="5"/>
          </p:nvPr>
        </p:nvSpPr>
        <p:spPr/>
        <p:txBody>
          <a:bodyPr/>
          <a:lstStyle/>
          <a:p>
            <a:fld id="{D354F9C2-FEA7-384E-9EFD-D0838067DF39}" type="slidenum">
              <a:rPr lang="en-US" smtClean="0"/>
              <a:t>16</a:t>
            </a:fld>
            <a:endParaRPr lang="en-US"/>
          </a:p>
        </p:txBody>
      </p:sp>
    </p:spTree>
    <p:extLst>
      <p:ext uri="{BB962C8B-B14F-4D97-AF65-F5344CB8AC3E}">
        <p14:creationId xmlns:p14="http://schemas.microsoft.com/office/powerpoint/2010/main" val="410717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4C8C-4B41-2E79-81A7-825D8A117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D3C34-66B7-DE07-89A4-B7E9C7C70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FB4D4-5A33-2CCC-EBB2-A13D94291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39C7A3-4C0A-EE8D-6568-4008F7D930B4}"/>
              </a:ext>
            </a:extLst>
          </p:cNvPr>
          <p:cNvSpPr>
            <a:spLocks noGrp="1"/>
          </p:cNvSpPr>
          <p:nvPr>
            <p:ph type="sldNum" sz="quarter" idx="5"/>
          </p:nvPr>
        </p:nvSpPr>
        <p:spPr/>
        <p:txBody>
          <a:bodyPr/>
          <a:lstStyle/>
          <a:p>
            <a:fld id="{D354F9C2-FEA7-384E-9EFD-D0838067DF39}" type="slidenum">
              <a:rPr lang="en-US" smtClean="0"/>
              <a:t>17</a:t>
            </a:fld>
            <a:endParaRPr lang="en-US"/>
          </a:p>
        </p:txBody>
      </p:sp>
    </p:spTree>
    <p:extLst>
      <p:ext uri="{BB962C8B-B14F-4D97-AF65-F5344CB8AC3E}">
        <p14:creationId xmlns:p14="http://schemas.microsoft.com/office/powerpoint/2010/main" val="2497865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18</a:t>
            </a:fld>
            <a:endParaRPr lang="en-US"/>
          </a:p>
        </p:txBody>
      </p:sp>
    </p:spTree>
    <p:extLst>
      <p:ext uri="{BB962C8B-B14F-4D97-AF65-F5344CB8AC3E}">
        <p14:creationId xmlns:p14="http://schemas.microsoft.com/office/powerpoint/2010/main" val="399392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F9B8-3FC5-D3C2-60EC-A7186D55C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6B8B4-343F-E021-D5FF-7F6D113AE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F4DD9-EA7A-B614-DF20-D570E720C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70C2FB-25EB-5FA5-6E04-21D188B48971}"/>
              </a:ext>
            </a:extLst>
          </p:cNvPr>
          <p:cNvSpPr>
            <a:spLocks noGrp="1"/>
          </p:cNvSpPr>
          <p:nvPr>
            <p:ph type="sldNum" sz="quarter" idx="5"/>
          </p:nvPr>
        </p:nvSpPr>
        <p:spPr/>
        <p:txBody>
          <a:bodyPr/>
          <a:lstStyle/>
          <a:p>
            <a:fld id="{D354F9C2-FEA7-384E-9EFD-D0838067DF39}" type="slidenum">
              <a:rPr lang="en-US" smtClean="0"/>
              <a:t>19</a:t>
            </a:fld>
            <a:endParaRPr lang="en-US"/>
          </a:p>
        </p:txBody>
      </p:sp>
    </p:spTree>
    <p:extLst>
      <p:ext uri="{BB962C8B-B14F-4D97-AF65-F5344CB8AC3E}">
        <p14:creationId xmlns:p14="http://schemas.microsoft.com/office/powerpoint/2010/main" val="292346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a:t>
            </a:fld>
            <a:endParaRPr lang="en-US"/>
          </a:p>
        </p:txBody>
      </p:sp>
    </p:spTree>
    <p:extLst>
      <p:ext uri="{BB962C8B-B14F-4D97-AF65-F5344CB8AC3E}">
        <p14:creationId xmlns:p14="http://schemas.microsoft.com/office/powerpoint/2010/main" val="322915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AD6B-25D6-17AC-DECE-B477B0D32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6ED91-7039-ABA6-C4AC-75211A1B4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72C3E-C221-6D79-0FC4-9998AA659F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F273C-A592-A4B6-C7FB-BF979EC03AC1}"/>
              </a:ext>
            </a:extLst>
          </p:cNvPr>
          <p:cNvSpPr>
            <a:spLocks noGrp="1"/>
          </p:cNvSpPr>
          <p:nvPr>
            <p:ph type="sldNum" sz="quarter" idx="5"/>
          </p:nvPr>
        </p:nvSpPr>
        <p:spPr/>
        <p:txBody>
          <a:bodyPr/>
          <a:lstStyle/>
          <a:p>
            <a:fld id="{D354F9C2-FEA7-384E-9EFD-D0838067DF39}" type="slidenum">
              <a:rPr lang="en-US" smtClean="0"/>
              <a:t>20</a:t>
            </a:fld>
            <a:endParaRPr lang="en-US"/>
          </a:p>
        </p:txBody>
      </p:sp>
    </p:spTree>
    <p:extLst>
      <p:ext uri="{BB962C8B-B14F-4D97-AF65-F5344CB8AC3E}">
        <p14:creationId xmlns:p14="http://schemas.microsoft.com/office/powerpoint/2010/main" val="363630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69B25-6825-8BF7-C8EF-248E75628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6B0FE-00DC-E09B-CAD1-0D608CB50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6DC77-E3CF-81BC-D298-1AA06C7BD4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B94189-EC50-4597-704D-8571DCB3CA10}"/>
              </a:ext>
            </a:extLst>
          </p:cNvPr>
          <p:cNvSpPr>
            <a:spLocks noGrp="1"/>
          </p:cNvSpPr>
          <p:nvPr>
            <p:ph type="sldNum" sz="quarter" idx="5"/>
          </p:nvPr>
        </p:nvSpPr>
        <p:spPr/>
        <p:txBody>
          <a:bodyPr/>
          <a:lstStyle/>
          <a:p>
            <a:fld id="{D354F9C2-FEA7-384E-9EFD-D0838067DF39}" type="slidenum">
              <a:rPr lang="en-US" smtClean="0"/>
              <a:t>21</a:t>
            </a:fld>
            <a:endParaRPr lang="en-US"/>
          </a:p>
        </p:txBody>
      </p:sp>
    </p:spTree>
    <p:extLst>
      <p:ext uri="{BB962C8B-B14F-4D97-AF65-F5344CB8AC3E}">
        <p14:creationId xmlns:p14="http://schemas.microsoft.com/office/powerpoint/2010/main" val="243828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C98C4-7D08-4304-95C0-87F7BCF17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BA8CD-665B-3CB3-E474-191F94E5E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2E9D0-02C1-5531-950C-9457E2262E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103783-014C-5BD2-6FF4-CB2E93115440}"/>
              </a:ext>
            </a:extLst>
          </p:cNvPr>
          <p:cNvSpPr>
            <a:spLocks noGrp="1"/>
          </p:cNvSpPr>
          <p:nvPr>
            <p:ph type="sldNum" sz="quarter" idx="5"/>
          </p:nvPr>
        </p:nvSpPr>
        <p:spPr/>
        <p:txBody>
          <a:bodyPr/>
          <a:lstStyle/>
          <a:p>
            <a:fld id="{D354F9C2-FEA7-384E-9EFD-D0838067DF39}" type="slidenum">
              <a:rPr lang="en-US" smtClean="0"/>
              <a:t>22</a:t>
            </a:fld>
            <a:endParaRPr lang="en-US"/>
          </a:p>
        </p:txBody>
      </p:sp>
    </p:spTree>
    <p:extLst>
      <p:ext uri="{BB962C8B-B14F-4D97-AF65-F5344CB8AC3E}">
        <p14:creationId xmlns:p14="http://schemas.microsoft.com/office/powerpoint/2010/main" val="339836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0DBF3-D74D-3BDB-35DF-0374FBA99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B6C88-5DEF-1EF1-7646-BAD538898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52963-7C90-0D45-BCC9-E49DCA5CD2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97D8A2-C673-EEAA-E779-244AD5C52B80}"/>
              </a:ext>
            </a:extLst>
          </p:cNvPr>
          <p:cNvSpPr>
            <a:spLocks noGrp="1"/>
          </p:cNvSpPr>
          <p:nvPr>
            <p:ph type="sldNum" sz="quarter" idx="5"/>
          </p:nvPr>
        </p:nvSpPr>
        <p:spPr/>
        <p:txBody>
          <a:bodyPr/>
          <a:lstStyle/>
          <a:p>
            <a:fld id="{D354F9C2-FEA7-384E-9EFD-D0838067DF39}" type="slidenum">
              <a:rPr lang="en-US" smtClean="0"/>
              <a:t>23</a:t>
            </a:fld>
            <a:endParaRPr lang="en-US"/>
          </a:p>
        </p:txBody>
      </p:sp>
    </p:spTree>
    <p:extLst>
      <p:ext uri="{BB962C8B-B14F-4D97-AF65-F5344CB8AC3E}">
        <p14:creationId xmlns:p14="http://schemas.microsoft.com/office/powerpoint/2010/main" val="111354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4F7BF-215E-2E29-7AEA-35F85F888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6521B-2C3D-2BFC-D788-42DA6C2F5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173C6-248D-758A-29D9-F8581740AA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02CE9C-554A-6C36-6509-C921299AE310}"/>
              </a:ext>
            </a:extLst>
          </p:cNvPr>
          <p:cNvSpPr>
            <a:spLocks noGrp="1"/>
          </p:cNvSpPr>
          <p:nvPr>
            <p:ph type="sldNum" sz="quarter" idx="5"/>
          </p:nvPr>
        </p:nvSpPr>
        <p:spPr/>
        <p:txBody>
          <a:bodyPr/>
          <a:lstStyle/>
          <a:p>
            <a:fld id="{D354F9C2-FEA7-384E-9EFD-D0838067DF39}" type="slidenum">
              <a:rPr lang="en-US" smtClean="0"/>
              <a:t>24</a:t>
            </a:fld>
            <a:endParaRPr lang="en-US"/>
          </a:p>
        </p:txBody>
      </p:sp>
    </p:spTree>
    <p:extLst>
      <p:ext uri="{BB962C8B-B14F-4D97-AF65-F5344CB8AC3E}">
        <p14:creationId xmlns:p14="http://schemas.microsoft.com/office/powerpoint/2010/main" val="79624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770A-C07F-68F0-2C5D-E2DC637CD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41D54-9220-6F2E-EE1E-2F659B53D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F97A8-9D6B-D21E-DFD4-F59D90F6D0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92BB81-82D2-463F-AF39-9207791B4F24}"/>
              </a:ext>
            </a:extLst>
          </p:cNvPr>
          <p:cNvSpPr>
            <a:spLocks noGrp="1"/>
          </p:cNvSpPr>
          <p:nvPr>
            <p:ph type="sldNum" sz="quarter" idx="5"/>
          </p:nvPr>
        </p:nvSpPr>
        <p:spPr/>
        <p:txBody>
          <a:bodyPr/>
          <a:lstStyle/>
          <a:p>
            <a:fld id="{D354F9C2-FEA7-384E-9EFD-D0838067DF39}" type="slidenum">
              <a:rPr lang="en-US" smtClean="0"/>
              <a:t>25</a:t>
            </a:fld>
            <a:endParaRPr lang="en-US"/>
          </a:p>
        </p:txBody>
      </p:sp>
    </p:spTree>
    <p:extLst>
      <p:ext uri="{BB962C8B-B14F-4D97-AF65-F5344CB8AC3E}">
        <p14:creationId xmlns:p14="http://schemas.microsoft.com/office/powerpoint/2010/main" val="222811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EAB6A-7C9A-50F8-A89B-75D3B52A4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84ED5-F5DF-240F-B60D-D5663E728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2BFC5-9279-C23A-4354-62B5281FD9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1CF191-2A2C-001F-C46C-A06D6DF81C7F}"/>
              </a:ext>
            </a:extLst>
          </p:cNvPr>
          <p:cNvSpPr>
            <a:spLocks noGrp="1"/>
          </p:cNvSpPr>
          <p:nvPr>
            <p:ph type="sldNum" sz="quarter" idx="5"/>
          </p:nvPr>
        </p:nvSpPr>
        <p:spPr/>
        <p:txBody>
          <a:bodyPr/>
          <a:lstStyle/>
          <a:p>
            <a:fld id="{D354F9C2-FEA7-384E-9EFD-D0838067DF39}" type="slidenum">
              <a:rPr lang="en-US" smtClean="0"/>
              <a:t>26</a:t>
            </a:fld>
            <a:endParaRPr lang="en-US"/>
          </a:p>
        </p:txBody>
      </p:sp>
    </p:spTree>
    <p:extLst>
      <p:ext uri="{BB962C8B-B14F-4D97-AF65-F5344CB8AC3E}">
        <p14:creationId xmlns:p14="http://schemas.microsoft.com/office/powerpoint/2010/main" val="2470647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BF1D6-5BA3-4C25-5702-D031E052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E3DB6-BBEE-A3FA-A8C4-042C08050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55D92-2A19-C7AB-5843-EC61EB6F39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D02175-3C31-DED8-7759-F3E566FA6E9F}"/>
              </a:ext>
            </a:extLst>
          </p:cNvPr>
          <p:cNvSpPr>
            <a:spLocks noGrp="1"/>
          </p:cNvSpPr>
          <p:nvPr>
            <p:ph type="sldNum" sz="quarter" idx="5"/>
          </p:nvPr>
        </p:nvSpPr>
        <p:spPr/>
        <p:txBody>
          <a:bodyPr/>
          <a:lstStyle/>
          <a:p>
            <a:fld id="{D354F9C2-FEA7-384E-9EFD-D0838067DF39}" type="slidenum">
              <a:rPr lang="en-US" smtClean="0"/>
              <a:t>27</a:t>
            </a:fld>
            <a:endParaRPr lang="en-US"/>
          </a:p>
        </p:txBody>
      </p:sp>
    </p:spTree>
    <p:extLst>
      <p:ext uri="{BB962C8B-B14F-4D97-AF65-F5344CB8AC3E}">
        <p14:creationId xmlns:p14="http://schemas.microsoft.com/office/powerpoint/2010/main" val="147591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C6B4-7F78-DDBB-7794-D2445F356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7FFA5-4E52-5B86-30C9-984441A52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CC065-0878-61E0-30C3-B23E028BC1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56959-E227-2491-9811-72D668408681}"/>
              </a:ext>
            </a:extLst>
          </p:cNvPr>
          <p:cNvSpPr>
            <a:spLocks noGrp="1"/>
          </p:cNvSpPr>
          <p:nvPr>
            <p:ph type="sldNum" sz="quarter" idx="5"/>
          </p:nvPr>
        </p:nvSpPr>
        <p:spPr/>
        <p:txBody>
          <a:bodyPr/>
          <a:lstStyle/>
          <a:p>
            <a:fld id="{D354F9C2-FEA7-384E-9EFD-D0838067DF39}" type="slidenum">
              <a:rPr lang="en-US" smtClean="0"/>
              <a:t>28</a:t>
            </a:fld>
            <a:endParaRPr lang="en-US"/>
          </a:p>
        </p:txBody>
      </p:sp>
    </p:spTree>
    <p:extLst>
      <p:ext uri="{BB962C8B-B14F-4D97-AF65-F5344CB8AC3E}">
        <p14:creationId xmlns:p14="http://schemas.microsoft.com/office/powerpoint/2010/main" val="290320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9665-F02A-28FF-B45D-C29BDA83F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BB9D1-367C-8E5C-199B-EBB090B2C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B4A20-0C22-2727-ED0F-E5481AE3E2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C56A79-D53B-D3F2-AAC4-86FC5EE3D071}"/>
              </a:ext>
            </a:extLst>
          </p:cNvPr>
          <p:cNvSpPr>
            <a:spLocks noGrp="1"/>
          </p:cNvSpPr>
          <p:nvPr>
            <p:ph type="sldNum" sz="quarter" idx="5"/>
          </p:nvPr>
        </p:nvSpPr>
        <p:spPr/>
        <p:txBody>
          <a:bodyPr/>
          <a:lstStyle/>
          <a:p>
            <a:fld id="{D354F9C2-FEA7-384E-9EFD-D0838067DF39}" type="slidenum">
              <a:rPr lang="en-US" smtClean="0"/>
              <a:t>29</a:t>
            </a:fld>
            <a:endParaRPr lang="en-US"/>
          </a:p>
        </p:txBody>
      </p:sp>
    </p:spTree>
    <p:extLst>
      <p:ext uri="{BB962C8B-B14F-4D97-AF65-F5344CB8AC3E}">
        <p14:creationId xmlns:p14="http://schemas.microsoft.com/office/powerpoint/2010/main" val="19575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821F-7F68-F3B7-F416-205B98AA2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9E600-78C9-EB0D-634B-8AE663796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C91EA-BF1A-0881-2790-3C4B1C9072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AD692E-34FE-7CC4-FE15-A9F7D24C29F3}"/>
              </a:ext>
            </a:extLst>
          </p:cNvPr>
          <p:cNvSpPr>
            <a:spLocks noGrp="1"/>
          </p:cNvSpPr>
          <p:nvPr>
            <p:ph type="sldNum" sz="quarter" idx="5"/>
          </p:nvPr>
        </p:nvSpPr>
        <p:spPr/>
        <p:txBody>
          <a:bodyPr/>
          <a:lstStyle/>
          <a:p>
            <a:fld id="{D354F9C2-FEA7-384E-9EFD-D0838067DF39}" type="slidenum">
              <a:rPr lang="en-US" smtClean="0"/>
              <a:t>3</a:t>
            </a:fld>
            <a:endParaRPr lang="en-US"/>
          </a:p>
        </p:txBody>
      </p:sp>
    </p:spTree>
    <p:extLst>
      <p:ext uri="{BB962C8B-B14F-4D97-AF65-F5344CB8AC3E}">
        <p14:creationId xmlns:p14="http://schemas.microsoft.com/office/powerpoint/2010/main" val="1485940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D752-12FA-10C6-CB24-F9BD99A04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17BE-12C8-D279-92CE-07408B888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FF0D3-72E5-0888-729D-D85E1A2766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42D766-10C4-0B43-93C4-F9B3C6D58925}"/>
              </a:ext>
            </a:extLst>
          </p:cNvPr>
          <p:cNvSpPr>
            <a:spLocks noGrp="1"/>
          </p:cNvSpPr>
          <p:nvPr>
            <p:ph type="sldNum" sz="quarter" idx="5"/>
          </p:nvPr>
        </p:nvSpPr>
        <p:spPr/>
        <p:txBody>
          <a:bodyPr/>
          <a:lstStyle/>
          <a:p>
            <a:fld id="{D354F9C2-FEA7-384E-9EFD-D0838067DF39}" type="slidenum">
              <a:rPr lang="en-US" smtClean="0"/>
              <a:t>30</a:t>
            </a:fld>
            <a:endParaRPr lang="en-US"/>
          </a:p>
        </p:txBody>
      </p:sp>
    </p:spTree>
    <p:extLst>
      <p:ext uri="{BB962C8B-B14F-4D97-AF65-F5344CB8AC3E}">
        <p14:creationId xmlns:p14="http://schemas.microsoft.com/office/powerpoint/2010/main" val="1704726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C975C-23C8-718F-3938-79651E80D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EB084-6C06-E494-93A6-53FBA1709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308A5-B4C6-5124-B59F-37D072898A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4CC704-4D2F-2B8E-C95D-1B2CED9D2F6D}"/>
              </a:ext>
            </a:extLst>
          </p:cNvPr>
          <p:cNvSpPr>
            <a:spLocks noGrp="1"/>
          </p:cNvSpPr>
          <p:nvPr>
            <p:ph type="sldNum" sz="quarter" idx="5"/>
          </p:nvPr>
        </p:nvSpPr>
        <p:spPr/>
        <p:txBody>
          <a:bodyPr/>
          <a:lstStyle/>
          <a:p>
            <a:fld id="{D354F9C2-FEA7-384E-9EFD-D0838067DF39}" type="slidenum">
              <a:rPr lang="en-US" smtClean="0"/>
              <a:t>31</a:t>
            </a:fld>
            <a:endParaRPr lang="en-US"/>
          </a:p>
        </p:txBody>
      </p:sp>
    </p:spTree>
    <p:extLst>
      <p:ext uri="{BB962C8B-B14F-4D97-AF65-F5344CB8AC3E}">
        <p14:creationId xmlns:p14="http://schemas.microsoft.com/office/powerpoint/2010/main" val="2219133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B624-D080-76A6-46D4-0176CC7CD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71037-145D-D1BB-7F8D-AFCC66C33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5E89B-4C3F-9B03-89AA-39C7E02634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FECDE2-4024-C04D-E9F9-B7DFA83AE06D}"/>
              </a:ext>
            </a:extLst>
          </p:cNvPr>
          <p:cNvSpPr>
            <a:spLocks noGrp="1"/>
          </p:cNvSpPr>
          <p:nvPr>
            <p:ph type="sldNum" sz="quarter" idx="5"/>
          </p:nvPr>
        </p:nvSpPr>
        <p:spPr/>
        <p:txBody>
          <a:bodyPr/>
          <a:lstStyle/>
          <a:p>
            <a:fld id="{D354F9C2-FEA7-384E-9EFD-D0838067DF39}" type="slidenum">
              <a:rPr lang="en-US" smtClean="0"/>
              <a:t>32</a:t>
            </a:fld>
            <a:endParaRPr lang="en-US"/>
          </a:p>
        </p:txBody>
      </p:sp>
    </p:spTree>
    <p:extLst>
      <p:ext uri="{BB962C8B-B14F-4D97-AF65-F5344CB8AC3E}">
        <p14:creationId xmlns:p14="http://schemas.microsoft.com/office/powerpoint/2010/main" val="2438512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F4988-0342-BCD8-00F2-230D066D5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6A9A6-2010-8659-5600-BEC7D6E03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227B1-4C00-E6CA-C70E-5FEFC59AB0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2F2B7-B221-F187-4115-1E09686B35EA}"/>
              </a:ext>
            </a:extLst>
          </p:cNvPr>
          <p:cNvSpPr>
            <a:spLocks noGrp="1"/>
          </p:cNvSpPr>
          <p:nvPr>
            <p:ph type="sldNum" sz="quarter" idx="5"/>
          </p:nvPr>
        </p:nvSpPr>
        <p:spPr/>
        <p:txBody>
          <a:bodyPr/>
          <a:lstStyle/>
          <a:p>
            <a:fld id="{D354F9C2-FEA7-384E-9EFD-D0838067DF39}" type="slidenum">
              <a:rPr lang="en-US" smtClean="0"/>
              <a:t>33</a:t>
            </a:fld>
            <a:endParaRPr lang="en-US"/>
          </a:p>
        </p:txBody>
      </p:sp>
    </p:spTree>
    <p:extLst>
      <p:ext uri="{BB962C8B-B14F-4D97-AF65-F5344CB8AC3E}">
        <p14:creationId xmlns:p14="http://schemas.microsoft.com/office/powerpoint/2010/main" val="1835181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37FA-99D3-A404-2E1B-DB7F531D2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9EF2F-EE09-E8BA-91CA-3BD32B36A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CF093-B63C-ADEB-69F3-DCCA18FC48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0350AC-5334-969A-DBD1-DB3E68642C10}"/>
              </a:ext>
            </a:extLst>
          </p:cNvPr>
          <p:cNvSpPr>
            <a:spLocks noGrp="1"/>
          </p:cNvSpPr>
          <p:nvPr>
            <p:ph type="sldNum" sz="quarter" idx="5"/>
          </p:nvPr>
        </p:nvSpPr>
        <p:spPr/>
        <p:txBody>
          <a:bodyPr/>
          <a:lstStyle/>
          <a:p>
            <a:fld id="{D354F9C2-FEA7-384E-9EFD-D0838067DF39}" type="slidenum">
              <a:rPr lang="en-US" smtClean="0"/>
              <a:t>34</a:t>
            </a:fld>
            <a:endParaRPr lang="en-US"/>
          </a:p>
        </p:txBody>
      </p:sp>
    </p:spTree>
    <p:extLst>
      <p:ext uri="{BB962C8B-B14F-4D97-AF65-F5344CB8AC3E}">
        <p14:creationId xmlns:p14="http://schemas.microsoft.com/office/powerpoint/2010/main" val="333487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F77E-AE5C-6B88-6237-B832A9205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CAA4D-1CA2-A656-A38E-E65D8A2F8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5EBE7-DEE7-0FEB-4EB1-224E9B05CD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C91BCC-A798-0F9C-5CB9-69BD9B97BAC5}"/>
              </a:ext>
            </a:extLst>
          </p:cNvPr>
          <p:cNvSpPr>
            <a:spLocks noGrp="1"/>
          </p:cNvSpPr>
          <p:nvPr>
            <p:ph type="sldNum" sz="quarter" idx="5"/>
          </p:nvPr>
        </p:nvSpPr>
        <p:spPr/>
        <p:txBody>
          <a:bodyPr/>
          <a:lstStyle/>
          <a:p>
            <a:fld id="{D354F9C2-FEA7-384E-9EFD-D0838067DF39}" type="slidenum">
              <a:rPr lang="en-US" smtClean="0"/>
              <a:t>35</a:t>
            </a:fld>
            <a:endParaRPr lang="en-US"/>
          </a:p>
        </p:txBody>
      </p:sp>
    </p:spTree>
    <p:extLst>
      <p:ext uri="{BB962C8B-B14F-4D97-AF65-F5344CB8AC3E}">
        <p14:creationId xmlns:p14="http://schemas.microsoft.com/office/powerpoint/2010/main" val="1812525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74BB5-9482-609A-C0CB-471D9F100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4EF1A-2B17-ECCF-432A-72BCF55C5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60C8F-9280-747D-8C23-22EBEB488E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98BD93-6A31-7BAE-EE48-9500A16DCB19}"/>
              </a:ext>
            </a:extLst>
          </p:cNvPr>
          <p:cNvSpPr>
            <a:spLocks noGrp="1"/>
          </p:cNvSpPr>
          <p:nvPr>
            <p:ph type="sldNum" sz="quarter" idx="5"/>
          </p:nvPr>
        </p:nvSpPr>
        <p:spPr/>
        <p:txBody>
          <a:bodyPr/>
          <a:lstStyle/>
          <a:p>
            <a:fld id="{D354F9C2-FEA7-384E-9EFD-D0838067DF39}" type="slidenum">
              <a:rPr lang="en-US" smtClean="0"/>
              <a:t>36</a:t>
            </a:fld>
            <a:endParaRPr lang="en-US"/>
          </a:p>
        </p:txBody>
      </p:sp>
    </p:spTree>
    <p:extLst>
      <p:ext uri="{BB962C8B-B14F-4D97-AF65-F5344CB8AC3E}">
        <p14:creationId xmlns:p14="http://schemas.microsoft.com/office/powerpoint/2010/main" val="4206087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1F2D8-C323-648D-908A-74211375A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3CA41-6DF2-2C6F-99BC-F3392FFD4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0916E-CA21-8D31-FF7F-833F0E365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44693A-3C12-6B72-12C8-1C2DA0F78807}"/>
              </a:ext>
            </a:extLst>
          </p:cNvPr>
          <p:cNvSpPr>
            <a:spLocks noGrp="1"/>
          </p:cNvSpPr>
          <p:nvPr>
            <p:ph type="sldNum" sz="quarter" idx="5"/>
          </p:nvPr>
        </p:nvSpPr>
        <p:spPr/>
        <p:txBody>
          <a:bodyPr/>
          <a:lstStyle/>
          <a:p>
            <a:fld id="{D354F9C2-FEA7-384E-9EFD-D0838067DF39}" type="slidenum">
              <a:rPr lang="en-US" smtClean="0"/>
              <a:t>37</a:t>
            </a:fld>
            <a:endParaRPr lang="en-US"/>
          </a:p>
        </p:txBody>
      </p:sp>
    </p:spTree>
    <p:extLst>
      <p:ext uri="{BB962C8B-B14F-4D97-AF65-F5344CB8AC3E}">
        <p14:creationId xmlns:p14="http://schemas.microsoft.com/office/powerpoint/2010/main" val="1643548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F335-3BEB-C2A2-E82E-53FB160E0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C7790-A6E1-16D8-EED4-CAE255CC2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AA4B6-16D2-620C-171E-359C46B59E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3880D8-B367-3110-406B-93B51E94FA88}"/>
              </a:ext>
            </a:extLst>
          </p:cNvPr>
          <p:cNvSpPr>
            <a:spLocks noGrp="1"/>
          </p:cNvSpPr>
          <p:nvPr>
            <p:ph type="sldNum" sz="quarter" idx="5"/>
          </p:nvPr>
        </p:nvSpPr>
        <p:spPr/>
        <p:txBody>
          <a:bodyPr/>
          <a:lstStyle/>
          <a:p>
            <a:fld id="{D354F9C2-FEA7-384E-9EFD-D0838067DF39}" type="slidenum">
              <a:rPr lang="en-US" smtClean="0"/>
              <a:t>38</a:t>
            </a:fld>
            <a:endParaRPr lang="en-US"/>
          </a:p>
        </p:txBody>
      </p:sp>
    </p:spTree>
    <p:extLst>
      <p:ext uri="{BB962C8B-B14F-4D97-AF65-F5344CB8AC3E}">
        <p14:creationId xmlns:p14="http://schemas.microsoft.com/office/powerpoint/2010/main" val="464569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6DDC-C2D7-71F5-F397-9C1B9F6AA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2D82D-A271-A067-7147-F9BF53C67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B7CAD-DDDE-BFBC-9057-89DDEE7683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FB4A66-1564-93A1-7CAC-66A66194A699}"/>
              </a:ext>
            </a:extLst>
          </p:cNvPr>
          <p:cNvSpPr>
            <a:spLocks noGrp="1"/>
          </p:cNvSpPr>
          <p:nvPr>
            <p:ph type="sldNum" sz="quarter" idx="5"/>
          </p:nvPr>
        </p:nvSpPr>
        <p:spPr/>
        <p:txBody>
          <a:bodyPr/>
          <a:lstStyle/>
          <a:p>
            <a:fld id="{D354F9C2-FEA7-384E-9EFD-D0838067DF39}" type="slidenum">
              <a:rPr lang="en-US" smtClean="0"/>
              <a:t>39</a:t>
            </a:fld>
            <a:endParaRPr lang="en-US"/>
          </a:p>
        </p:txBody>
      </p:sp>
    </p:spTree>
    <p:extLst>
      <p:ext uri="{BB962C8B-B14F-4D97-AF65-F5344CB8AC3E}">
        <p14:creationId xmlns:p14="http://schemas.microsoft.com/office/powerpoint/2010/main" val="95582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a:t>
            </a:fld>
            <a:endParaRPr lang="en-US"/>
          </a:p>
        </p:txBody>
      </p:sp>
    </p:spTree>
    <p:extLst>
      <p:ext uri="{BB962C8B-B14F-4D97-AF65-F5344CB8AC3E}">
        <p14:creationId xmlns:p14="http://schemas.microsoft.com/office/powerpoint/2010/main" val="2347215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8EA4-12DF-10FE-61EA-D60BE3BD6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0DC4E-403A-DED0-2B94-EBD271153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55834-64D2-D5E4-CFC7-6A7438ABED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1B2DDE-6112-5D45-7210-30D10F49954D}"/>
              </a:ext>
            </a:extLst>
          </p:cNvPr>
          <p:cNvSpPr>
            <a:spLocks noGrp="1"/>
          </p:cNvSpPr>
          <p:nvPr>
            <p:ph type="sldNum" sz="quarter" idx="5"/>
          </p:nvPr>
        </p:nvSpPr>
        <p:spPr/>
        <p:txBody>
          <a:bodyPr/>
          <a:lstStyle/>
          <a:p>
            <a:fld id="{D354F9C2-FEA7-384E-9EFD-D0838067DF39}" type="slidenum">
              <a:rPr lang="en-US" smtClean="0"/>
              <a:t>40</a:t>
            </a:fld>
            <a:endParaRPr lang="en-US"/>
          </a:p>
        </p:txBody>
      </p:sp>
    </p:spTree>
    <p:extLst>
      <p:ext uri="{BB962C8B-B14F-4D97-AF65-F5344CB8AC3E}">
        <p14:creationId xmlns:p14="http://schemas.microsoft.com/office/powerpoint/2010/main" val="1134008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10F00-164D-A7D8-2D33-C200FE3C3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D0BFA-2C49-AD38-8F70-2BD5B5A9A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DE6A5-409C-0D12-076A-1A988689F3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C0E6D0-DF76-4151-CF39-FBCB71720AD2}"/>
              </a:ext>
            </a:extLst>
          </p:cNvPr>
          <p:cNvSpPr>
            <a:spLocks noGrp="1"/>
          </p:cNvSpPr>
          <p:nvPr>
            <p:ph type="sldNum" sz="quarter" idx="5"/>
          </p:nvPr>
        </p:nvSpPr>
        <p:spPr/>
        <p:txBody>
          <a:bodyPr/>
          <a:lstStyle/>
          <a:p>
            <a:fld id="{D354F9C2-FEA7-384E-9EFD-D0838067DF39}" type="slidenum">
              <a:rPr lang="en-US" smtClean="0"/>
              <a:t>41</a:t>
            </a:fld>
            <a:endParaRPr lang="en-US"/>
          </a:p>
        </p:txBody>
      </p:sp>
    </p:spTree>
    <p:extLst>
      <p:ext uri="{BB962C8B-B14F-4D97-AF65-F5344CB8AC3E}">
        <p14:creationId xmlns:p14="http://schemas.microsoft.com/office/powerpoint/2010/main" val="1144050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E9EF-2D7E-50B6-B600-AD37BFE2D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02420-36EB-501E-05EC-6F2BE07CA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DC13-48D7-F86B-3A0F-BAE5AE09CB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C6A1FE-DDEF-9A5B-86F7-D13E07DDF098}"/>
              </a:ext>
            </a:extLst>
          </p:cNvPr>
          <p:cNvSpPr>
            <a:spLocks noGrp="1"/>
          </p:cNvSpPr>
          <p:nvPr>
            <p:ph type="sldNum" sz="quarter" idx="5"/>
          </p:nvPr>
        </p:nvSpPr>
        <p:spPr/>
        <p:txBody>
          <a:bodyPr/>
          <a:lstStyle/>
          <a:p>
            <a:fld id="{D354F9C2-FEA7-384E-9EFD-D0838067DF39}" type="slidenum">
              <a:rPr lang="en-US" smtClean="0"/>
              <a:t>42</a:t>
            </a:fld>
            <a:endParaRPr lang="en-US"/>
          </a:p>
        </p:txBody>
      </p:sp>
    </p:spTree>
    <p:extLst>
      <p:ext uri="{BB962C8B-B14F-4D97-AF65-F5344CB8AC3E}">
        <p14:creationId xmlns:p14="http://schemas.microsoft.com/office/powerpoint/2010/main" val="659881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B969-F3DC-AFA4-2804-5A72A7E90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5807E-290C-9C34-13E0-46F9AB5C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C8DC8-98C1-EC26-4764-7418A3D7A4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BC5ED6-7D79-46DB-8394-C7AAD7519D06}"/>
              </a:ext>
            </a:extLst>
          </p:cNvPr>
          <p:cNvSpPr>
            <a:spLocks noGrp="1"/>
          </p:cNvSpPr>
          <p:nvPr>
            <p:ph type="sldNum" sz="quarter" idx="5"/>
          </p:nvPr>
        </p:nvSpPr>
        <p:spPr/>
        <p:txBody>
          <a:bodyPr/>
          <a:lstStyle/>
          <a:p>
            <a:fld id="{D354F9C2-FEA7-384E-9EFD-D0838067DF39}" type="slidenum">
              <a:rPr lang="en-US" smtClean="0"/>
              <a:t>43</a:t>
            </a:fld>
            <a:endParaRPr lang="en-US"/>
          </a:p>
        </p:txBody>
      </p:sp>
    </p:spTree>
    <p:extLst>
      <p:ext uri="{BB962C8B-B14F-4D97-AF65-F5344CB8AC3E}">
        <p14:creationId xmlns:p14="http://schemas.microsoft.com/office/powerpoint/2010/main" val="2518982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2B0F-4B8C-512F-AEB4-959DD1A7E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AB2E6-BB23-6F9A-1773-71E2D884C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5BECD-20BF-CEFB-295F-CCC3A43D3A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8D193D-FB95-63DF-5964-BD11CB5AB00E}"/>
              </a:ext>
            </a:extLst>
          </p:cNvPr>
          <p:cNvSpPr>
            <a:spLocks noGrp="1"/>
          </p:cNvSpPr>
          <p:nvPr>
            <p:ph type="sldNum" sz="quarter" idx="5"/>
          </p:nvPr>
        </p:nvSpPr>
        <p:spPr/>
        <p:txBody>
          <a:bodyPr/>
          <a:lstStyle/>
          <a:p>
            <a:fld id="{D354F9C2-FEA7-384E-9EFD-D0838067DF39}" type="slidenum">
              <a:rPr lang="en-US" smtClean="0"/>
              <a:t>44</a:t>
            </a:fld>
            <a:endParaRPr lang="en-US"/>
          </a:p>
        </p:txBody>
      </p:sp>
    </p:spTree>
    <p:extLst>
      <p:ext uri="{BB962C8B-B14F-4D97-AF65-F5344CB8AC3E}">
        <p14:creationId xmlns:p14="http://schemas.microsoft.com/office/powerpoint/2010/main" val="1307276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E9C6-93EE-B8B1-409F-18F8BC5CB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A23BA-2560-17B5-9B3A-DA54CD4FB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C46A7-0C22-2C09-49A4-652CE93F2E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48FE87-EAC9-1CC5-310C-6A522FEC9385}"/>
              </a:ext>
            </a:extLst>
          </p:cNvPr>
          <p:cNvSpPr>
            <a:spLocks noGrp="1"/>
          </p:cNvSpPr>
          <p:nvPr>
            <p:ph type="sldNum" sz="quarter" idx="5"/>
          </p:nvPr>
        </p:nvSpPr>
        <p:spPr/>
        <p:txBody>
          <a:bodyPr/>
          <a:lstStyle/>
          <a:p>
            <a:fld id="{D354F9C2-FEA7-384E-9EFD-D0838067DF39}" type="slidenum">
              <a:rPr lang="en-US" smtClean="0"/>
              <a:t>45</a:t>
            </a:fld>
            <a:endParaRPr lang="en-US"/>
          </a:p>
        </p:txBody>
      </p:sp>
    </p:spTree>
    <p:extLst>
      <p:ext uri="{BB962C8B-B14F-4D97-AF65-F5344CB8AC3E}">
        <p14:creationId xmlns:p14="http://schemas.microsoft.com/office/powerpoint/2010/main" val="920846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D5042-80D1-9406-65F5-9B94DA7B8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189E5-8B7E-0837-CB00-C6DA9E5C6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52D59-24C1-8290-ACC6-34CE5AC43B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707A64-549F-1A68-A6D4-CC43D2C7A816}"/>
              </a:ext>
            </a:extLst>
          </p:cNvPr>
          <p:cNvSpPr>
            <a:spLocks noGrp="1"/>
          </p:cNvSpPr>
          <p:nvPr>
            <p:ph type="sldNum" sz="quarter" idx="5"/>
          </p:nvPr>
        </p:nvSpPr>
        <p:spPr/>
        <p:txBody>
          <a:bodyPr/>
          <a:lstStyle/>
          <a:p>
            <a:fld id="{D354F9C2-FEA7-384E-9EFD-D0838067DF39}" type="slidenum">
              <a:rPr lang="en-US" smtClean="0"/>
              <a:t>46</a:t>
            </a:fld>
            <a:endParaRPr lang="en-US"/>
          </a:p>
        </p:txBody>
      </p:sp>
    </p:spTree>
    <p:extLst>
      <p:ext uri="{BB962C8B-B14F-4D97-AF65-F5344CB8AC3E}">
        <p14:creationId xmlns:p14="http://schemas.microsoft.com/office/powerpoint/2010/main" val="1157723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9A104-5769-12FE-EF95-CEE8A3D3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CF98A-C1EE-AE0A-F4CB-195AF8A2E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A68D9-C3C5-FC78-DEC7-2C526B28F5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D0C78-F263-5615-B45C-6C18D908EE41}"/>
              </a:ext>
            </a:extLst>
          </p:cNvPr>
          <p:cNvSpPr>
            <a:spLocks noGrp="1"/>
          </p:cNvSpPr>
          <p:nvPr>
            <p:ph type="sldNum" sz="quarter" idx="5"/>
          </p:nvPr>
        </p:nvSpPr>
        <p:spPr/>
        <p:txBody>
          <a:bodyPr/>
          <a:lstStyle/>
          <a:p>
            <a:fld id="{D354F9C2-FEA7-384E-9EFD-D0838067DF39}" type="slidenum">
              <a:rPr lang="en-US" smtClean="0"/>
              <a:t>47</a:t>
            </a:fld>
            <a:endParaRPr lang="en-US"/>
          </a:p>
        </p:txBody>
      </p:sp>
    </p:spTree>
    <p:extLst>
      <p:ext uri="{BB962C8B-B14F-4D97-AF65-F5344CB8AC3E}">
        <p14:creationId xmlns:p14="http://schemas.microsoft.com/office/powerpoint/2010/main" val="1575153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9A02-A034-C262-8EB5-6D845C818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37A20-88FB-091B-20B4-C5C63F449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49C31-0700-D7C1-30B2-72F81998F1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6596ED-E371-3564-6E18-4072B361FC36}"/>
              </a:ext>
            </a:extLst>
          </p:cNvPr>
          <p:cNvSpPr>
            <a:spLocks noGrp="1"/>
          </p:cNvSpPr>
          <p:nvPr>
            <p:ph type="sldNum" sz="quarter" idx="5"/>
          </p:nvPr>
        </p:nvSpPr>
        <p:spPr/>
        <p:txBody>
          <a:bodyPr/>
          <a:lstStyle/>
          <a:p>
            <a:fld id="{D354F9C2-FEA7-384E-9EFD-D0838067DF39}" type="slidenum">
              <a:rPr lang="en-US" smtClean="0"/>
              <a:t>48</a:t>
            </a:fld>
            <a:endParaRPr lang="en-US"/>
          </a:p>
        </p:txBody>
      </p:sp>
    </p:spTree>
    <p:extLst>
      <p:ext uri="{BB962C8B-B14F-4D97-AF65-F5344CB8AC3E}">
        <p14:creationId xmlns:p14="http://schemas.microsoft.com/office/powerpoint/2010/main" val="74820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85DE-E1FD-FD23-2466-53914198A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640B5-6537-494B-8B1E-A69300A0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DAC54-197E-BA1D-7208-4B940D6596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B2C258-4A37-6DBA-289B-4F225FCC939A}"/>
              </a:ext>
            </a:extLst>
          </p:cNvPr>
          <p:cNvSpPr>
            <a:spLocks noGrp="1"/>
          </p:cNvSpPr>
          <p:nvPr>
            <p:ph type="sldNum" sz="quarter" idx="5"/>
          </p:nvPr>
        </p:nvSpPr>
        <p:spPr/>
        <p:txBody>
          <a:bodyPr/>
          <a:lstStyle/>
          <a:p>
            <a:fld id="{D354F9C2-FEA7-384E-9EFD-D0838067DF39}" type="slidenum">
              <a:rPr lang="en-US" smtClean="0"/>
              <a:t>49</a:t>
            </a:fld>
            <a:endParaRPr lang="en-US"/>
          </a:p>
        </p:txBody>
      </p:sp>
    </p:spTree>
    <p:extLst>
      <p:ext uri="{BB962C8B-B14F-4D97-AF65-F5344CB8AC3E}">
        <p14:creationId xmlns:p14="http://schemas.microsoft.com/office/powerpoint/2010/main" val="212304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A3D4-20CE-69E9-DEA6-63AF1AE51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79712-195F-955E-7658-67F9F19BC7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22378-1FF8-230B-0347-F9060E5748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F88BF0-82A1-946B-6D3A-6E0D70C660D2}"/>
              </a:ext>
            </a:extLst>
          </p:cNvPr>
          <p:cNvSpPr>
            <a:spLocks noGrp="1"/>
          </p:cNvSpPr>
          <p:nvPr>
            <p:ph type="sldNum" sz="quarter" idx="5"/>
          </p:nvPr>
        </p:nvSpPr>
        <p:spPr/>
        <p:txBody>
          <a:bodyPr/>
          <a:lstStyle/>
          <a:p>
            <a:fld id="{D354F9C2-FEA7-384E-9EFD-D0838067DF39}" type="slidenum">
              <a:rPr lang="en-US" smtClean="0"/>
              <a:t>5</a:t>
            </a:fld>
            <a:endParaRPr lang="en-US"/>
          </a:p>
        </p:txBody>
      </p:sp>
    </p:spTree>
    <p:extLst>
      <p:ext uri="{BB962C8B-B14F-4D97-AF65-F5344CB8AC3E}">
        <p14:creationId xmlns:p14="http://schemas.microsoft.com/office/powerpoint/2010/main" val="2455734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040A-B9A2-E634-18C0-122E2929D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440E3-9676-3F7B-758D-D099E48BC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57F98-0058-2A54-0207-B3EC2767F8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23B5AB-0591-F356-03BF-B7CEABD09F43}"/>
              </a:ext>
            </a:extLst>
          </p:cNvPr>
          <p:cNvSpPr>
            <a:spLocks noGrp="1"/>
          </p:cNvSpPr>
          <p:nvPr>
            <p:ph type="sldNum" sz="quarter" idx="5"/>
          </p:nvPr>
        </p:nvSpPr>
        <p:spPr/>
        <p:txBody>
          <a:bodyPr/>
          <a:lstStyle/>
          <a:p>
            <a:fld id="{D354F9C2-FEA7-384E-9EFD-D0838067DF39}" type="slidenum">
              <a:rPr lang="en-US" smtClean="0"/>
              <a:t>50</a:t>
            </a:fld>
            <a:endParaRPr lang="en-US"/>
          </a:p>
        </p:txBody>
      </p:sp>
    </p:spTree>
    <p:extLst>
      <p:ext uri="{BB962C8B-B14F-4D97-AF65-F5344CB8AC3E}">
        <p14:creationId xmlns:p14="http://schemas.microsoft.com/office/powerpoint/2010/main" val="3761822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82326-1085-FC55-D746-3EAEA9CCE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3AB98-3050-4B44-3D90-21704DF8B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FF8FA-A7EC-C48D-8C03-7111E2F44C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2A0AD4-0363-EB5E-F067-A47F8BC146BC}"/>
              </a:ext>
            </a:extLst>
          </p:cNvPr>
          <p:cNvSpPr>
            <a:spLocks noGrp="1"/>
          </p:cNvSpPr>
          <p:nvPr>
            <p:ph type="sldNum" sz="quarter" idx="5"/>
          </p:nvPr>
        </p:nvSpPr>
        <p:spPr/>
        <p:txBody>
          <a:bodyPr/>
          <a:lstStyle/>
          <a:p>
            <a:fld id="{D354F9C2-FEA7-384E-9EFD-D0838067DF39}" type="slidenum">
              <a:rPr lang="en-US" smtClean="0"/>
              <a:t>51</a:t>
            </a:fld>
            <a:endParaRPr lang="en-US"/>
          </a:p>
        </p:txBody>
      </p:sp>
    </p:spTree>
    <p:extLst>
      <p:ext uri="{BB962C8B-B14F-4D97-AF65-F5344CB8AC3E}">
        <p14:creationId xmlns:p14="http://schemas.microsoft.com/office/powerpoint/2010/main" val="2745560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B56A-DB0C-A4BD-A19B-954E0CAAF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1876A-E0AF-3356-11DA-5714C3565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020FF-9392-0F37-EAA0-6CE0749F6C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5CA33D-59F5-24CA-6634-0A2E3436DA12}"/>
              </a:ext>
            </a:extLst>
          </p:cNvPr>
          <p:cNvSpPr>
            <a:spLocks noGrp="1"/>
          </p:cNvSpPr>
          <p:nvPr>
            <p:ph type="sldNum" sz="quarter" idx="5"/>
          </p:nvPr>
        </p:nvSpPr>
        <p:spPr/>
        <p:txBody>
          <a:bodyPr/>
          <a:lstStyle/>
          <a:p>
            <a:fld id="{D354F9C2-FEA7-384E-9EFD-D0838067DF39}" type="slidenum">
              <a:rPr lang="en-US" smtClean="0"/>
              <a:t>52</a:t>
            </a:fld>
            <a:endParaRPr lang="en-US"/>
          </a:p>
        </p:txBody>
      </p:sp>
    </p:spTree>
    <p:extLst>
      <p:ext uri="{BB962C8B-B14F-4D97-AF65-F5344CB8AC3E}">
        <p14:creationId xmlns:p14="http://schemas.microsoft.com/office/powerpoint/2010/main" val="88355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0D220-4EA3-A8C9-A9E1-5F65AE6E0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6963C-C5DD-E599-446B-97B76BE95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09E95-5015-842C-4AE3-208A6DFDF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EE8443-1EE9-ABE2-1C10-4EA1B43F862F}"/>
              </a:ext>
            </a:extLst>
          </p:cNvPr>
          <p:cNvSpPr>
            <a:spLocks noGrp="1"/>
          </p:cNvSpPr>
          <p:nvPr>
            <p:ph type="sldNum" sz="quarter" idx="5"/>
          </p:nvPr>
        </p:nvSpPr>
        <p:spPr/>
        <p:txBody>
          <a:bodyPr/>
          <a:lstStyle/>
          <a:p>
            <a:fld id="{D354F9C2-FEA7-384E-9EFD-D0838067DF39}" type="slidenum">
              <a:rPr lang="en-US" smtClean="0"/>
              <a:t>53</a:t>
            </a:fld>
            <a:endParaRPr lang="en-US"/>
          </a:p>
        </p:txBody>
      </p:sp>
    </p:spTree>
    <p:extLst>
      <p:ext uri="{BB962C8B-B14F-4D97-AF65-F5344CB8AC3E}">
        <p14:creationId xmlns:p14="http://schemas.microsoft.com/office/powerpoint/2010/main" val="409783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28125-FD04-DCCA-EC69-0D0395531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F350C-5B70-47DF-AC02-B1B51004C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EDCE4-5518-11C8-3F8D-5BD82C9CBF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4AC632-7A06-0667-11E9-05C63EDA8316}"/>
              </a:ext>
            </a:extLst>
          </p:cNvPr>
          <p:cNvSpPr>
            <a:spLocks noGrp="1"/>
          </p:cNvSpPr>
          <p:nvPr>
            <p:ph type="sldNum" sz="quarter" idx="5"/>
          </p:nvPr>
        </p:nvSpPr>
        <p:spPr/>
        <p:txBody>
          <a:bodyPr/>
          <a:lstStyle/>
          <a:p>
            <a:fld id="{D354F9C2-FEA7-384E-9EFD-D0838067DF39}" type="slidenum">
              <a:rPr lang="en-US" smtClean="0"/>
              <a:t>6</a:t>
            </a:fld>
            <a:endParaRPr lang="en-US"/>
          </a:p>
        </p:txBody>
      </p:sp>
    </p:spTree>
    <p:extLst>
      <p:ext uri="{BB962C8B-B14F-4D97-AF65-F5344CB8AC3E}">
        <p14:creationId xmlns:p14="http://schemas.microsoft.com/office/powerpoint/2010/main" val="245134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4445-6033-B098-A923-5609BDEDA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3EA2B-B969-A4B5-34F4-E400F6B38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7AE5F6-7D18-FA28-42E3-59552DCB2D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7FC7E2-831E-5B7C-CCD3-0BCA9069BD7B}"/>
              </a:ext>
            </a:extLst>
          </p:cNvPr>
          <p:cNvSpPr>
            <a:spLocks noGrp="1"/>
          </p:cNvSpPr>
          <p:nvPr>
            <p:ph type="sldNum" sz="quarter" idx="5"/>
          </p:nvPr>
        </p:nvSpPr>
        <p:spPr/>
        <p:txBody>
          <a:bodyPr/>
          <a:lstStyle/>
          <a:p>
            <a:fld id="{D354F9C2-FEA7-384E-9EFD-D0838067DF39}" type="slidenum">
              <a:rPr lang="en-US" smtClean="0"/>
              <a:t>7</a:t>
            </a:fld>
            <a:endParaRPr lang="en-US"/>
          </a:p>
        </p:txBody>
      </p:sp>
    </p:spTree>
    <p:extLst>
      <p:ext uri="{BB962C8B-B14F-4D97-AF65-F5344CB8AC3E}">
        <p14:creationId xmlns:p14="http://schemas.microsoft.com/office/powerpoint/2010/main" val="224330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B09E-FE27-EE7C-7B1B-5A4BBE024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00BA2-2AE2-F3FB-D5F4-6AE1818BA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5722-CDC4-E798-068E-E9D193FEC3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A119D7-018A-D41E-369B-5E33B59243C0}"/>
              </a:ext>
            </a:extLst>
          </p:cNvPr>
          <p:cNvSpPr>
            <a:spLocks noGrp="1"/>
          </p:cNvSpPr>
          <p:nvPr>
            <p:ph type="sldNum" sz="quarter" idx="5"/>
          </p:nvPr>
        </p:nvSpPr>
        <p:spPr/>
        <p:txBody>
          <a:bodyPr/>
          <a:lstStyle/>
          <a:p>
            <a:fld id="{D354F9C2-FEA7-384E-9EFD-D0838067DF39}" type="slidenum">
              <a:rPr lang="en-US" smtClean="0"/>
              <a:t>8</a:t>
            </a:fld>
            <a:endParaRPr lang="en-US"/>
          </a:p>
        </p:txBody>
      </p:sp>
    </p:spTree>
    <p:extLst>
      <p:ext uri="{BB962C8B-B14F-4D97-AF65-F5344CB8AC3E}">
        <p14:creationId xmlns:p14="http://schemas.microsoft.com/office/powerpoint/2010/main" val="399475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8E8E-32C5-D251-1BEF-86F322B8A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A326C-9A74-5BFD-D4C9-7C8A0B200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C0AFD-0BF5-2446-8210-EECB9A6615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D1137F-19B8-4D65-BA1A-7EAA8B96353A}"/>
              </a:ext>
            </a:extLst>
          </p:cNvPr>
          <p:cNvSpPr>
            <a:spLocks noGrp="1"/>
          </p:cNvSpPr>
          <p:nvPr>
            <p:ph type="sldNum" sz="quarter" idx="5"/>
          </p:nvPr>
        </p:nvSpPr>
        <p:spPr/>
        <p:txBody>
          <a:bodyPr/>
          <a:lstStyle/>
          <a:p>
            <a:fld id="{D354F9C2-FEA7-384E-9EFD-D0838067DF39}" type="slidenum">
              <a:rPr lang="en-US" smtClean="0"/>
              <a:t>9</a:t>
            </a:fld>
            <a:endParaRPr lang="en-US"/>
          </a:p>
        </p:txBody>
      </p:sp>
    </p:spTree>
    <p:extLst>
      <p:ext uri="{BB962C8B-B14F-4D97-AF65-F5344CB8AC3E}">
        <p14:creationId xmlns:p14="http://schemas.microsoft.com/office/powerpoint/2010/main" val="40089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AF80-6EE9-2F41-BEF7-372DE6C22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7B512-F318-0C44-B787-63BABB8BC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38AB05-148B-174C-964E-72C51DA35F7F}"/>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1DFE5468-EED9-664D-915B-263982217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C03C9-871B-7C42-AC95-023574568709}"/>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28581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B78B-6D7B-0C40-ADCE-03126DFDAB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1FA78-26C0-F647-9017-2BE36DBB5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FCAD-62F1-2B40-B444-6A110385B630}"/>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E0DFA986-BD65-974E-95A9-65654C1A8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214-F09F-7846-A6DB-D6C117D4D818}"/>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3727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6F183-EE32-A945-9BCD-536731C62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ADD0A-32DF-084A-970C-A6D78838D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6BC3-1989-FF46-B4C9-7AEA95909FD0}"/>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5197E276-E659-8647-983B-19A81CE19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0ACB8-70F3-444A-8BC6-88C5487A73E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263771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E8A5-0A0D-2B42-8C52-15C2C98D0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E381A-2B20-A944-9693-EA457D752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038B0-E933-B24E-A6C3-F08B33389D09}"/>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529B4F2B-57EB-F64B-B166-1A878AA60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48455-DC96-B643-A833-D9EE43148D87}"/>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0852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A946-E527-EC45-98C4-1E86D4C44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5A9D2-991F-0D42-9EB0-5B10E0FF7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71EAE-8198-2E4C-AD14-A39273F20B5A}"/>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A3F8A963-0635-FD4A-9176-3BDC9DBF0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02B2E-E5FC-A846-A0AC-7E2E8289368B}"/>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27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7124-A634-DD4A-B1FC-9FE06A7CF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3D0B9-0512-854E-B3CB-93819774F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E6B73-6FB3-FB4E-B8E4-C43CE72C0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E375C-9190-0C46-A36B-D206729B1B1F}"/>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6" name="Footer Placeholder 5">
            <a:extLst>
              <a:ext uri="{FF2B5EF4-FFF2-40B4-BE49-F238E27FC236}">
                <a16:creationId xmlns:a16="http://schemas.microsoft.com/office/drawing/2014/main" id="{7E98609A-4383-134D-83EA-1097DB40C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36723-C0F0-8B4B-BE28-6422AADEC18D}"/>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24394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5AA2-0892-7840-B318-8711D0867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FBA8B-2FD1-AF43-912C-06C3D820B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1F968-CD23-1248-AEBB-4E3B6173D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3695-06CB-3043-B947-269B264E5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5CCB1-25D5-F040-91F5-02226B68E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1B826-D05F-444A-8F04-9C140C0E3632}"/>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8" name="Footer Placeholder 7">
            <a:extLst>
              <a:ext uri="{FF2B5EF4-FFF2-40B4-BE49-F238E27FC236}">
                <a16:creationId xmlns:a16="http://schemas.microsoft.com/office/drawing/2014/main" id="{611A4F83-F276-274E-BC7A-6156F59184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75EA2-A82C-8B4A-8AF6-2B2778892F9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66925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7D89-DF54-B54D-A426-767DBDFEC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15125-EA49-2440-9EAB-FFFBCD3F2B78}"/>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4" name="Footer Placeholder 3">
            <a:extLst>
              <a:ext uri="{FF2B5EF4-FFF2-40B4-BE49-F238E27FC236}">
                <a16:creationId xmlns:a16="http://schemas.microsoft.com/office/drawing/2014/main" id="{DC0B086D-7EF6-C343-8370-B13BBCD7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E6D64-51FB-ED42-AF46-65DD74324A24}"/>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018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D26FD-1AF1-8747-8DAE-6D028712A4BA}"/>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3" name="Footer Placeholder 2">
            <a:extLst>
              <a:ext uri="{FF2B5EF4-FFF2-40B4-BE49-F238E27FC236}">
                <a16:creationId xmlns:a16="http://schemas.microsoft.com/office/drawing/2014/main" id="{65B7A5F3-E0A1-FF49-ABB6-8450B4BC1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1E89B-60B3-6747-A911-A5B3DE0A53C3}"/>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40598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2E71-F99C-BD49-9573-E8B31CC4D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1C79E-E347-9146-86AA-4F167CF67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22CA8B-EB4D-2142-A531-B8FF2F0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07A60-7B53-A14C-8F7F-BCAC0DADF1FB}"/>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6" name="Footer Placeholder 5">
            <a:extLst>
              <a:ext uri="{FF2B5EF4-FFF2-40B4-BE49-F238E27FC236}">
                <a16:creationId xmlns:a16="http://schemas.microsoft.com/office/drawing/2014/main" id="{51666937-6530-864E-BE46-7CA417223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C792A-56DA-574F-B6C9-ED97D3D8726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1063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8353-B536-F84C-9614-FC81B6516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0A4473-97E2-3A4E-AB22-F5A842C87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CBF65-9564-0D41-964F-E73E5CA74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A129E-63B5-F14A-9DB1-637A1224D938}"/>
              </a:ext>
            </a:extLst>
          </p:cNvPr>
          <p:cNvSpPr>
            <a:spLocks noGrp="1"/>
          </p:cNvSpPr>
          <p:nvPr>
            <p:ph type="dt" sz="half" idx="10"/>
          </p:nvPr>
        </p:nvSpPr>
        <p:spPr/>
        <p:txBody>
          <a:bodyPr/>
          <a:lstStyle/>
          <a:p>
            <a:fld id="{2E4461B7-0414-AE49-A20B-BC5976D50A2D}" type="datetimeFigureOut">
              <a:rPr lang="en-US" smtClean="0"/>
              <a:t>8/27/25</a:t>
            </a:fld>
            <a:endParaRPr lang="en-US"/>
          </a:p>
        </p:txBody>
      </p:sp>
      <p:sp>
        <p:nvSpPr>
          <p:cNvPr id="6" name="Footer Placeholder 5">
            <a:extLst>
              <a:ext uri="{FF2B5EF4-FFF2-40B4-BE49-F238E27FC236}">
                <a16:creationId xmlns:a16="http://schemas.microsoft.com/office/drawing/2014/main" id="{8AD7CBA1-FE3A-5F4F-A68F-D088C33A4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CBF3-192D-F049-A320-8B05FA1F6D9A}"/>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5271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DB42E-BFF4-CE48-A3F5-B85462A41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01AD1-AF9B-1645-A565-E4E479523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3F6BB-A593-ED46-B5E9-C27F4D3E7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461B7-0414-AE49-A20B-BC5976D50A2D}" type="datetimeFigureOut">
              <a:rPr lang="en-US" smtClean="0"/>
              <a:t>8/27/25</a:t>
            </a:fld>
            <a:endParaRPr lang="en-US"/>
          </a:p>
        </p:txBody>
      </p:sp>
      <p:sp>
        <p:nvSpPr>
          <p:cNvPr id="5" name="Footer Placeholder 4">
            <a:extLst>
              <a:ext uri="{FF2B5EF4-FFF2-40B4-BE49-F238E27FC236}">
                <a16:creationId xmlns:a16="http://schemas.microsoft.com/office/drawing/2014/main" id="{4CEAF6A6-2AC6-B041-A838-C657C6AC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93156-0E87-D44C-95AA-1D6234CFD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1D7B-4903-B44D-9BE4-AA7FDE0FA04F}" type="slidenum">
              <a:rPr lang="en-US" smtClean="0"/>
              <a:t>‹#›</a:t>
            </a:fld>
            <a:endParaRPr lang="en-US"/>
          </a:p>
        </p:txBody>
      </p:sp>
    </p:spTree>
    <p:extLst>
      <p:ext uri="{BB962C8B-B14F-4D97-AF65-F5344CB8AC3E}">
        <p14:creationId xmlns:p14="http://schemas.microsoft.com/office/powerpoint/2010/main" val="213963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oiefiling.fincen.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federalregister.gov/documents/2024/07/03/2024-14414/anti-money-laundering-and-countering-the-financing-of-terrorism-programs" TargetMode="External"/><Relationship Id="rId5" Type="http://schemas.openxmlformats.org/officeDocument/2006/relationships/hyperlink" Target="https://www.bankersonline.com/sites/default/files/penalty-files/FinCEN_Consent_Order_2024-01_FINAL508.pdf" TargetMode="External"/><Relationship Id="rId4" Type="http://schemas.openxmlformats.org/officeDocument/2006/relationships/hyperlink" Target="https://www.bankersonline.com/sites/default/files/penalty-files/eaAA-ENF-2024-78.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heather@utahscreditunions.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7" name="Picture 6" descr="A person speaking to a group of people in a room&#10;&#10;Description automatically generated">
            <a:extLst>
              <a:ext uri="{FF2B5EF4-FFF2-40B4-BE49-F238E27FC236}">
                <a16:creationId xmlns:a16="http://schemas.microsoft.com/office/drawing/2014/main" id="{8AAC9DB6-84C8-8EFE-0CAE-E38C10D9707F}"/>
              </a:ext>
            </a:extLst>
          </p:cNvPr>
          <p:cNvPicPr>
            <a:picLocks noChangeAspect="1"/>
          </p:cNvPicPr>
          <p:nvPr/>
        </p:nvPicPr>
        <p:blipFill>
          <a:blip r:embed="rId3"/>
          <a:srcRect t="4981" r="35056" b="26720"/>
          <a:stretch/>
        </p:blipFill>
        <p:spPr>
          <a:xfrm>
            <a:off x="-1" y="-1"/>
            <a:ext cx="12192001" cy="6858001"/>
          </a:xfrm>
          <a:prstGeom prst="rect">
            <a:avLst/>
          </a:prstGeom>
        </p:spPr>
      </p:pic>
      <p:sp>
        <p:nvSpPr>
          <p:cNvPr id="11" name="Rectangle 10">
            <a:extLst>
              <a:ext uri="{FF2B5EF4-FFF2-40B4-BE49-F238E27FC236}">
                <a16:creationId xmlns:a16="http://schemas.microsoft.com/office/drawing/2014/main" id="{3468EB3A-E9FB-B046-D242-05B89A749F80}"/>
              </a:ext>
            </a:extLst>
          </p:cNvPr>
          <p:cNvSpPr/>
          <p:nvPr/>
        </p:nvSpPr>
        <p:spPr>
          <a:xfrm>
            <a:off x="-3" y="-2"/>
            <a:ext cx="12192002" cy="6858001"/>
          </a:xfrm>
          <a:prstGeom prst="rect">
            <a:avLst/>
          </a:prstGeom>
          <a:gradFill flip="none" rotWithShape="1">
            <a:gsLst>
              <a:gs pos="10000">
                <a:srgbClr val="0067A1">
                  <a:alpha val="97226"/>
                </a:srgbClr>
              </a:gs>
              <a:gs pos="100000">
                <a:srgbClr val="BAE6F3">
                  <a:lumMod val="45000"/>
                  <a:lumOff val="55000"/>
                </a:srgbClr>
              </a:gs>
              <a:gs pos="68000">
                <a:srgbClr val="36C5F3">
                  <a:alpha val="70000"/>
                  <a:lumMod val="74745"/>
                  <a:lumOff val="25255"/>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9745437-9B3B-01EB-DDDA-67F741CA0621}"/>
              </a:ext>
            </a:extLst>
          </p:cNvPr>
          <p:cNvSpPr/>
          <p:nvPr/>
        </p:nvSpPr>
        <p:spPr>
          <a:xfrm rot="10800000" flipH="1">
            <a:off x="-1" y="-14040"/>
            <a:ext cx="7069841" cy="6872040"/>
          </a:xfrm>
          <a:prstGeom prst="rtTriangle">
            <a:avLst/>
          </a:prstGeom>
          <a:solidFill>
            <a:schemeClr val="bg1">
              <a:alpha val="70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F876E-08C1-544D-90C2-3B4E34CE9C54}"/>
              </a:ext>
            </a:extLst>
          </p:cNvPr>
          <p:cNvSpPr>
            <a:spLocks noGrp="1"/>
          </p:cNvSpPr>
          <p:nvPr>
            <p:ph type="ctrTitle"/>
          </p:nvPr>
        </p:nvSpPr>
        <p:spPr>
          <a:xfrm>
            <a:off x="722438" y="660189"/>
            <a:ext cx="4171851" cy="1654412"/>
          </a:xfrm>
        </p:spPr>
        <p:txBody>
          <a:bodyPr lIns="0" tIns="0" rIns="0" bIns="0" anchor="t" anchorCtr="0">
            <a:noAutofit/>
          </a:bodyPr>
          <a:lstStyle/>
          <a:p>
            <a:pPr algn="l">
              <a:lnSpc>
                <a:spcPct val="80000"/>
              </a:lnSpc>
            </a:pPr>
            <a:r>
              <a:rPr lang="en-US" b="1" dirty="0">
                <a:solidFill>
                  <a:srgbClr val="0067A1"/>
                </a:solidFill>
                <a:effectLst/>
                <a:latin typeface="Myriad VF" panose="020B0406030403020204" pitchFamily="34" charset="0"/>
              </a:rPr>
              <a:t>Bank Secrecy Act for Volunteers</a:t>
            </a:r>
            <a:endParaRPr lang="en-US" b="1" dirty="0">
              <a:solidFill>
                <a:srgbClr val="0067A1"/>
              </a:solidFill>
              <a:latin typeface="Myriad VF" panose="020B0406030403020204" pitchFamily="34" charset="0"/>
            </a:endParaRPr>
          </a:p>
        </p:txBody>
      </p:sp>
      <p:sp>
        <p:nvSpPr>
          <p:cNvPr id="3" name="Subtitle 2">
            <a:extLst>
              <a:ext uri="{FF2B5EF4-FFF2-40B4-BE49-F238E27FC236}">
                <a16:creationId xmlns:a16="http://schemas.microsoft.com/office/drawing/2014/main" id="{79F652D5-6DAE-704F-9224-00EEAC2C189A}"/>
              </a:ext>
            </a:extLst>
          </p:cNvPr>
          <p:cNvSpPr>
            <a:spLocks noGrp="1"/>
          </p:cNvSpPr>
          <p:nvPr>
            <p:ph type="subTitle" idx="1"/>
          </p:nvPr>
        </p:nvSpPr>
        <p:spPr>
          <a:xfrm>
            <a:off x="722438" y="2910831"/>
            <a:ext cx="2373031" cy="634343"/>
          </a:xfrm>
        </p:spPr>
        <p:txBody>
          <a:bodyPr lIns="0" tIns="0" rIns="0" bIns="0">
            <a:normAutofit/>
          </a:bodyPr>
          <a:lstStyle/>
          <a:p>
            <a:pPr algn="l">
              <a:lnSpc>
                <a:spcPct val="110000"/>
              </a:lnSpc>
              <a:spcBef>
                <a:spcPts val="0"/>
              </a:spcBef>
            </a:pPr>
            <a:r>
              <a:rPr lang="en-US" sz="3600" b="1" dirty="0">
                <a:solidFill>
                  <a:schemeClr val="bg1">
                    <a:lumMod val="50000"/>
                  </a:schemeClr>
                </a:solidFill>
                <a:latin typeface="Myriad VF" panose="020B0406030403020204" pitchFamily="34" charset="0"/>
              </a:rPr>
              <a:t>2025</a:t>
            </a:r>
          </a:p>
        </p:txBody>
      </p:sp>
      <p:pic>
        <p:nvPicPr>
          <p:cNvPr id="10" name="Picture 9" descr="A logo with blue and white text&#10;&#10;AI-generated content may be incorrect.">
            <a:extLst>
              <a:ext uri="{FF2B5EF4-FFF2-40B4-BE49-F238E27FC236}">
                <a16:creationId xmlns:a16="http://schemas.microsoft.com/office/drawing/2014/main" id="{C9BF6585-EF5D-AF04-1074-6477D00C0C3F}"/>
              </a:ext>
            </a:extLst>
          </p:cNvPr>
          <p:cNvPicPr>
            <a:picLocks noChangeAspect="1"/>
          </p:cNvPicPr>
          <p:nvPr/>
        </p:nvPicPr>
        <p:blipFill>
          <a:blip r:embed="rId4"/>
          <a:stretch>
            <a:fillRect/>
          </a:stretch>
        </p:blipFill>
        <p:spPr>
          <a:xfrm>
            <a:off x="7570909" y="5961992"/>
            <a:ext cx="4501942" cy="707448"/>
          </a:xfrm>
          <a:prstGeom prst="rect">
            <a:avLst/>
          </a:prstGeom>
        </p:spPr>
      </p:pic>
    </p:spTree>
    <p:extLst>
      <p:ext uri="{BB962C8B-B14F-4D97-AF65-F5344CB8AC3E}">
        <p14:creationId xmlns:p14="http://schemas.microsoft.com/office/powerpoint/2010/main" val="5438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EB61F-6BBF-F0C8-9343-96EA908352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80C4E2-B248-690D-FF34-64321834F9F7}"/>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7DAFE8D9-5F9B-CBB4-798A-022335885CF9}"/>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F13ED72F-AF2A-05F1-B69B-D8545E5F8637}"/>
              </a:ext>
            </a:extLst>
          </p:cNvPr>
          <p:cNvSpPr>
            <a:spLocks noGrp="1"/>
          </p:cNvSpPr>
          <p:nvPr>
            <p:ph type="title"/>
          </p:nvPr>
        </p:nvSpPr>
        <p:spPr/>
        <p:txBody>
          <a:bodyPr/>
          <a:lstStyle/>
          <a:p>
            <a:r>
              <a:rPr lang="en-US" b="1" dirty="0">
                <a:solidFill>
                  <a:srgbClr val="0067A1"/>
                </a:solidFill>
                <a:latin typeface="Myriad VF" panose="020B0406030403020204" pitchFamily="34" charset="0"/>
              </a:rPr>
              <a:t>Background</a:t>
            </a:r>
            <a:endParaRPr lang="en-US" dirty="0"/>
          </a:p>
        </p:txBody>
      </p:sp>
      <p:sp>
        <p:nvSpPr>
          <p:cNvPr id="5" name="Content Placeholder 4">
            <a:extLst>
              <a:ext uri="{FF2B5EF4-FFF2-40B4-BE49-F238E27FC236}">
                <a16:creationId xmlns:a16="http://schemas.microsoft.com/office/drawing/2014/main" id="{8D730D0F-741E-E342-CB14-621E2F49A3EE}"/>
              </a:ext>
            </a:extLst>
          </p:cNvPr>
          <p:cNvSpPr>
            <a:spLocks noGrp="1"/>
          </p:cNvSpPr>
          <p:nvPr>
            <p:ph idx="1"/>
          </p:nvPr>
        </p:nvSpPr>
        <p:spPr>
          <a:xfrm>
            <a:off x="838200" y="1550504"/>
            <a:ext cx="10515600" cy="4204461"/>
          </a:xfrm>
        </p:spPr>
        <p:txBody>
          <a:bodyPr>
            <a:normAutofit/>
          </a:bodyPr>
          <a:lstStyle/>
          <a:p>
            <a:pPr marL="0" indent="0" algn="ctr">
              <a:buNone/>
            </a:pPr>
            <a:r>
              <a:rPr lang="en-US" b="1" dirty="0"/>
              <a:t>2001</a:t>
            </a:r>
          </a:p>
          <a:p>
            <a:pPr marL="0" indent="0">
              <a:buNone/>
            </a:pPr>
            <a:r>
              <a:rPr lang="en-US" dirty="0"/>
              <a:t>Passage of the Uniting and Strengthening America by Providing Appropriate Tools Required to Intercept and Obstruct Terrorism Act of 2001 (USA PATRIOT Act)</a:t>
            </a:r>
          </a:p>
          <a:p>
            <a:r>
              <a:rPr lang="en-US" dirty="0"/>
              <a:t>Title III of the USA PATRIOT Act is the International Money Laundering Abatement and Anti-Terrorist Financing Act of 2001. </a:t>
            </a:r>
          </a:p>
          <a:p>
            <a:r>
              <a:rPr lang="en-US" dirty="0"/>
              <a:t>The USA PATRIOT Act is arguably the single most significant AML law that Congress has enacted since the BSA itself. </a:t>
            </a:r>
          </a:p>
        </p:txBody>
      </p:sp>
    </p:spTree>
    <p:extLst>
      <p:ext uri="{BB962C8B-B14F-4D97-AF65-F5344CB8AC3E}">
        <p14:creationId xmlns:p14="http://schemas.microsoft.com/office/powerpoint/2010/main" val="19627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B9336-0350-C68F-B132-191763F4FE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10CF6B-FF18-6F6D-E3F8-B9EE150FBC74}"/>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247C125D-B715-DDA4-25A2-7386FFC73BA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9D42E7CB-FBF8-42C2-0CB7-E5671B9140C1}"/>
              </a:ext>
            </a:extLst>
          </p:cNvPr>
          <p:cNvSpPr>
            <a:spLocks noGrp="1"/>
          </p:cNvSpPr>
          <p:nvPr>
            <p:ph type="title"/>
          </p:nvPr>
        </p:nvSpPr>
        <p:spPr/>
        <p:txBody>
          <a:bodyPr/>
          <a:lstStyle/>
          <a:p>
            <a:r>
              <a:rPr lang="en-US" b="1" dirty="0">
                <a:solidFill>
                  <a:srgbClr val="0067A1"/>
                </a:solidFill>
                <a:latin typeface="Myriad VF" panose="020B0406030403020204" pitchFamily="34" charset="0"/>
              </a:rPr>
              <a:t>Background</a:t>
            </a:r>
            <a:endParaRPr lang="en-US" dirty="0"/>
          </a:p>
        </p:txBody>
      </p:sp>
      <p:sp>
        <p:nvSpPr>
          <p:cNvPr id="5" name="Content Placeholder 4">
            <a:extLst>
              <a:ext uri="{FF2B5EF4-FFF2-40B4-BE49-F238E27FC236}">
                <a16:creationId xmlns:a16="http://schemas.microsoft.com/office/drawing/2014/main" id="{61A50B2D-4395-A9AB-F24B-E32771F9B356}"/>
              </a:ext>
            </a:extLst>
          </p:cNvPr>
          <p:cNvSpPr>
            <a:spLocks noGrp="1"/>
          </p:cNvSpPr>
          <p:nvPr>
            <p:ph idx="1"/>
          </p:nvPr>
        </p:nvSpPr>
        <p:spPr>
          <a:xfrm>
            <a:off x="838200" y="1550504"/>
            <a:ext cx="10515600" cy="4204461"/>
          </a:xfrm>
        </p:spPr>
        <p:txBody>
          <a:bodyPr>
            <a:normAutofit fontScale="85000" lnSpcReduction="20000"/>
          </a:bodyPr>
          <a:lstStyle/>
          <a:p>
            <a:pPr marL="0" indent="0" algn="ctr">
              <a:buNone/>
            </a:pPr>
            <a:r>
              <a:rPr lang="en-US" b="1" dirty="0"/>
              <a:t>2001</a:t>
            </a:r>
          </a:p>
          <a:p>
            <a:pPr marL="0" indent="0">
              <a:buNone/>
            </a:pPr>
            <a:r>
              <a:rPr lang="en-US" dirty="0"/>
              <a:t>Among other things, the USA PATRIOT Act and its implementing regulations:</a:t>
            </a:r>
          </a:p>
          <a:p>
            <a:r>
              <a:rPr lang="en-US" dirty="0"/>
              <a:t>Expanded the AML program requirements to all financial institutions. </a:t>
            </a:r>
          </a:p>
          <a:p>
            <a:r>
              <a:rPr lang="en-US" dirty="0"/>
              <a:t>Increased the civil and criminal penalties for money laundering.</a:t>
            </a:r>
          </a:p>
          <a:p>
            <a:r>
              <a:rPr lang="en-US" dirty="0"/>
              <a:t>Provided the Secretary of the Treasury with the authority to impose “special measures” on jurisdictions, institutions, or transactions that are of “primary money-laundering concern.”</a:t>
            </a:r>
          </a:p>
          <a:p>
            <a:r>
              <a:rPr lang="en-US" dirty="0"/>
              <a:t>Facilitated records access and required banks to respond to regulatory requests for information within 120 hours.</a:t>
            </a:r>
          </a:p>
          <a:p>
            <a:r>
              <a:rPr lang="en-US" dirty="0"/>
              <a:t>Required federal banking agencies to consider a bank’s AML record when reviewing bank mergers, acquisitions, and other applications for business combinations.</a:t>
            </a:r>
          </a:p>
        </p:txBody>
      </p:sp>
    </p:spTree>
    <p:extLst>
      <p:ext uri="{BB962C8B-B14F-4D97-AF65-F5344CB8AC3E}">
        <p14:creationId xmlns:p14="http://schemas.microsoft.com/office/powerpoint/2010/main" val="31574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1B7C69DE-37A6-9102-355F-C8950E636D53}"/>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6A81D22D-CBCE-85AC-089A-E5485F3901C3}"/>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51E9A1-6632-7F66-9C3E-9D91D9FFBE58}"/>
              </a:ext>
            </a:extLst>
          </p:cNvPr>
          <p:cNvSpPr/>
          <p:nvPr/>
        </p:nvSpPr>
        <p:spPr>
          <a:xfrm>
            <a:off x="0" y="2568568"/>
            <a:ext cx="12192002" cy="1721708"/>
          </a:xfrm>
          <a:prstGeom prst="rect">
            <a:avLst/>
          </a:prstGeom>
          <a:solidFill>
            <a:srgbClr val="36C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B9C9098-DD1A-AEDE-1838-A61B01CD4B3B}"/>
              </a:ext>
            </a:extLst>
          </p:cNvPr>
          <p:cNvSpPr txBox="1">
            <a:spLocks/>
          </p:cNvSpPr>
          <p:nvPr/>
        </p:nvSpPr>
        <p:spPr>
          <a:xfrm>
            <a:off x="2382172" y="2744301"/>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Role of Government Agencies in the BSA</a:t>
            </a:r>
          </a:p>
        </p:txBody>
      </p:sp>
      <p:pic>
        <p:nvPicPr>
          <p:cNvPr id="3" name="Picture 2">
            <a:extLst>
              <a:ext uri="{FF2B5EF4-FFF2-40B4-BE49-F238E27FC236}">
                <a16:creationId xmlns:a16="http://schemas.microsoft.com/office/drawing/2014/main" id="{94F85E8D-B3EA-29D6-CEE4-936EBD30A3B3}"/>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418298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C5686-4F3A-ED14-4ECF-452E4D8DC4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3A31F05-D874-899F-721A-C6DCD241BC4E}"/>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781F0C5C-BC8B-E9A8-2CCC-2DBAAAA711D8}"/>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C3762C0E-309A-88FC-6981-3D328E7088D8}"/>
              </a:ext>
            </a:extLst>
          </p:cNvPr>
          <p:cNvSpPr>
            <a:spLocks noGrp="1"/>
          </p:cNvSpPr>
          <p:nvPr>
            <p:ph type="title"/>
          </p:nvPr>
        </p:nvSpPr>
        <p:spPr/>
        <p:txBody>
          <a:bodyPr/>
          <a:lstStyle/>
          <a:p>
            <a:r>
              <a:rPr lang="en-US" b="1" dirty="0">
                <a:solidFill>
                  <a:srgbClr val="0067A1"/>
                </a:solidFill>
                <a:latin typeface="Myriad VF" panose="020B0406030403020204" pitchFamily="34" charset="0"/>
              </a:rPr>
              <a:t>Role of Government Agencies in the BSA</a:t>
            </a:r>
            <a:endParaRPr lang="en-US" dirty="0"/>
          </a:p>
        </p:txBody>
      </p:sp>
      <p:sp>
        <p:nvSpPr>
          <p:cNvPr id="5" name="Content Placeholder 4">
            <a:extLst>
              <a:ext uri="{FF2B5EF4-FFF2-40B4-BE49-F238E27FC236}">
                <a16:creationId xmlns:a16="http://schemas.microsoft.com/office/drawing/2014/main" id="{4AF17C76-9F9C-C9C0-8F1E-618E16384865}"/>
              </a:ext>
            </a:extLst>
          </p:cNvPr>
          <p:cNvSpPr>
            <a:spLocks noGrp="1"/>
          </p:cNvSpPr>
          <p:nvPr>
            <p:ph idx="1"/>
          </p:nvPr>
        </p:nvSpPr>
        <p:spPr>
          <a:xfrm>
            <a:off x="838200" y="1550504"/>
            <a:ext cx="10515600" cy="4204461"/>
          </a:xfrm>
        </p:spPr>
        <p:txBody>
          <a:bodyPr>
            <a:normAutofit/>
          </a:bodyPr>
          <a:lstStyle/>
          <a:p>
            <a:pPr marL="0" indent="0" algn="ctr">
              <a:buNone/>
            </a:pPr>
            <a:r>
              <a:rPr lang="en-US" b="1" dirty="0"/>
              <a:t>U.S. Treasury</a:t>
            </a:r>
          </a:p>
          <a:p>
            <a:r>
              <a:rPr lang="en-US" dirty="0"/>
              <a:t>The BSA authorizes the Secretary of the Treasury to require financial institutions to establish anti-money laundering (AML) programs</a:t>
            </a:r>
          </a:p>
          <a:p>
            <a:r>
              <a:rPr lang="en-US" dirty="0"/>
              <a:t>File certain reports, and keep certain records of transactions</a:t>
            </a:r>
          </a:p>
        </p:txBody>
      </p:sp>
    </p:spTree>
    <p:extLst>
      <p:ext uri="{BB962C8B-B14F-4D97-AF65-F5344CB8AC3E}">
        <p14:creationId xmlns:p14="http://schemas.microsoft.com/office/powerpoint/2010/main" val="317400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DFC-95E6-A7D8-C9BF-BB15BE7B22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160A33-2CE1-AC6D-C16E-435C7F52B5E7}"/>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AD1506EE-F29F-04DB-676B-AD95029ED7CA}"/>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C0055A42-D4F9-D08F-21DA-BE2E817972BB}"/>
              </a:ext>
            </a:extLst>
          </p:cNvPr>
          <p:cNvSpPr>
            <a:spLocks noGrp="1"/>
          </p:cNvSpPr>
          <p:nvPr>
            <p:ph type="title"/>
          </p:nvPr>
        </p:nvSpPr>
        <p:spPr/>
        <p:txBody>
          <a:bodyPr/>
          <a:lstStyle/>
          <a:p>
            <a:r>
              <a:rPr lang="en-US" b="1" dirty="0">
                <a:solidFill>
                  <a:srgbClr val="0067A1"/>
                </a:solidFill>
                <a:latin typeface="Myriad VF" panose="020B0406030403020204" pitchFamily="34" charset="0"/>
              </a:rPr>
              <a:t>Role of Government Agencies in the BSA</a:t>
            </a:r>
            <a:endParaRPr lang="en-US" dirty="0"/>
          </a:p>
        </p:txBody>
      </p:sp>
      <p:sp>
        <p:nvSpPr>
          <p:cNvPr id="5" name="Content Placeholder 4">
            <a:extLst>
              <a:ext uri="{FF2B5EF4-FFF2-40B4-BE49-F238E27FC236}">
                <a16:creationId xmlns:a16="http://schemas.microsoft.com/office/drawing/2014/main" id="{4D6170AF-EDC3-EA45-F9B7-006EE788EF65}"/>
              </a:ext>
            </a:extLst>
          </p:cNvPr>
          <p:cNvSpPr>
            <a:spLocks noGrp="1"/>
          </p:cNvSpPr>
          <p:nvPr>
            <p:ph idx="1"/>
          </p:nvPr>
        </p:nvSpPr>
        <p:spPr>
          <a:xfrm>
            <a:off x="838200" y="1550504"/>
            <a:ext cx="10515600" cy="4204461"/>
          </a:xfrm>
        </p:spPr>
        <p:txBody>
          <a:bodyPr>
            <a:normAutofit fontScale="92500" lnSpcReduction="20000"/>
          </a:bodyPr>
          <a:lstStyle/>
          <a:p>
            <a:pPr marL="0" indent="0" algn="ctr">
              <a:buNone/>
            </a:pPr>
            <a:r>
              <a:rPr lang="en-US" b="1" dirty="0"/>
              <a:t>FinCEN</a:t>
            </a:r>
          </a:p>
          <a:p>
            <a:pPr marL="0" indent="0">
              <a:buNone/>
            </a:pPr>
            <a:r>
              <a:rPr lang="en-US" dirty="0"/>
              <a:t>The Financial Crimes Enforcement Network (FinCEN), a bureau of the U.S. Treasury, is the delegated administrator of the BSA. FinCEN:</a:t>
            </a:r>
          </a:p>
          <a:p>
            <a:r>
              <a:rPr lang="en-US" dirty="0"/>
              <a:t>Issues regulations and interpretive guidance</a:t>
            </a:r>
          </a:p>
          <a:p>
            <a:r>
              <a:rPr lang="en-US" dirty="0"/>
              <a:t>Provides outreach to regulated industries</a:t>
            </a:r>
          </a:p>
          <a:p>
            <a:r>
              <a:rPr lang="en-US" dirty="0"/>
              <a:t>Supports the examination functions performed by federal banking agencies</a:t>
            </a:r>
          </a:p>
          <a:p>
            <a:r>
              <a:rPr lang="en-US" dirty="0"/>
              <a:t>Pursues civil enforcement actions when warranted</a:t>
            </a:r>
          </a:p>
          <a:p>
            <a:r>
              <a:rPr lang="en-US" dirty="0"/>
              <a:t>Providing investigative case support to law enforcement</a:t>
            </a:r>
          </a:p>
          <a:p>
            <a:r>
              <a:rPr lang="en-US" dirty="0"/>
              <a:t>Identifying and communicating financial crime trends and patterns</a:t>
            </a:r>
          </a:p>
          <a:p>
            <a:r>
              <a:rPr lang="en-US" dirty="0"/>
              <a:t>Fostering international cooperation with its counterparts worldwide</a:t>
            </a:r>
          </a:p>
        </p:txBody>
      </p:sp>
    </p:spTree>
    <p:extLst>
      <p:ext uri="{BB962C8B-B14F-4D97-AF65-F5344CB8AC3E}">
        <p14:creationId xmlns:p14="http://schemas.microsoft.com/office/powerpoint/2010/main" val="35214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E7C3-9726-C656-3F33-A75211E2BB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A44DDD-E15F-844C-31C0-2B4138B9DB1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3002E04D-4F8E-7D5B-28CF-D7A5FCF4088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2C06A465-8744-4F78-3062-765F1D6B7E9B}"/>
              </a:ext>
            </a:extLst>
          </p:cNvPr>
          <p:cNvSpPr>
            <a:spLocks noGrp="1"/>
          </p:cNvSpPr>
          <p:nvPr>
            <p:ph type="title"/>
          </p:nvPr>
        </p:nvSpPr>
        <p:spPr/>
        <p:txBody>
          <a:bodyPr/>
          <a:lstStyle/>
          <a:p>
            <a:r>
              <a:rPr lang="en-US" b="1" dirty="0">
                <a:solidFill>
                  <a:srgbClr val="0067A1"/>
                </a:solidFill>
                <a:latin typeface="Myriad VF" panose="020B0406030403020204" pitchFamily="34" charset="0"/>
              </a:rPr>
              <a:t>Role of Government Agencies in the BSA</a:t>
            </a:r>
            <a:endParaRPr lang="en-US" dirty="0"/>
          </a:p>
        </p:txBody>
      </p:sp>
      <p:sp>
        <p:nvSpPr>
          <p:cNvPr id="5" name="Content Placeholder 4">
            <a:extLst>
              <a:ext uri="{FF2B5EF4-FFF2-40B4-BE49-F238E27FC236}">
                <a16:creationId xmlns:a16="http://schemas.microsoft.com/office/drawing/2014/main" id="{BD1670B2-9BC0-3A71-B328-9B2F598006C5}"/>
              </a:ext>
            </a:extLst>
          </p:cNvPr>
          <p:cNvSpPr>
            <a:spLocks noGrp="1"/>
          </p:cNvSpPr>
          <p:nvPr>
            <p:ph idx="1"/>
          </p:nvPr>
        </p:nvSpPr>
        <p:spPr>
          <a:xfrm>
            <a:off x="838200" y="1550504"/>
            <a:ext cx="10515600" cy="4204461"/>
          </a:xfrm>
        </p:spPr>
        <p:txBody>
          <a:bodyPr>
            <a:normAutofit/>
          </a:bodyPr>
          <a:lstStyle/>
          <a:p>
            <a:pPr marL="0" indent="0" algn="ctr">
              <a:buNone/>
            </a:pPr>
            <a:r>
              <a:rPr lang="en-US" b="1" dirty="0"/>
              <a:t>NCUA and State Regulators</a:t>
            </a:r>
          </a:p>
          <a:p>
            <a:pPr marL="0" indent="0">
              <a:buNone/>
            </a:pPr>
            <a:r>
              <a:rPr lang="en-US" dirty="0"/>
              <a:t>The National Credit Union Association (NCUA) and State financial regulators require:</a:t>
            </a:r>
          </a:p>
          <a:p>
            <a:r>
              <a:rPr lang="en-US" dirty="0"/>
              <a:t>A review of the BSA compliance program at each examination</a:t>
            </a:r>
          </a:p>
          <a:p>
            <a:r>
              <a:rPr lang="en-US" dirty="0"/>
              <a:t>Credit unions to establish and AML compliance program that guards against money laundering and terrorist financing and ensures compliance with the BSA and its implementing regulations</a:t>
            </a:r>
          </a:p>
        </p:txBody>
      </p:sp>
    </p:spTree>
    <p:extLst>
      <p:ext uri="{BB962C8B-B14F-4D97-AF65-F5344CB8AC3E}">
        <p14:creationId xmlns:p14="http://schemas.microsoft.com/office/powerpoint/2010/main" val="395940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E164-CA84-90F6-F34D-5D54280AA7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DE2489-FE77-D3B0-B4DB-21B3547E0FB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4342A32B-2A36-7CFE-D6C0-AA466CDFFF7A}"/>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90B9DE59-CF9A-8AF2-952A-BE4C280ED8CD}"/>
              </a:ext>
            </a:extLst>
          </p:cNvPr>
          <p:cNvSpPr>
            <a:spLocks noGrp="1"/>
          </p:cNvSpPr>
          <p:nvPr>
            <p:ph type="title"/>
          </p:nvPr>
        </p:nvSpPr>
        <p:spPr/>
        <p:txBody>
          <a:bodyPr/>
          <a:lstStyle/>
          <a:p>
            <a:r>
              <a:rPr lang="en-US" b="1" dirty="0">
                <a:solidFill>
                  <a:srgbClr val="0067A1"/>
                </a:solidFill>
                <a:latin typeface="Myriad VF" panose="020B0406030403020204" pitchFamily="34" charset="0"/>
              </a:rPr>
              <a:t>Role of Government Agencies in the BSA</a:t>
            </a:r>
            <a:endParaRPr lang="en-US" dirty="0"/>
          </a:p>
        </p:txBody>
      </p:sp>
      <p:sp>
        <p:nvSpPr>
          <p:cNvPr id="5" name="Content Placeholder 4">
            <a:extLst>
              <a:ext uri="{FF2B5EF4-FFF2-40B4-BE49-F238E27FC236}">
                <a16:creationId xmlns:a16="http://schemas.microsoft.com/office/drawing/2014/main" id="{A9346F64-6695-1884-CC21-8EEAC82465A9}"/>
              </a:ext>
            </a:extLst>
          </p:cNvPr>
          <p:cNvSpPr>
            <a:spLocks noGrp="1"/>
          </p:cNvSpPr>
          <p:nvPr>
            <p:ph idx="1"/>
          </p:nvPr>
        </p:nvSpPr>
        <p:spPr>
          <a:xfrm>
            <a:off x="838200" y="1550504"/>
            <a:ext cx="10515600" cy="4204461"/>
          </a:xfrm>
        </p:spPr>
        <p:txBody>
          <a:bodyPr>
            <a:normAutofit lnSpcReduction="10000"/>
          </a:bodyPr>
          <a:lstStyle/>
          <a:p>
            <a:pPr marL="0" indent="0" algn="ctr">
              <a:buNone/>
            </a:pPr>
            <a:r>
              <a:rPr lang="en-US" b="1" dirty="0"/>
              <a:t>OFAC</a:t>
            </a:r>
          </a:p>
          <a:p>
            <a:pPr marL="0" indent="0">
              <a:buNone/>
            </a:pPr>
            <a:r>
              <a:rPr lang="en-US" dirty="0"/>
              <a:t>The Office of Foreign Assets Control (OFAC), an agency of the US Treasury department, administers and enforces economic and trade sanctions based on U.S. foreign policy and national security goals against targeted:</a:t>
            </a:r>
          </a:p>
          <a:p>
            <a:r>
              <a:rPr lang="en-US" dirty="0"/>
              <a:t>Foreign countries</a:t>
            </a:r>
          </a:p>
          <a:p>
            <a:r>
              <a:rPr lang="en-US" dirty="0"/>
              <a:t>Terrorists</a:t>
            </a:r>
          </a:p>
          <a:p>
            <a:r>
              <a:rPr lang="en-US" dirty="0"/>
              <a:t>International narcotics traffickers</a:t>
            </a:r>
          </a:p>
          <a:p>
            <a:r>
              <a:rPr lang="en-US" dirty="0"/>
              <a:t>Those engaged in activities related to the proliferation of weapons of mass destruction.</a:t>
            </a:r>
          </a:p>
        </p:txBody>
      </p:sp>
    </p:spTree>
    <p:extLst>
      <p:ext uri="{BB962C8B-B14F-4D97-AF65-F5344CB8AC3E}">
        <p14:creationId xmlns:p14="http://schemas.microsoft.com/office/powerpoint/2010/main" val="162545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7321F-3013-FA07-12A3-328E82E7AD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DFDE53-31C2-5147-322D-129717D59A63}"/>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F1B6FD80-37DE-EB12-A84F-D2CA9B38AF51}"/>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A3E1BCE2-C1C0-7AAC-3322-5823D6EB1C27}"/>
              </a:ext>
            </a:extLst>
          </p:cNvPr>
          <p:cNvSpPr>
            <a:spLocks noGrp="1"/>
          </p:cNvSpPr>
          <p:nvPr>
            <p:ph type="title"/>
          </p:nvPr>
        </p:nvSpPr>
        <p:spPr/>
        <p:txBody>
          <a:bodyPr/>
          <a:lstStyle/>
          <a:p>
            <a:r>
              <a:rPr lang="en-US" b="1" dirty="0">
                <a:solidFill>
                  <a:srgbClr val="0067A1"/>
                </a:solidFill>
                <a:latin typeface="Myriad VF" panose="020B0406030403020204" pitchFamily="34" charset="0"/>
              </a:rPr>
              <a:t>Role of Government Agencies in the BSA</a:t>
            </a:r>
            <a:endParaRPr lang="en-US" dirty="0"/>
          </a:p>
        </p:txBody>
      </p:sp>
      <p:sp>
        <p:nvSpPr>
          <p:cNvPr id="5" name="Content Placeholder 4">
            <a:extLst>
              <a:ext uri="{FF2B5EF4-FFF2-40B4-BE49-F238E27FC236}">
                <a16:creationId xmlns:a16="http://schemas.microsoft.com/office/drawing/2014/main" id="{C06DD643-58ED-3617-9CD4-2FE4CD49D07C}"/>
              </a:ext>
            </a:extLst>
          </p:cNvPr>
          <p:cNvSpPr>
            <a:spLocks noGrp="1"/>
          </p:cNvSpPr>
          <p:nvPr>
            <p:ph idx="1"/>
          </p:nvPr>
        </p:nvSpPr>
        <p:spPr>
          <a:xfrm>
            <a:off x="838200" y="1550504"/>
            <a:ext cx="10515600" cy="4204461"/>
          </a:xfrm>
        </p:spPr>
        <p:txBody>
          <a:bodyPr>
            <a:normAutofit/>
          </a:bodyPr>
          <a:lstStyle/>
          <a:p>
            <a:pPr marL="0" indent="0" algn="ctr">
              <a:buNone/>
            </a:pPr>
            <a:r>
              <a:rPr lang="en-US" b="1" dirty="0"/>
              <a:t>OFAC</a:t>
            </a:r>
          </a:p>
          <a:p>
            <a:pPr marL="0" indent="0">
              <a:buNone/>
            </a:pPr>
            <a:r>
              <a:rPr lang="en-US" dirty="0"/>
              <a:t>OFAC acts under the President’s wartime and national emergency powers, as well as under authority granted by specific legislation, to impose controls on transactions and freeze assets under U.S. jurisdiction. </a:t>
            </a:r>
          </a:p>
          <a:p>
            <a:pPr marL="0" indent="0">
              <a:buNone/>
            </a:pPr>
            <a:endParaRPr lang="en-US" dirty="0"/>
          </a:p>
          <a:p>
            <a:pPr marL="0" indent="0">
              <a:buNone/>
            </a:pPr>
            <a:r>
              <a:rPr lang="en-US" dirty="0"/>
              <a:t>OFAC requirements are separate and distinct from the BSA, but both OFAC and the BSA share a common national security goal. </a:t>
            </a:r>
          </a:p>
          <a:p>
            <a:pPr marL="0" indent="0">
              <a:buNone/>
            </a:pPr>
            <a:endParaRPr lang="en-US" dirty="0"/>
          </a:p>
        </p:txBody>
      </p:sp>
    </p:spTree>
    <p:extLst>
      <p:ext uri="{BB962C8B-B14F-4D97-AF65-F5344CB8AC3E}">
        <p14:creationId xmlns:p14="http://schemas.microsoft.com/office/powerpoint/2010/main" val="202501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7A519FD4-AF14-C761-080C-C817F0BEA8DA}"/>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BAF45D3E-23DA-7BA3-7BD8-09016859B2C5}"/>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51E9A1-6632-7F66-9C3E-9D91D9FFBE58}"/>
              </a:ext>
            </a:extLst>
          </p:cNvPr>
          <p:cNvSpPr/>
          <p:nvPr/>
        </p:nvSpPr>
        <p:spPr>
          <a:xfrm>
            <a:off x="0" y="2568568"/>
            <a:ext cx="12192002" cy="1721708"/>
          </a:xfrm>
          <a:prstGeom prst="rect">
            <a:avLst/>
          </a:prstGeom>
          <a:solidFill>
            <a:srgbClr val="E62D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6EB4B15-C9BA-303E-D75E-A816F4000BC6}"/>
              </a:ext>
            </a:extLst>
          </p:cNvPr>
          <p:cNvSpPr txBox="1">
            <a:spLocks/>
          </p:cNvSpPr>
          <p:nvPr/>
        </p:nvSpPr>
        <p:spPr>
          <a:xfrm>
            <a:off x="2382172" y="2744301"/>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Money Laundering and Terrorist Financing</a:t>
            </a:r>
          </a:p>
        </p:txBody>
      </p:sp>
      <p:pic>
        <p:nvPicPr>
          <p:cNvPr id="3" name="Picture 2">
            <a:extLst>
              <a:ext uri="{FF2B5EF4-FFF2-40B4-BE49-F238E27FC236}">
                <a16:creationId xmlns:a16="http://schemas.microsoft.com/office/drawing/2014/main" id="{71F8CFCF-B525-CF35-B797-E21D7B1CAB05}"/>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167696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7FEC3-57D1-EBAA-39B5-8118835DA2E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054D55-5B52-65ED-8867-9D212C02C9FB}"/>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2A6B310B-1F51-E5DE-8B11-B5E8533C1199}"/>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A11208EA-1DB6-877B-FDD3-9F34CE3D7AC8}"/>
              </a:ext>
            </a:extLst>
          </p:cNvPr>
          <p:cNvSpPr>
            <a:spLocks noGrp="1"/>
          </p:cNvSpPr>
          <p:nvPr>
            <p:ph type="title"/>
          </p:nvPr>
        </p:nvSpPr>
        <p:spPr/>
        <p:txBody>
          <a:bodyPr/>
          <a:lstStyle/>
          <a:p>
            <a:r>
              <a:rPr lang="en-US" b="1" dirty="0">
                <a:solidFill>
                  <a:srgbClr val="0067A1"/>
                </a:solidFill>
                <a:latin typeface="Myriad VF" panose="020B0406030403020204" pitchFamily="34" charset="0"/>
              </a:rPr>
              <a:t>Money Laundering</a:t>
            </a:r>
            <a:endParaRPr lang="en-US" dirty="0"/>
          </a:p>
        </p:txBody>
      </p:sp>
      <p:sp>
        <p:nvSpPr>
          <p:cNvPr id="5" name="Content Placeholder 4">
            <a:extLst>
              <a:ext uri="{FF2B5EF4-FFF2-40B4-BE49-F238E27FC236}">
                <a16:creationId xmlns:a16="http://schemas.microsoft.com/office/drawing/2014/main" id="{F97EBA88-C098-3F50-DEFA-6A40DD63DF3C}"/>
              </a:ext>
            </a:extLst>
          </p:cNvPr>
          <p:cNvSpPr>
            <a:spLocks noGrp="1"/>
          </p:cNvSpPr>
          <p:nvPr>
            <p:ph idx="1"/>
          </p:nvPr>
        </p:nvSpPr>
        <p:spPr>
          <a:xfrm>
            <a:off x="838200" y="1550504"/>
            <a:ext cx="10515600" cy="4204461"/>
          </a:xfrm>
        </p:spPr>
        <p:txBody>
          <a:bodyPr>
            <a:normAutofit/>
          </a:bodyPr>
          <a:lstStyle/>
          <a:p>
            <a:r>
              <a:rPr lang="en-US" dirty="0"/>
              <a:t>Money laundering is the criminal practice of processing ill-gotten gains, or “dirty” money, through a series of transactions </a:t>
            </a:r>
          </a:p>
          <a:p>
            <a:r>
              <a:rPr lang="en-US" dirty="0"/>
              <a:t>Funds are “cleaned” so that they appear to be proceeds from legal activities</a:t>
            </a:r>
          </a:p>
          <a:p>
            <a:r>
              <a:rPr lang="en-US" dirty="0"/>
              <a:t>Money laundering generally does not involve currency at every stage of the laundering process</a:t>
            </a:r>
          </a:p>
          <a:p>
            <a:r>
              <a:rPr lang="en-US" dirty="0"/>
              <a:t>Although money laundering is a diverse and often complex process, it basically involves three independent steps that can occur simultaneously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8057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peaking to a group of people in a room&#10;&#10;Description automatically generated">
            <a:extLst>
              <a:ext uri="{FF2B5EF4-FFF2-40B4-BE49-F238E27FC236}">
                <a16:creationId xmlns:a16="http://schemas.microsoft.com/office/drawing/2014/main" id="{44A90D4A-2FE4-5E51-F706-DFFC57B5F940}"/>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13" name="Rectangle 12">
            <a:extLst>
              <a:ext uri="{FF2B5EF4-FFF2-40B4-BE49-F238E27FC236}">
                <a16:creationId xmlns:a16="http://schemas.microsoft.com/office/drawing/2014/main" id="{CF67D236-4E3E-5690-7B13-DADF1924069E}"/>
              </a:ext>
            </a:extLst>
          </p:cNvPr>
          <p:cNvSpPr/>
          <p:nvPr/>
        </p:nvSpPr>
        <p:spPr>
          <a:xfrm>
            <a:off x="0" y="0"/>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51E9A1-6632-7F66-9C3E-9D91D9FFBE58}"/>
              </a:ext>
            </a:extLst>
          </p:cNvPr>
          <p:cNvSpPr/>
          <p:nvPr/>
        </p:nvSpPr>
        <p:spPr>
          <a:xfrm>
            <a:off x="-6" y="2568146"/>
            <a:ext cx="12192002" cy="1721708"/>
          </a:xfrm>
          <a:prstGeom prst="rect">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6EB4B15-C9BA-303E-D75E-A816F4000BC6}"/>
              </a:ext>
            </a:extLst>
          </p:cNvPr>
          <p:cNvSpPr txBox="1">
            <a:spLocks/>
          </p:cNvSpPr>
          <p:nvPr/>
        </p:nvSpPr>
        <p:spPr>
          <a:xfrm>
            <a:off x="2382174" y="3028985"/>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chemeClr val="bg1"/>
                </a:solidFill>
                <a:latin typeface="Myriad VF" panose="020B0406030403020204" pitchFamily="34" charset="0"/>
              </a:rPr>
              <a:t>Agenda</a:t>
            </a:r>
          </a:p>
        </p:txBody>
      </p:sp>
      <p:pic>
        <p:nvPicPr>
          <p:cNvPr id="3" name="Picture 2">
            <a:extLst>
              <a:ext uri="{FF2B5EF4-FFF2-40B4-BE49-F238E27FC236}">
                <a16:creationId xmlns:a16="http://schemas.microsoft.com/office/drawing/2014/main" id="{35297D7B-A4D5-B458-B130-2B2AC0F84A5D}"/>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128139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567A1-DB1C-D061-61F7-2DD0617EDE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8A1712-E9B5-AE33-A350-7095EB52E50B}"/>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00BD6481-4F84-1B9D-D01E-74F3A0A63858}"/>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7D090310-1D8F-1E36-B4F7-E7E2C2645F99}"/>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Placement</a:t>
            </a:r>
            <a:endParaRPr lang="en-US" dirty="0"/>
          </a:p>
        </p:txBody>
      </p:sp>
      <p:sp>
        <p:nvSpPr>
          <p:cNvPr id="5" name="Content Placeholder 4">
            <a:extLst>
              <a:ext uri="{FF2B5EF4-FFF2-40B4-BE49-F238E27FC236}">
                <a16:creationId xmlns:a16="http://schemas.microsoft.com/office/drawing/2014/main" id="{0BD8CEC0-C00B-DA8C-935C-2B1034F3578A}"/>
              </a:ext>
            </a:extLst>
          </p:cNvPr>
          <p:cNvSpPr>
            <a:spLocks noGrp="1"/>
          </p:cNvSpPr>
          <p:nvPr>
            <p:ph idx="1"/>
          </p:nvPr>
        </p:nvSpPr>
        <p:spPr>
          <a:xfrm>
            <a:off x="838200" y="1550504"/>
            <a:ext cx="10515600" cy="4204461"/>
          </a:xfrm>
        </p:spPr>
        <p:txBody>
          <a:bodyPr>
            <a:normAutofit/>
          </a:bodyPr>
          <a:lstStyle/>
          <a:p>
            <a:r>
              <a:rPr lang="en-US" dirty="0"/>
              <a:t>The first and most vulnerable stage of laundering money</a:t>
            </a:r>
          </a:p>
          <a:p>
            <a:r>
              <a:rPr lang="en-US" dirty="0"/>
              <a:t>The goal is to introduce the unlawful proceeds into the financial system without attracting the attention of financial institutions or law enforcement</a:t>
            </a:r>
          </a:p>
          <a:p>
            <a:r>
              <a:rPr lang="en-US" dirty="0"/>
              <a:t>Placement techniques include structuring currency deposits in amounts to evade reporting requirements or commingling currency deposits of legal and illegal enterprises</a:t>
            </a:r>
          </a:p>
          <a:p>
            <a:endParaRPr lang="en-US" dirty="0"/>
          </a:p>
          <a:p>
            <a:pPr marL="0" indent="0">
              <a:buNone/>
            </a:pPr>
            <a:endParaRPr lang="en-US" dirty="0"/>
          </a:p>
        </p:txBody>
      </p:sp>
    </p:spTree>
    <p:extLst>
      <p:ext uri="{BB962C8B-B14F-4D97-AF65-F5344CB8AC3E}">
        <p14:creationId xmlns:p14="http://schemas.microsoft.com/office/powerpoint/2010/main" val="248588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CDAA-DF8D-EA4A-F5DE-E943FA89BA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A7EF3B-0860-C92D-4CBB-2DF3B4A8EA3C}"/>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9CFD278E-3ADC-170E-13DD-94D78EB6F6C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088242B0-8A93-87D0-B0C4-5FF53DC5621C}"/>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Placement</a:t>
            </a:r>
            <a:endParaRPr lang="en-US" dirty="0"/>
          </a:p>
        </p:txBody>
      </p:sp>
      <p:sp>
        <p:nvSpPr>
          <p:cNvPr id="5" name="Content Placeholder 4">
            <a:extLst>
              <a:ext uri="{FF2B5EF4-FFF2-40B4-BE49-F238E27FC236}">
                <a16:creationId xmlns:a16="http://schemas.microsoft.com/office/drawing/2014/main" id="{D0D07A43-D44B-4B42-9289-C99C17A2C97A}"/>
              </a:ext>
            </a:extLst>
          </p:cNvPr>
          <p:cNvSpPr>
            <a:spLocks noGrp="1"/>
          </p:cNvSpPr>
          <p:nvPr>
            <p:ph idx="1"/>
          </p:nvPr>
        </p:nvSpPr>
        <p:spPr>
          <a:xfrm>
            <a:off x="838200" y="1550504"/>
            <a:ext cx="10515600" cy="4204461"/>
          </a:xfrm>
        </p:spPr>
        <p:txBody>
          <a:bodyPr>
            <a:normAutofit/>
          </a:bodyPr>
          <a:lstStyle/>
          <a:p>
            <a:pPr marL="0" indent="0">
              <a:buNone/>
            </a:pPr>
            <a:r>
              <a:rPr lang="en-US" dirty="0"/>
              <a:t>Examples of placement include:</a:t>
            </a:r>
          </a:p>
          <a:p>
            <a:r>
              <a:rPr lang="en-US" dirty="0"/>
              <a:t>Dividing large amounts of currency into less-conspicuous smaller sums that are deposited directly into a bank account</a:t>
            </a:r>
          </a:p>
          <a:p>
            <a:r>
              <a:rPr lang="en-US" dirty="0"/>
              <a:t>Purchasing a series of monetary instruments (e.g., cashier’s checks or money orders) that are then collected and deposited into accounts at another location or financial institution.</a:t>
            </a:r>
          </a:p>
          <a:p>
            <a:pPr marL="0" indent="0">
              <a:buNone/>
            </a:pPr>
            <a:endParaRPr lang="en-US" dirty="0"/>
          </a:p>
        </p:txBody>
      </p:sp>
    </p:spTree>
    <p:extLst>
      <p:ext uri="{BB962C8B-B14F-4D97-AF65-F5344CB8AC3E}">
        <p14:creationId xmlns:p14="http://schemas.microsoft.com/office/powerpoint/2010/main" val="69238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8D57-D077-6869-7251-4C7F38D721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CD235A-BE71-2097-8E51-3B2A516315A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0E92ED5F-EF72-F45E-A21E-2128F88AD609}"/>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5E32E52E-5944-98A5-E883-C0CB4AD32689}"/>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Layering</a:t>
            </a:r>
            <a:endParaRPr lang="en-US" dirty="0"/>
          </a:p>
        </p:txBody>
      </p:sp>
      <p:sp>
        <p:nvSpPr>
          <p:cNvPr id="5" name="Content Placeholder 4">
            <a:extLst>
              <a:ext uri="{FF2B5EF4-FFF2-40B4-BE49-F238E27FC236}">
                <a16:creationId xmlns:a16="http://schemas.microsoft.com/office/drawing/2014/main" id="{5E7A4461-15BD-C550-17E2-3DA5949690DA}"/>
              </a:ext>
            </a:extLst>
          </p:cNvPr>
          <p:cNvSpPr>
            <a:spLocks noGrp="1"/>
          </p:cNvSpPr>
          <p:nvPr>
            <p:ph idx="1"/>
          </p:nvPr>
        </p:nvSpPr>
        <p:spPr>
          <a:xfrm>
            <a:off x="838200" y="1550504"/>
            <a:ext cx="10515600" cy="4204461"/>
          </a:xfrm>
        </p:spPr>
        <p:txBody>
          <a:bodyPr>
            <a:normAutofit/>
          </a:bodyPr>
          <a:lstStyle/>
          <a:p>
            <a:r>
              <a:rPr lang="en-US" dirty="0"/>
              <a:t>The second stage of the money laundering process</a:t>
            </a:r>
          </a:p>
          <a:p>
            <a:r>
              <a:rPr lang="en-US" dirty="0"/>
              <a:t>Involves moving funds around the financial system, often in a complex series of transactions to create confusion and complicate the paper trail</a:t>
            </a:r>
          </a:p>
          <a:p>
            <a:r>
              <a:rPr lang="en-US" dirty="0"/>
              <a:t>For example: exchanging monetary instruments for larger or smaller amounts, or wiring or transferring funds to and through numerous accounts in one or more financial institutions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82479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B171-E5CC-6CD9-6EBB-7B5FD9DC1A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F3F69E-D13D-B83A-DA1C-083331368F23}"/>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3FB142B6-A55A-94F3-4DDE-1188539BD84A}"/>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E090C192-BFF0-9414-BDA3-0FD4E67D67DF}"/>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Integration</a:t>
            </a:r>
            <a:endParaRPr lang="en-US" dirty="0"/>
          </a:p>
        </p:txBody>
      </p:sp>
      <p:sp>
        <p:nvSpPr>
          <p:cNvPr id="5" name="Content Placeholder 4">
            <a:extLst>
              <a:ext uri="{FF2B5EF4-FFF2-40B4-BE49-F238E27FC236}">
                <a16:creationId xmlns:a16="http://schemas.microsoft.com/office/drawing/2014/main" id="{490F660A-E976-C1CA-D1E0-F6AC862C908E}"/>
              </a:ext>
            </a:extLst>
          </p:cNvPr>
          <p:cNvSpPr>
            <a:spLocks noGrp="1"/>
          </p:cNvSpPr>
          <p:nvPr>
            <p:ph idx="1"/>
          </p:nvPr>
        </p:nvSpPr>
        <p:spPr>
          <a:xfrm>
            <a:off x="838200" y="1550504"/>
            <a:ext cx="10515600" cy="4204461"/>
          </a:xfrm>
        </p:spPr>
        <p:txBody>
          <a:bodyPr>
            <a:normAutofit/>
          </a:bodyPr>
          <a:lstStyle/>
          <a:p>
            <a:r>
              <a:rPr lang="en-US" dirty="0"/>
              <a:t>The ultimate goal of the money laundering process </a:t>
            </a:r>
          </a:p>
          <a:p>
            <a:r>
              <a:rPr lang="en-US" dirty="0"/>
              <a:t>Integration is used to create the appearance of legality through additional transactions to further shield the criminal from a recorded connection to the funds by providing a plausible explanation for the source of the funds</a:t>
            </a:r>
          </a:p>
          <a:p>
            <a:r>
              <a:rPr lang="en-US" dirty="0"/>
              <a:t>For example: the purchase and resale of real estate, investment securities, foreign trusts, or other assets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06201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1263-BCE3-7937-2E78-751EE710CE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F9BE7A-E8CD-EFAC-4CB2-06F72DBEBC3A}"/>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71A5C14D-9B21-CC35-47B1-CEAD6CD2B78C}"/>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E18128B7-EDF9-800E-2FA2-7B285C996C37}"/>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Terrorist Financing</a:t>
            </a:r>
            <a:endParaRPr lang="en-US" dirty="0"/>
          </a:p>
        </p:txBody>
      </p:sp>
      <p:sp>
        <p:nvSpPr>
          <p:cNvPr id="5" name="Content Placeholder 4">
            <a:extLst>
              <a:ext uri="{FF2B5EF4-FFF2-40B4-BE49-F238E27FC236}">
                <a16:creationId xmlns:a16="http://schemas.microsoft.com/office/drawing/2014/main" id="{2F8C099A-F578-784E-3479-37FC79719ED8}"/>
              </a:ext>
            </a:extLst>
          </p:cNvPr>
          <p:cNvSpPr>
            <a:spLocks noGrp="1"/>
          </p:cNvSpPr>
          <p:nvPr>
            <p:ph idx="1"/>
          </p:nvPr>
        </p:nvSpPr>
        <p:spPr>
          <a:xfrm>
            <a:off x="838200" y="1550504"/>
            <a:ext cx="10515600" cy="4204461"/>
          </a:xfrm>
        </p:spPr>
        <p:txBody>
          <a:bodyPr>
            <a:normAutofit/>
          </a:bodyPr>
          <a:lstStyle/>
          <a:p>
            <a:r>
              <a:rPr lang="en-US" dirty="0"/>
              <a:t>The motivation behind terrorist financing is ideological as opposed to profit-seeking, which is generally the motivation for most crimes associated with money laundering</a:t>
            </a:r>
          </a:p>
          <a:p>
            <a:r>
              <a:rPr lang="en-US" dirty="0"/>
              <a:t>An effective financial infrastructure is critical to terrorist operations </a:t>
            </a:r>
          </a:p>
          <a:p>
            <a:r>
              <a:rPr lang="en-US" dirty="0"/>
              <a:t>Terrorist groups develop sources of funding that are relatively mobile to ensure that funds can be used to obtain material and other logistical items needed to commit terrorist acts. </a:t>
            </a:r>
          </a:p>
          <a:p>
            <a:r>
              <a:rPr lang="en-US" dirty="0"/>
              <a:t>Money laundering is often a vital component of terrorist financing.</a:t>
            </a:r>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4374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87863-1766-CCD7-7914-91F1465464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B2E8DD-8EB0-4110-E272-2D851964FFD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C891595E-613E-80D0-F823-470906DBC22F}"/>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C0C3B4A8-D6F9-CC81-8F29-96D063EA2750}"/>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Terrorist Financing</a:t>
            </a:r>
            <a:endParaRPr lang="en-US" dirty="0"/>
          </a:p>
        </p:txBody>
      </p:sp>
      <p:sp>
        <p:nvSpPr>
          <p:cNvPr id="5" name="Content Placeholder 4">
            <a:extLst>
              <a:ext uri="{FF2B5EF4-FFF2-40B4-BE49-F238E27FC236}">
                <a16:creationId xmlns:a16="http://schemas.microsoft.com/office/drawing/2014/main" id="{A3C6CE3F-8B96-0329-17A2-0B43753BC976}"/>
              </a:ext>
            </a:extLst>
          </p:cNvPr>
          <p:cNvSpPr>
            <a:spLocks noGrp="1"/>
          </p:cNvSpPr>
          <p:nvPr>
            <p:ph idx="1"/>
          </p:nvPr>
        </p:nvSpPr>
        <p:spPr>
          <a:xfrm>
            <a:off x="838200" y="1550504"/>
            <a:ext cx="10515600" cy="4204461"/>
          </a:xfrm>
        </p:spPr>
        <p:txBody>
          <a:bodyPr>
            <a:normAutofit/>
          </a:bodyPr>
          <a:lstStyle/>
          <a:p>
            <a:r>
              <a:rPr lang="en-US" dirty="0"/>
              <a:t>Terrorists generally finance their activities through both unlawful and legitimate sources. </a:t>
            </a:r>
          </a:p>
          <a:p>
            <a:r>
              <a:rPr lang="en-US" dirty="0"/>
              <a:t>Unlawful funding sources include: extortion, kidnapping, narcotics trafficking, smuggling, fraud, theft, robbery and identity theft.</a:t>
            </a:r>
          </a:p>
          <a:p>
            <a:r>
              <a:rPr lang="en-US" dirty="0"/>
              <a:t>Legitimate funding sources include: charitable donations, foreign government sponsors, business ownership, and personal employment.</a:t>
            </a:r>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90515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D9252-A505-7C26-23F7-3C49251F2815}"/>
            </a:ext>
          </a:extLst>
        </p:cNvPr>
        <p:cNvGrpSpPr/>
        <p:nvPr/>
      </p:nvGrpSpPr>
      <p:grpSpPr>
        <a:xfrm>
          <a:off x="0" y="0"/>
          <a:ext cx="0" cy="0"/>
          <a:chOff x="0" y="0"/>
          <a:chExt cx="0" cy="0"/>
        </a:xfrm>
      </p:grpSpPr>
      <p:pic>
        <p:nvPicPr>
          <p:cNvPr id="14" name="Picture 13" descr="A person speaking to a group of people in a room&#10;&#10;Description automatically generated">
            <a:extLst>
              <a:ext uri="{FF2B5EF4-FFF2-40B4-BE49-F238E27FC236}">
                <a16:creationId xmlns:a16="http://schemas.microsoft.com/office/drawing/2014/main" id="{458EDDAD-8AB9-A280-0E6C-662E26C498D6}"/>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13" name="Rectangle 12">
            <a:extLst>
              <a:ext uri="{FF2B5EF4-FFF2-40B4-BE49-F238E27FC236}">
                <a16:creationId xmlns:a16="http://schemas.microsoft.com/office/drawing/2014/main" id="{8DB8FC99-EFBB-22CA-0AF2-50148C77DCDA}"/>
              </a:ext>
            </a:extLst>
          </p:cNvPr>
          <p:cNvSpPr/>
          <p:nvPr/>
        </p:nvSpPr>
        <p:spPr>
          <a:xfrm>
            <a:off x="0" y="0"/>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2832D0-EA63-6FF5-F543-1788BF0827F7}"/>
              </a:ext>
            </a:extLst>
          </p:cNvPr>
          <p:cNvSpPr/>
          <p:nvPr/>
        </p:nvSpPr>
        <p:spPr>
          <a:xfrm>
            <a:off x="-6" y="2568146"/>
            <a:ext cx="12192002" cy="1721708"/>
          </a:xfrm>
          <a:prstGeom prst="rect">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EBDDC21-CC02-33A3-A3EF-E96CF9A05D46}"/>
              </a:ext>
            </a:extLst>
          </p:cNvPr>
          <p:cNvSpPr txBox="1">
            <a:spLocks/>
          </p:cNvSpPr>
          <p:nvPr/>
        </p:nvSpPr>
        <p:spPr>
          <a:xfrm>
            <a:off x="2382170" y="2744301"/>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Penalties for Non-Compliance</a:t>
            </a:r>
          </a:p>
        </p:txBody>
      </p:sp>
      <p:pic>
        <p:nvPicPr>
          <p:cNvPr id="3" name="Picture 2">
            <a:extLst>
              <a:ext uri="{FF2B5EF4-FFF2-40B4-BE49-F238E27FC236}">
                <a16:creationId xmlns:a16="http://schemas.microsoft.com/office/drawing/2014/main" id="{79C6B770-F690-E4C5-4BA3-7953571CBCB9}"/>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386078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124CC-BD45-D690-0B6D-3D0403A4CB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B31D54-EB48-2123-60C2-9D0868302E4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7F409B0B-7C7B-5004-762F-F23F90E9EF33}"/>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C0C44790-6E6D-3BA3-F99C-D1183BCB721B}"/>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Penalties for Non-Compliance</a:t>
            </a:r>
            <a:endParaRPr lang="en-US" dirty="0"/>
          </a:p>
        </p:txBody>
      </p:sp>
      <p:sp>
        <p:nvSpPr>
          <p:cNvPr id="5" name="Content Placeholder 4">
            <a:extLst>
              <a:ext uri="{FF2B5EF4-FFF2-40B4-BE49-F238E27FC236}">
                <a16:creationId xmlns:a16="http://schemas.microsoft.com/office/drawing/2014/main" id="{AF64942B-228D-D1E0-9DA8-2439912952CB}"/>
              </a:ext>
            </a:extLst>
          </p:cNvPr>
          <p:cNvSpPr>
            <a:spLocks noGrp="1"/>
          </p:cNvSpPr>
          <p:nvPr>
            <p:ph idx="1"/>
          </p:nvPr>
        </p:nvSpPr>
        <p:spPr>
          <a:xfrm>
            <a:off x="838200" y="1550504"/>
            <a:ext cx="10515600" cy="4204461"/>
          </a:xfrm>
        </p:spPr>
        <p:txBody>
          <a:bodyPr>
            <a:normAutofit fontScale="92500" lnSpcReduction="10000"/>
          </a:bodyPr>
          <a:lstStyle/>
          <a:p>
            <a:pPr marL="0" indent="0">
              <a:buNone/>
            </a:pPr>
            <a:r>
              <a:rPr lang="en-US" dirty="0"/>
              <a:t>For the Credit Union:</a:t>
            </a:r>
          </a:p>
          <a:p>
            <a:r>
              <a:rPr lang="en-US" dirty="0"/>
              <a:t>Cease and desist order</a:t>
            </a:r>
          </a:p>
          <a:p>
            <a:r>
              <a:rPr lang="en-US" dirty="0"/>
              <a:t>Fines</a:t>
            </a:r>
          </a:p>
          <a:p>
            <a:r>
              <a:rPr lang="en-US" dirty="0"/>
              <a:t>Loss of charter</a:t>
            </a:r>
          </a:p>
          <a:p>
            <a:pPr marL="0" indent="0">
              <a:buNone/>
            </a:pPr>
            <a:endParaRPr lang="en-US" dirty="0"/>
          </a:p>
          <a:p>
            <a:pPr marL="0" indent="0">
              <a:buNone/>
            </a:pPr>
            <a:r>
              <a:rPr lang="en-US" dirty="0"/>
              <a:t>For Individuals:</a:t>
            </a:r>
          </a:p>
          <a:p>
            <a:r>
              <a:rPr lang="en-US" dirty="0"/>
              <a:t>Removal and bar from banking</a:t>
            </a:r>
          </a:p>
          <a:p>
            <a:r>
              <a:rPr lang="en-US" dirty="0"/>
              <a:t>Civil money penalties (CMP)</a:t>
            </a:r>
          </a:p>
          <a:p>
            <a:r>
              <a:rPr lang="en-US" dirty="0"/>
              <a:t>Prison time</a:t>
            </a:r>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6650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1BEB-70A9-743E-B5B8-9876F6087C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D21C0A-CB7A-A60A-8B47-4C9DF45EF7A6}"/>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92380F8D-6856-B946-DD53-97CAE6E3DEED}"/>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2D366D1B-CE6D-B40D-5614-4F44C60B95E7}"/>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Penalties for Non-Compliance</a:t>
            </a:r>
            <a:endParaRPr lang="en-US" dirty="0"/>
          </a:p>
        </p:txBody>
      </p:sp>
      <p:sp>
        <p:nvSpPr>
          <p:cNvPr id="5" name="Content Placeholder 4">
            <a:extLst>
              <a:ext uri="{FF2B5EF4-FFF2-40B4-BE49-F238E27FC236}">
                <a16:creationId xmlns:a16="http://schemas.microsoft.com/office/drawing/2014/main" id="{15B2DEFD-296C-AD3B-9F39-54997B9426D4}"/>
              </a:ext>
            </a:extLst>
          </p:cNvPr>
          <p:cNvSpPr>
            <a:spLocks noGrp="1"/>
          </p:cNvSpPr>
          <p:nvPr>
            <p:ph sz="half" idx="1"/>
          </p:nvPr>
        </p:nvSpPr>
        <p:spPr/>
        <p:txBody>
          <a:bodyPr>
            <a:normAutofit fontScale="92500" lnSpcReduction="10000"/>
          </a:bodyPr>
          <a:lstStyle/>
          <a:p>
            <a:pPr marL="0" indent="0">
              <a:buNone/>
            </a:pPr>
            <a:r>
              <a:rPr lang="en-US" dirty="0"/>
              <a:t>Case Study:</a:t>
            </a:r>
          </a:p>
          <a:p>
            <a:r>
              <a:rPr lang="en-US" dirty="0"/>
              <a:t>January 31, 2024</a:t>
            </a:r>
          </a:p>
          <a:p>
            <a:r>
              <a:rPr lang="en-US" dirty="0"/>
              <a:t>Gyanendra Kumar </a:t>
            </a:r>
            <a:r>
              <a:rPr lang="en-US" dirty="0" err="1"/>
              <a:t>Asre</a:t>
            </a:r>
            <a:r>
              <a:rPr lang="en-US" dirty="0"/>
              <a:t>, formerly the BSA Officer for New York State Employees Federal Credit Union (NYSEFCU)</a:t>
            </a:r>
          </a:p>
          <a:p>
            <a:r>
              <a:rPr lang="en-US" dirty="0"/>
              <a:t>$100,000 CMP</a:t>
            </a:r>
          </a:p>
          <a:p>
            <a:r>
              <a:rPr lang="en-US" dirty="0"/>
              <a:t>5 year industry ban</a:t>
            </a:r>
          </a:p>
          <a:p>
            <a:pPr marL="0" indent="0">
              <a:buNone/>
            </a:pPr>
            <a:endParaRPr lang="en-US" dirty="0"/>
          </a:p>
          <a:p>
            <a:endParaRPr lang="en-US" dirty="0"/>
          </a:p>
          <a:p>
            <a:endParaRPr lang="en-US" dirty="0"/>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7DF93F14-F861-43D8-B015-677662F86AB2}"/>
              </a:ext>
            </a:extLst>
          </p:cNvPr>
          <p:cNvSpPr>
            <a:spLocks noGrp="1"/>
          </p:cNvSpPr>
          <p:nvPr>
            <p:ph sz="half" idx="2"/>
          </p:nvPr>
        </p:nvSpPr>
        <p:spPr>
          <a:xfrm>
            <a:off x="5857240" y="1821653"/>
            <a:ext cx="5496560" cy="4351338"/>
          </a:xfrm>
        </p:spPr>
        <p:txBody>
          <a:bodyPr>
            <a:normAutofit fontScale="92500" lnSpcReduction="10000"/>
          </a:bodyPr>
          <a:lstStyle/>
          <a:p>
            <a:r>
              <a:rPr lang="en-US" dirty="0"/>
              <a:t>Transformed NYSEFCU from a one branch credit union with a single common bond field of membership serving New York State employees to a conduit for repatriating bulk cash and checks from Mexico, through MSBs that </a:t>
            </a:r>
            <a:r>
              <a:rPr lang="en-US" dirty="0" err="1"/>
              <a:t>Asre</a:t>
            </a:r>
            <a:r>
              <a:rPr lang="en-US" dirty="0"/>
              <a:t> controlled, without any requisite AML oversight of the underlying transactions. </a:t>
            </a:r>
          </a:p>
          <a:p>
            <a:r>
              <a:rPr lang="en-US" dirty="0" err="1"/>
              <a:t>Asre’s</a:t>
            </a:r>
            <a:r>
              <a:rPr lang="en-US" dirty="0"/>
              <a:t> actions and the resulting BSA violations were a major contributing factor to the dissolution of NYSEFCU.</a:t>
            </a:r>
          </a:p>
        </p:txBody>
      </p:sp>
    </p:spTree>
    <p:extLst>
      <p:ext uri="{BB962C8B-B14F-4D97-AF65-F5344CB8AC3E}">
        <p14:creationId xmlns:p14="http://schemas.microsoft.com/office/powerpoint/2010/main" val="170491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124C-16C0-5652-21CB-0512D2BB0E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3C03DA-C500-BF04-8FE8-7F819228DE5E}"/>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F8FF5E34-5459-3623-BE9D-57B8839A0BE2}"/>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833045C-207D-1D43-CA10-FE111E327947}"/>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Penalties for Non-Compliance</a:t>
            </a:r>
            <a:endParaRPr lang="en-US" dirty="0"/>
          </a:p>
        </p:txBody>
      </p:sp>
      <p:sp>
        <p:nvSpPr>
          <p:cNvPr id="5" name="Content Placeholder 4">
            <a:extLst>
              <a:ext uri="{FF2B5EF4-FFF2-40B4-BE49-F238E27FC236}">
                <a16:creationId xmlns:a16="http://schemas.microsoft.com/office/drawing/2014/main" id="{0CA6B506-BB01-782A-83EB-C539060CA1A4}"/>
              </a:ext>
            </a:extLst>
          </p:cNvPr>
          <p:cNvSpPr>
            <a:spLocks noGrp="1"/>
          </p:cNvSpPr>
          <p:nvPr>
            <p:ph sz="half" idx="1"/>
          </p:nvPr>
        </p:nvSpPr>
        <p:spPr/>
        <p:txBody>
          <a:bodyPr>
            <a:normAutofit fontScale="92500" lnSpcReduction="10000"/>
          </a:bodyPr>
          <a:lstStyle/>
          <a:p>
            <a:pPr marL="0" indent="0">
              <a:buNone/>
            </a:pPr>
            <a:r>
              <a:rPr lang="en-US" dirty="0"/>
              <a:t>Case Study:</a:t>
            </a:r>
          </a:p>
          <a:p>
            <a:r>
              <a:rPr lang="en-US" dirty="0"/>
              <a:t>October 10, 2024</a:t>
            </a:r>
          </a:p>
          <a:p>
            <a:r>
              <a:rPr lang="en-US" dirty="0"/>
              <a:t>TD Bank</a:t>
            </a:r>
          </a:p>
          <a:p>
            <a:r>
              <a:rPr lang="en-US" dirty="0"/>
              <a:t>$3 billion CMP (FinCEN, Federal Reserve Board, OCC, DOJ)</a:t>
            </a:r>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E947CEC2-D3FC-83F2-FAA7-34D68612877C}"/>
              </a:ext>
            </a:extLst>
          </p:cNvPr>
          <p:cNvSpPr>
            <a:spLocks noGrp="1"/>
          </p:cNvSpPr>
          <p:nvPr>
            <p:ph sz="half" idx="2"/>
          </p:nvPr>
        </p:nvSpPr>
        <p:spPr>
          <a:xfrm>
            <a:off x="5857240" y="1821653"/>
            <a:ext cx="5496560" cy="3951779"/>
          </a:xfrm>
        </p:spPr>
        <p:txBody>
          <a:bodyPr>
            <a:normAutofit fontScale="92500" lnSpcReduction="10000"/>
          </a:bodyPr>
          <a:lstStyle/>
          <a:p>
            <a:r>
              <a:rPr lang="en-US" sz="2200" dirty="0"/>
              <a:t>Allowed trillions of dollars of domestic ACH, remote deposit capture, and peer-to-peer (P2P) transactions to go unmonitored for over a decade. AML senior management knew that the lack of monitoring presented illicit finance risks</a:t>
            </a:r>
          </a:p>
          <a:p>
            <a:r>
              <a:rPr lang="en-US" sz="2200" dirty="0"/>
              <a:t>Improperly overlooked the money-laundering risks presented by customer relationships involving high-risk jurisdictions, such as Colombia, Cuba, and China. </a:t>
            </a:r>
          </a:p>
          <a:p>
            <a:r>
              <a:rPr lang="en-US" sz="2200" dirty="0"/>
              <a:t>Failed to timely identify the involvement of branch employees in suspicious activity.</a:t>
            </a:r>
          </a:p>
          <a:p>
            <a:r>
              <a:rPr lang="en-US" sz="2200" dirty="0"/>
              <a:t>Allowed significant backlogs of potentially suspicious activity to persist. </a:t>
            </a:r>
          </a:p>
        </p:txBody>
      </p:sp>
    </p:spTree>
    <p:extLst>
      <p:ext uri="{BB962C8B-B14F-4D97-AF65-F5344CB8AC3E}">
        <p14:creationId xmlns:p14="http://schemas.microsoft.com/office/powerpoint/2010/main" val="211593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365E2-E9CC-7C09-A95F-0B8A1F1FEA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471C19-4D94-BF96-9524-68A095E0C5E0}"/>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143E2F63-08CF-9AF2-6DD2-C530DA74283E}"/>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99DA18D4-300E-C68D-0C77-49D69E9E947A}"/>
              </a:ext>
            </a:extLst>
          </p:cNvPr>
          <p:cNvSpPr>
            <a:spLocks noGrp="1"/>
          </p:cNvSpPr>
          <p:nvPr>
            <p:ph type="title"/>
          </p:nvPr>
        </p:nvSpPr>
        <p:spPr/>
        <p:txBody>
          <a:bodyPr/>
          <a:lstStyle/>
          <a:p>
            <a:r>
              <a:rPr lang="en-US" b="1" dirty="0">
                <a:solidFill>
                  <a:srgbClr val="0067A1"/>
                </a:solidFill>
                <a:latin typeface="Myriad VF" panose="020B0406030403020204" pitchFamily="34" charset="0"/>
              </a:rPr>
              <a:t>Agenda</a:t>
            </a:r>
            <a:endParaRPr lang="en-US" dirty="0"/>
          </a:p>
        </p:txBody>
      </p:sp>
      <p:sp>
        <p:nvSpPr>
          <p:cNvPr id="5" name="Content Placeholder 4">
            <a:extLst>
              <a:ext uri="{FF2B5EF4-FFF2-40B4-BE49-F238E27FC236}">
                <a16:creationId xmlns:a16="http://schemas.microsoft.com/office/drawing/2014/main" id="{2EC8FBDE-97F3-97FE-D07D-9C6EBA21F4B9}"/>
              </a:ext>
            </a:extLst>
          </p:cNvPr>
          <p:cNvSpPr>
            <a:spLocks noGrp="1"/>
          </p:cNvSpPr>
          <p:nvPr>
            <p:ph idx="1"/>
          </p:nvPr>
        </p:nvSpPr>
        <p:spPr>
          <a:xfrm>
            <a:off x="838200" y="1825625"/>
            <a:ext cx="10515600" cy="3929340"/>
          </a:xfrm>
        </p:spPr>
        <p:txBody>
          <a:bodyPr>
            <a:normAutofit fontScale="92500" lnSpcReduction="20000"/>
          </a:bodyPr>
          <a:lstStyle/>
          <a:p>
            <a:r>
              <a:rPr lang="en-US" dirty="0"/>
              <a:t>Purpose and Background</a:t>
            </a:r>
          </a:p>
          <a:p>
            <a:r>
              <a:rPr lang="en-US" dirty="0"/>
              <a:t>Role of Government Agencies in the BSA</a:t>
            </a:r>
          </a:p>
          <a:p>
            <a:r>
              <a:rPr lang="en-US" dirty="0"/>
              <a:t>Money Laundering and Terrorist Financing</a:t>
            </a:r>
          </a:p>
          <a:p>
            <a:r>
              <a:rPr lang="en-US" dirty="0"/>
              <a:t>Penalties for Non-Compliance</a:t>
            </a:r>
          </a:p>
          <a:p>
            <a:r>
              <a:rPr lang="en-US" dirty="0"/>
              <a:t>Latest Developments</a:t>
            </a:r>
          </a:p>
          <a:p>
            <a:r>
              <a:rPr lang="en-US" dirty="0"/>
              <a:t>Board of Director Responsibilities</a:t>
            </a:r>
          </a:p>
          <a:p>
            <a:r>
              <a:rPr lang="en-US" dirty="0"/>
              <a:t>Bank Secrecy Act (BSA) Program Components</a:t>
            </a:r>
          </a:p>
          <a:p>
            <a:r>
              <a:rPr lang="en-US" dirty="0"/>
              <a:t>Suspicious Activity Reports</a:t>
            </a:r>
          </a:p>
          <a:p>
            <a:r>
              <a:rPr lang="en-US" dirty="0"/>
              <a:t>Office of Foreign Assets Control</a:t>
            </a:r>
          </a:p>
        </p:txBody>
      </p:sp>
    </p:spTree>
    <p:extLst>
      <p:ext uri="{BB962C8B-B14F-4D97-AF65-F5344CB8AC3E}">
        <p14:creationId xmlns:p14="http://schemas.microsoft.com/office/powerpoint/2010/main" val="4038194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A1C5D-04B5-2700-9018-66F3D95199D0}"/>
            </a:ext>
          </a:extLst>
        </p:cNvPr>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0821FAB5-5FCA-58C4-7478-C2078E47DBF5}"/>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1166FAC3-3915-D492-F4D3-2673450C09A4}"/>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43DD22-0274-A39F-DAFC-EDB45D199EFE}"/>
              </a:ext>
            </a:extLst>
          </p:cNvPr>
          <p:cNvSpPr/>
          <p:nvPr/>
        </p:nvSpPr>
        <p:spPr>
          <a:xfrm>
            <a:off x="0" y="2568568"/>
            <a:ext cx="12192002" cy="1721708"/>
          </a:xfrm>
          <a:prstGeom prst="rect">
            <a:avLst/>
          </a:prstGeom>
          <a:solidFill>
            <a:srgbClr val="BE1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606026C-43D0-E3FE-1E37-8B9A60B62A0C}"/>
              </a:ext>
            </a:extLst>
          </p:cNvPr>
          <p:cNvSpPr txBox="1">
            <a:spLocks/>
          </p:cNvSpPr>
          <p:nvPr/>
        </p:nvSpPr>
        <p:spPr>
          <a:xfrm>
            <a:off x="2110455" y="3086650"/>
            <a:ext cx="7971084"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chemeClr val="bg1"/>
                </a:solidFill>
                <a:latin typeface="Myriad VF" panose="020B0406030403020204" pitchFamily="34" charset="0"/>
              </a:rPr>
              <a:t>Latest Developments</a:t>
            </a:r>
          </a:p>
        </p:txBody>
      </p:sp>
      <p:pic>
        <p:nvPicPr>
          <p:cNvPr id="3" name="Picture 2">
            <a:extLst>
              <a:ext uri="{FF2B5EF4-FFF2-40B4-BE49-F238E27FC236}">
                <a16:creationId xmlns:a16="http://schemas.microsoft.com/office/drawing/2014/main" id="{546959C6-DAD4-195B-2487-EA69E09280E0}"/>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148026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9527-4BBC-A713-D53A-00D409393F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BD5DC6-3953-CFD0-442B-BF816571BA0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54B58A03-BA41-37A3-1DDA-8A09E918BDFE}"/>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F2FF060-3C3A-E2ED-5B72-4672F853E13C}"/>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Corporate Transparency Act of 2020</a:t>
            </a:r>
            <a:endParaRPr lang="en-US" dirty="0"/>
          </a:p>
        </p:txBody>
      </p:sp>
      <p:sp>
        <p:nvSpPr>
          <p:cNvPr id="5" name="Content Placeholder 4">
            <a:extLst>
              <a:ext uri="{FF2B5EF4-FFF2-40B4-BE49-F238E27FC236}">
                <a16:creationId xmlns:a16="http://schemas.microsoft.com/office/drawing/2014/main" id="{116142F9-B994-6412-74EC-684E69FE594A}"/>
              </a:ext>
            </a:extLst>
          </p:cNvPr>
          <p:cNvSpPr>
            <a:spLocks noGrp="1"/>
          </p:cNvSpPr>
          <p:nvPr>
            <p:ph idx="1"/>
          </p:nvPr>
        </p:nvSpPr>
        <p:spPr>
          <a:xfrm>
            <a:off x="838200" y="1547158"/>
            <a:ext cx="10515600" cy="4351338"/>
          </a:xfrm>
        </p:spPr>
        <p:txBody>
          <a:bodyPr>
            <a:normAutofit/>
          </a:bodyPr>
          <a:lstStyle/>
          <a:p>
            <a:pPr marL="0" indent="0">
              <a:buNone/>
            </a:pPr>
            <a:r>
              <a:rPr lang="en-US" dirty="0"/>
              <a:t>Background:</a:t>
            </a:r>
          </a:p>
          <a:p>
            <a:r>
              <a:rPr lang="en-US" dirty="0"/>
              <a:t>CTA passed in 2020</a:t>
            </a:r>
          </a:p>
          <a:p>
            <a:r>
              <a:rPr lang="en-US" dirty="0"/>
              <a:t>To combat the use of shell companies, the CTA imposed a new requirement that legal entities would have to report their Beneficial Ownership Information (BOI) directly to FinCEN.</a:t>
            </a:r>
          </a:p>
          <a:p>
            <a:r>
              <a:rPr lang="en-US" dirty="0"/>
              <a:t>The agency would create a database of ownership information, which could be accessed by certain parties, such as law enforcement or financial institutions, when needed.</a:t>
            </a:r>
          </a:p>
          <a:p>
            <a:pPr marL="0" indent="0">
              <a:buNone/>
            </a:pPr>
            <a:endParaRPr lang="en-US" dirty="0"/>
          </a:p>
        </p:txBody>
      </p:sp>
    </p:spTree>
    <p:extLst>
      <p:ext uri="{BB962C8B-B14F-4D97-AF65-F5344CB8AC3E}">
        <p14:creationId xmlns:p14="http://schemas.microsoft.com/office/powerpoint/2010/main" val="2281052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79B5-09A9-0D6C-3C41-9292C60267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06AF74-D026-72CB-A30D-7C3B2489E347}"/>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BFD40BAC-FA6F-7A7C-3F4B-E5D02627F77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A435CB7-F3C1-CF4F-8CEC-0911CE5EFC80}"/>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Corporate Transparency Act of 2020</a:t>
            </a:r>
            <a:endParaRPr lang="en-US" dirty="0"/>
          </a:p>
        </p:txBody>
      </p:sp>
      <p:sp>
        <p:nvSpPr>
          <p:cNvPr id="5" name="Content Placeholder 4">
            <a:extLst>
              <a:ext uri="{FF2B5EF4-FFF2-40B4-BE49-F238E27FC236}">
                <a16:creationId xmlns:a16="http://schemas.microsoft.com/office/drawing/2014/main" id="{A609977E-164D-9D90-A20E-069E75B16C6A}"/>
              </a:ext>
            </a:extLst>
          </p:cNvPr>
          <p:cNvSpPr>
            <a:spLocks noGrp="1"/>
          </p:cNvSpPr>
          <p:nvPr>
            <p:ph idx="1"/>
          </p:nvPr>
        </p:nvSpPr>
        <p:spPr>
          <a:xfrm>
            <a:off x="838200" y="1547158"/>
            <a:ext cx="10515600" cy="4351338"/>
          </a:xfrm>
        </p:spPr>
        <p:txBody>
          <a:bodyPr>
            <a:normAutofit/>
          </a:bodyPr>
          <a:lstStyle/>
          <a:p>
            <a:pPr marL="0" indent="0">
              <a:buNone/>
            </a:pPr>
            <a:r>
              <a:rPr lang="en-US" dirty="0"/>
              <a:t>Background:</a:t>
            </a:r>
          </a:p>
          <a:p>
            <a:r>
              <a:rPr lang="en-US" dirty="0"/>
              <a:t>1st stage of the CTA was issuance of the “BOI reporting rule” in September 2022</a:t>
            </a:r>
          </a:p>
          <a:p>
            <a:pPr lvl="1"/>
            <a:r>
              <a:rPr lang="en-US" dirty="0"/>
              <a:t>Covered entities began to report BOI to FinCEN in 2024</a:t>
            </a:r>
          </a:p>
          <a:p>
            <a:pPr lvl="1"/>
            <a:r>
              <a:rPr lang="en-US" dirty="0"/>
              <a:t>Credit unions are not covered entities, but their legal entity members may be</a:t>
            </a:r>
          </a:p>
          <a:p>
            <a:r>
              <a:rPr lang="en-US" dirty="0"/>
              <a:t>2</a:t>
            </a:r>
            <a:r>
              <a:rPr lang="en-US" baseline="30000" dirty="0"/>
              <a:t>nd</a:t>
            </a:r>
            <a:r>
              <a:rPr lang="en-US" dirty="0"/>
              <a:t> stage of the CTA was issuance of the “access rule”</a:t>
            </a:r>
          </a:p>
          <a:p>
            <a:pPr lvl="1"/>
            <a:r>
              <a:rPr lang="en-US" dirty="0"/>
              <a:t>Credit unions may eventually be given access of the BOI database if certain conditions are followed</a:t>
            </a:r>
          </a:p>
          <a:p>
            <a:pPr lvl="1"/>
            <a:r>
              <a:rPr lang="en-US" dirty="0"/>
              <a:t>Credit union’s current requirement to obtain BOI information directly from entities when opening accounts remains unchanged</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73965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4D88B-E053-5DF1-948F-C28450A15F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102E04-F91F-A55C-52EE-D45518351FC1}"/>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AF4A63CF-BE96-B595-6D1F-24CBCE07EF44}"/>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BE2273F9-60E4-A374-C580-DC2D7347E07A}"/>
              </a:ext>
            </a:extLst>
          </p:cNvPr>
          <p:cNvSpPr>
            <a:spLocks noGrp="1"/>
          </p:cNvSpPr>
          <p:nvPr>
            <p:ph type="title"/>
          </p:nvPr>
        </p:nvSpPr>
        <p:spPr/>
        <p:txBody>
          <a:bodyPr/>
          <a:lstStyle/>
          <a:p>
            <a:r>
              <a:rPr lang="en-US" sz="4400" b="1" dirty="0">
                <a:solidFill>
                  <a:srgbClr val="0067A1"/>
                </a:solidFill>
                <a:latin typeface="Avenir Next Demi Bold" panose="020B0503020202020204" pitchFamily="34" charset="0"/>
              </a:rPr>
              <a:t>Corporate Transparency Act of 2020</a:t>
            </a:r>
            <a:endParaRPr lang="en-US" dirty="0"/>
          </a:p>
        </p:txBody>
      </p:sp>
      <p:sp>
        <p:nvSpPr>
          <p:cNvPr id="5" name="Content Placeholder 4">
            <a:extLst>
              <a:ext uri="{FF2B5EF4-FFF2-40B4-BE49-F238E27FC236}">
                <a16:creationId xmlns:a16="http://schemas.microsoft.com/office/drawing/2014/main" id="{4F4AC5D8-EA6E-AE60-8252-9287EDCC3B6A}"/>
              </a:ext>
            </a:extLst>
          </p:cNvPr>
          <p:cNvSpPr>
            <a:spLocks noGrp="1"/>
          </p:cNvSpPr>
          <p:nvPr>
            <p:ph idx="1"/>
          </p:nvPr>
        </p:nvSpPr>
        <p:spPr>
          <a:xfrm>
            <a:off x="838200" y="1547158"/>
            <a:ext cx="10515600" cy="4351338"/>
          </a:xfrm>
        </p:spPr>
        <p:txBody>
          <a:bodyPr>
            <a:normAutofit/>
          </a:bodyPr>
          <a:lstStyle/>
          <a:p>
            <a:pPr marL="0" indent="0">
              <a:buNone/>
            </a:pPr>
            <a:r>
              <a:rPr lang="en-US" dirty="0"/>
              <a:t>Update:</a:t>
            </a:r>
          </a:p>
          <a:p>
            <a:r>
              <a:rPr lang="en-US" dirty="0"/>
              <a:t>On March 21, 2025, FinCEN and provided an unpublished version of an Interim Final Rule modifying the “reporting rule.”</a:t>
            </a:r>
          </a:p>
          <a:p>
            <a:r>
              <a:rPr lang="en-US" dirty="0"/>
              <a:t>The revised the definition of “reporting company” will apply only to entities that are formed under the laws of a foreign country doing business in the U.S.</a:t>
            </a:r>
          </a:p>
          <a:p>
            <a:r>
              <a:rPr lang="en-US" dirty="0"/>
              <a:t>Reporting companies will not be required to report any U.S. persons as beneficial owners, and U.S. persons will not be required to report BOI with respect to any such entity for which they are a beneficial owner.</a:t>
            </a:r>
          </a:p>
          <a:p>
            <a:pPr marL="0" indent="0">
              <a:buNone/>
            </a:pPr>
            <a:endParaRPr lang="en-US" dirty="0"/>
          </a:p>
        </p:txBody>
      </p:sp>
    </p:spTree>
    <p:extLst>
      <p:ext uri="{BB962C8B-B14F-4D97-AF65-F5344CB8AC3E}">
        <p14:creationId xmlns:p14="http://schemas.microsoft.com/office/powerpoint/2010/main" val="654640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3265A-D599-BA0D-6ED7-B0C7951FA4C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919F621-EC09-D3F1-4878-92BACF8C667D}"/>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37B2955D-CB5C-CE9F-2550-1317C30B819C}"/>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0BA1ED8-0227-723B-8DAC-92DD9CBEAD10}"/>
              </a:ext>
            </a:extLst>
          </p:cNvPr>
          <p:cNvSpPr>
            <a:spLocks noGrp="1"/>
          </p:cNvSpPr>
          <p:nvPr>
            <p:ph type="title"/>
          </p:nvPr>
        </p:nvSpPr>
        <p:spPr/>
        <p:txBody>
          <a:bodyPr>
            <a:normAutofit fontScale="90000"/>
          </a:bodyPr>
          <a:lstStyle/>
          <a:p>
            <a:r>
              <a:rPr lang="en-US" sz="4400" b="1" dirty="0">
                <a:solidFill>
                  <a:srgbClr val="0067A1"/>
                </a:solidFill>
                <a:latin typeface="Avenir Next Demi Bold" panose="020B0503020202020204" pitchFamily="34" charset="0"/>
              </a:rPr>
              <a:t>Anti-Money Laundering and Countering the Financing of Terrorism (AML/CFT) Programs</a:t>
            </a:r>
            <a:endParaRPr lang="en-US" dirty="0"/>
          </a:p>
        </p:txBody>
      </p:sp>
      <p:sp>
        <p:nvSpPr>
          <p:cNvPr id="5" name="Content Placeholder 4">
            <a:extLst>
              <a:ext uri="{FF2B5EF4-FFF2-40B4-BE49-F238E27FC236}">
                <a16:creationId xmlns:a16="http://schemas.microsoft.com/office/drawing/2014/main" id="{64174DC2-335F-267B-4D6A-874B59AEEC76}"/>
              </a:ext>
            </a:extLst>
          </p:cNvPr>
          <p:cNvSpPr>
            <a:spLocks noGrp="1"/>
          </p:cNvSpPr>
          <p:nvPr>
            <p:ph idx="1"/>
          </p:nvPr>
        </p:nvSpPr>
        <p:spPr>
          <a:xfrm>
            <a:off x="838200" y="1547158"/>
            <a:ext cx="10515600" cy="4351338"/>
          </a:xfrm>
        </p:spPr>
        <p:txBody>
          <a:bodyPr>
            <a:normAutofit fontScale="92500" lnSpcReduction="10000"/>
          </a:bodyPr>
          <a:lstStyle/>
          <a:p>
            <a:r>
              <a:rPr lang="en-US" dirty="0"/>
              <a:t>Notice of Proposed Rulemaking published by FinCEN on July 3, 2024</a:t>
            </a:r>
          </a:p>
          <a:p>
            <a:r>
              <a:rPr lang="en-US" dirty="0"/>
              <a:t>No final regulation as of April 2025</a:t>
            </a:r>
          </a:p>
          <a:p>
            <a:r>
              <a:rPr lang="en-US" dirty="0"/>
              <a:t>The NPRM would amend the existing Bank Secrecy Act (BSA) program rules to explicitly require all financial institutions to establish, implement, and maintain “effective, risk-based, and reasonably designed” AML/CFT programs with certain minimum components, including a mandatory risk assessment process to identify, evaluate, and document the credit union’s money laundering/terrorist financing risks. </a:t>
            </a:r>
          </a:p>
          <a:p>
            <a:r>
              <a:rPr lang="en-US" dirty="0"/>
              <a:t>The proposed rule would also require credit unions to review “government-wide” AML/CFT priorities as part of this process and incorporate them into risk-based programs, as appropriate.</a:t>
            </a:r>
          </a:p>
        </p:txBody>
      </p:sp>
    </p:spTree>
    <p:extLst>
      <p:ext uri="{BB962C8B-B14F-4D97-AF65-F5344CB8AC3E}">
        <p14:creationId xmlns:p14="http://schemas.microsoft.com/office/powerpoint/2010/main" val="201555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B0B6-9CD0-5A1B-7955-91492F82BD2E}"/>
            </a:ext>
          </a:extLst>
        </p:cNvPr>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4969B8C3-5BD1-9604-2090-45C2A24718A5}"/>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C6F0556F-28EF-5603-3D88-F87A01CF77F3}"/>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A81A62-7039-25BE-0B63-25DEADEDB381}"/>
              </a:ext>
            </a:extLst>
          </p:cNvPr>
          <p:cNvSpPr/>
          <p:nvPr/>
        </p:nvSpPr>
        <p:spPr>
          <a:xfrm>
            <a:off x="0" y="2568568"/>
            <a:ext cx="12192002" cy="1721708"/>
          </a:xfrm>
          <a:prstGeom prst="rect">
            <a:avLst/>
          </a:prstGeom>
          <a:solidFill>
            <a:srgbClr val="36C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B17C1F6-238B-D399-27C2-F70B4894619C}"/>
              </a:ext>
            </a:extLst>
          </p:cNvPr>
          <p:cNvSpPr txBox="1">
            <a:spLocks/>
          </p:cNvSpPr>
          <p:nvPr/>
        </p:nvSpPr>
        <p:spPr>
          <a:xfrm>
            <a:off x="2394230" y="3086650"/>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BSA Board Responsibilities</a:t>
            </a:r>
          </a:p>
        </p:txBody>
      </p:sp>
      <p:pic>
        <p:nvPicPr>
          <p:cNvPr id="3" name="Picture 2">
            <a:extLst>
              <a:ext uri="{FF2B5EF4-FFF2-40B4-BE49-F238E27FC236}">
                <a16:creationId xmlns:a16="http://schemas.microsoft.com/office/drawing/2014/main" id="{6868B0EE-3C23-F42B-17A7-85BC62C952C0}"/>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3709831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E107-3547-38A7-697F-5AF24875B7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4E3C30-FE7A-06F5-9521-62D416F612D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17E29056-FE8F-02AD-0AEF-406693FA1BCF}"/>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944C72B3-1821-9953-A3C5-2EBE16509F77}"/>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Board BSA Responsibilities</a:t>
            </a:r>
            <a:endParaRPr lang="en-US" dirty="0"/>
          </a:p>
        </p:txBody>
      </p:sp>
      <p:sp>
        <p:nvSpPr>
          <p:cNvPr id="5" name="Content Placeholder 4">
            <a:extLst>
              <a:ext uri="{FF2B5EF4-FFF2-40B4-BE49-F238E27FC236}">
                <a16:creationId xmlns:a16="http://schemas.microsoft.com/office/drawing/2014/main" id="{4FD92BE3-CAA1-2055-3938-7C9E95D61141}"/>
              </a:ext>
            </a:extLst>
          </p:cNvPr>
          <p:cNvSpPr>
            <a:spLocks noGrp="1"/>
          </p:cNvSpPr>
          <p:nvPr>
            <p:ph idx="1"/>
          </p:nvPr>
        </p:nvSpPr>
        <p:spPr>
          <a:xfrm>
            <a:off x="838200" y="1547158"/>
            <a:ext cx="10515600" cy="4207807"/>
          </a:xfrm>
        </p:spPr>
        <p:txBody>
          <a:bodyPr>
            <a:normAutofit fontScale="92500" lnSpcReduction="20000"/>
          </a:bodyPr>
          <a:lstStyle/>
          <a:p>
            <a:r>
              <a:rPr lang="en-US" dirty="0"/>
              <a:t>Approve the BSA Compliance Program</a:t>
            </a:r>
          </a:p>
          <a:p>
            <a:r>
              <a:rPr lang="en-US" dirty="0"/>
              <a:t>Oversee the structure and management of the bank’s BSA/AML compliance function</a:t>
            </a:r>
          </a:p>
          <a:p>
            <a:r>
              <a:rPr lang="en-US" dirty="0"/>
              <a:t>Set an appropriate culture of BSA/AML compliance</a:t>
            </a:r>
          </a:p>
          <a:p>
            <a:r>
              <a:rPr lang="en-US" dirty="0"/>
              <a:t>Establish clear policies regarding the management of key BSA/AML risks</a:t>
            </a:r>
          </a:p>
          <a:p>
            <a:r>
              <a:rPr lang="en-US" dirty="0"/>
              <a:t>Ensure policies are adhered to in practice</a:t>
            </a:r>
          </a:p>
          <a:p>
            <a:r>
              <a:rPr lang="en-US" dirty="0"/>
              <a:t>Ensure that senior management is fully capable, qualified, and properly motivated to manage the BSA/AML compliance risks arising from the organization’s business activities</a:t>
            </a:r>
          </a:p>
          <a:p>
            <a:r>
              <a:rPr lang="en-US" dirty="0"/>
              <a:t>Ensure that the BSA/AML compliance function has an appropriately prominent status within the organization</a:t>
            </a:r>
          </a:p>
          <a:p>
            <a:pPr marL="0" indent="0">
              <a:buNone/>
            </a:pPr>
            <a:endParaRPr lang="en-US" dirty="0"/>
          </a:p>
        </p:txBody>
      </p:sp>
    </p:spTree>
    <p:extLst>
      <p:ext uri="{BB962C8B-B14F-4D97-AF65-F5344CB8AC3E}">
        <p14:creationId xmlns:p14="http://schemas.microsoft.com/office/powerpoint/2010/main" val="38754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241E9-F7F3-F78D-FA94-61200C916A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942BBA-7A0B-3F78-46A6-5F61ECF95700}"/>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86373826-9BC5-70EC-A562-A7ED3ACF6708}"/>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01FE31E6-F860-7061-081B-57D514694F6F}"/>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Board BSA Responsibilities</a:t>
            </a:r>
            <a:endParaRPr lang="en-US" dirty="0"/>
          </a:p>
        </p:txBody>
      </p:sp>
      <p:sp>
        <p:nvSpPr>
          <p:cNvPr id="5" name="Content Placeholder 4">
            <a:extLst>
              <a:ext uri="{FF2B5EF4-FFF2-40B4-BE49-F238E27FC236}">
                <a16:creationId xmlns:a16="http://schemas.microsoft.com/office/drawing/2014/main" id="{A4518DCC-8973-4828-65DB-5FBA5B51700E}"/>
              </a:ext>
            </a:extLst>
          </p:cNvPr>
          <p:cNvSpPr>
            <a:spLocks noGrp="1"/>
          </p:cNvSpPr>
          <p:nvPr>
            <p:ph idx="1"/>
          </p:nvPr>
        </p:nvSpPr>
        <p:spPr>
          <a:xfrm>
            <a:off x="838200" y="1547158"/>
            <a:ext cx="10515600" cy="4207807"/>
          </a:xfrm>
        </p:spPr>
        <p:txBody>
          <a:bodyPr>
            <a:normAutofit fontScale="85000" lnSpcReduction="20000"/>
          </a:bodyPr>
          <a:lstStyle/>
          <a:p>
            <a:r>
              <a:rPr lang="en-US" dirty="0"/>
              <a:t>Ensure senior management within the BSA/AML compliance function and senior compliance personnel within the individual business lines have the appropriate authority, independence, and access to personnel and information within the organization, and appropriate resources to conduct their activities effectively</a:t>
            </a:r>
          </a:p>
          <a:p>
            <a:r>
              <a:rPr lang="en-US" dirty="0"/>
              <a:t>Ensure the board’s views about the importance of BSA/AML compliance are understood and communicated across all levels of the organization</a:t>
            </a:r>
          </a:p>
          <a:p>
            <a:r>
              <a:rPr lang="en-US" dirty="0"/>
              <a:t>Ensure that senior management has established appropriate incentives to integrate BSA/AML compliance objectives into management goals and compensation structure across the organization, and that corrective actions, including disciplinary measures, if appropriate, are taken when serious BSA/AML compliance failures are identified</a:t>
            </a:r>
          </a:p>
          <a:p>
            <a:r>
              <a:rPr lang="en-US" dirty="0"/>
              <a:t>Review periodic reports of BSA compliance initiatives, identified compliance deficiencies and corrective action taken, and SARs filed</a:t>
            </a:r>
          </a:p>
        </p:txBody>
      </p:sp>
    </p:spTree>
    <p:extLst>
      <p:ext uri="{BB962C8B-B14F-4D97-AF65-F5344CB8AC3E}">
        <p14:creationId xmlns:p14="http://schemas.microsoft.com/office/powerpoint/2010/main" val="2678734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52B0-4D46-B718-23E6-743D41CACC41}"/>
            </a:ext>
          </a:extLst>
        </p:cNvPr>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9F09A914-B158-AB22-C732-4D9C091E7409}"/>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769BAD1D-7377-2408-B11D-BA9ABFBF6694}"/>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60E8D9-FB78-CF1D-67A1-22882DCC78E1}"/>
              </a:ext>
            </a:extLst>
          </p:cNvPr>
          <p:cNvSpPr/>
          <p:nvPr/>
        </p:nvSpPr>
        <p:spPr>
          <a:xfrm>
            <a:off x="0" y="2568568"/>
            <a:ext cx="12192002" cy="1721708"/>
          </a:xfrm>
          <a:prstGeom prst="rect">
            <a:avLst/>
          </a:prstGeom>
          <a:solidFill>
            <a:srgbClr val="E62D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75C326-1E45-C88A-495B-B62752CF2B1E}"/>
              </a:ext>
            </a:extLst>
          </p:cNvPr>
          <p:cNvSpPr txBox="1">
            <a:spLocks/>
          </p:cNvSpPr>
          <p:nvPr/>
        </p:nvSpPr>
        <p:spPr>
          <a:xfrm>
            <a:off x="2310253" y="3086650"/>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BSA Program Components</a:t>
            </a:r>
          </a:p>
        </p:txBody>
      </p:sp>
      <p:pic>
        <p:nvPicPr>
          <p:cNvPr id="3" name="Picture 2">
            <a:extLst>
              <a:ext uri="{FF2B5EF4-FFF2-40B4-BE49-F238E27FC236}">
                <a16:creationId xmlns:a16="http://schemas.microsoft.com/office/drawing/2014/main" id="{2F6A580E-09AD-E867-C23D-FCE3F8727A16}"/>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173200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2042A-3748-4532-0038-64F5092D55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410713-CEE6-FD13-7FCB-F8409E1B6D1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F152202C-D622-02C2-F65D-0B3CC771B1A0}"/>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905C4E6A-95AA-69C7-6489-24376858CBF4}"/>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BSA Program Components</a:t>
            </a:r>
            <a:endParaRPr lang="en-US" dirty="0"/>
          </a:p>
        </p:txBody>
      </p:sp>
      <p:sp>
        <p:nvSpPr>
          <p:cNvPr id="5" name="Content Placeholder 4">
            <a:extLst>
              <a:ext uri="{FF2B5EF4-FFF2-40B4-BE49-F238E27FC236}">
                <a16:creationId xmlns:a16="http://schemas.microsoft.com/office/drawing/2014/main" id="{BD8450DF-B832-B2F9-3417-AB0659213828}"/>
              </a:ext>
            </a:extLst>
          </p:cNvPr>
          <p:cNvSpPr>
            <a:spLocks noGrp="1"/>
          </p:cNvSpPr>
          <p:nvPr>
            <p:ph idx="1"/>
          </p:nvPr>
        </p:nvSpPr>
        <p:spPr>
          <a:xfrm>
            <a:off x="838200" y="1547158"/>
            <a:ext cx="10515600" cy="4207807"/>
          </a:xfrm>
        </p:spPr>
        <p:txBody>
          <a:bodyPr>
            <a:normAutofit fontScale="92500" lnSpcReduction="10000"/>
          </a:bodyPr>
          <a:lstStyle/>
          <a:p>
            <a:pPr marL="514350" indent="-514350">
              <a:buFont typeface="+mj-lt"/>
              <a:buAutoNum type="arabicPeriod"/>
            </a:pPr>
            <a:r>
              <a:rPr lang="en-US" dirty="0"/>
              <a:t>Independent testing of BSA compliance</a:t>
            </a:r>
          </a:p>
          <a:p>
            <a:pPr marL="514350" indent="-514350">
              <a:buFont typeface="+mj-lt"/>
              <a:buAutoNum type="arabicPeriod"/>
            </a:pPr>
            <a:r>
              <a:rPr lang="en-US" dirty="0"/>
              <a:t>A specifically designated person or persons responsible for managing BSA compliance (BSA compliance officer)</a:t>
            </a:r>
          </a:p>
          <a:p>
            <a:pPr marL="514350" indent="-514350">
              <a:buFont typeface="+mj-lt"/>
              <a:buAutoNum type="arabicPeriod"/>
            </a:pPr>
            <a:r>
              <a:rPr lang="en-US" dirty="0"/>
              <a:t>Training for appropriate personnel</a:t>
            </a:r>
          </a:p>
          <a:p>
            <a:pPr marL="514350" indent="-514350">
              <a:buFont typeface="+mj-lt"/>
              <a:buAutoNum type="arabicPeriod"/>
            </a:pPr>
            <a:r>
              <a:rPr lang="en-US" dirty="0"/>
              <a:t>A system of internal controls to ensure ongoing compliance</a:t>
            </a:r>
          </a:p>
          <a:p>
            <a:pPr marL="514350" indent="-514350">
              <a:buFont typeface="+mj-lt"/>
              <a:buAutoNum type="arabicPeriod"/>
            </a:pPr>
            <a:r>
              <a:rPr lang="en-US" dirty="0"/>
              <a:t>Appropriate risk-based procedures for conducting ongoing customer due diligence, to include, but not be limited to:</a:t>
            </a:r>
          </a:p>
          <a:p>
            <a:pPr lvl="1"/>
            <a:r>
              <a:rPr lang="en-US" dirty="0"/>
              <a:t>Understanding the nature and purpose of customer relationships for the purpose of developing a customer risk profile; and</a:t>
            </a:r>
          </a:p>
          <a:p>
            <a:pPr lvl="1"/>
            <a:r>
              <a:rPr lang="en-US" dirty="0"/>
              <a:t>Conducting ongoing monitoring to identify and report suspicious transactions and, on a risk basis, to maintain and update customer information. </a:t>
            </a:r>
          </a:p>
          <a:p>
            <a:pPr marL="0" indent="0">
              <a:buNone/>
            </a:pPr>
            <a:endParaRPr lang="en-US" dirty="0"/>
          </a:p>
        </p:txBody>
      </p:sp>
    </p:spTree>
    <p:extLst>
      <p:ext uri="{BB962C8B-B14F-4D97-AF65-F5344CB8AC3E}">
        <p14:creationId xmlns:p14="http://schemas.microsoft.com/office/powerpoint/2010/main" val="219124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B3714609-2F99-6084-85CA-EBE4C8C3C8D4}"/>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6AA5ECE0-8B88-C8BF-A92C-6CA4C633541E}"/>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51E9A1-6632-7F66-9C3E-9D91D9FFBE58}"/>
              </a:ext>
            </a:extLst>
          </p:cNvPr>
          <p:cNvSpPr/>
          <p:nvPr/>
        </p:nvSpPr>
        <p:spPr>
          <a:xfrm>
            <a:off x="0" y="2568568"/>
            <a:ext cx="12192002" cy="1721708"/>
          </a:xfrm>
          <a:prstGeom prst="rect">
            <a:avLst/>
          </a:prstGeom>
          <a:solidFill>
            <a:srgbClr val="BE1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6EB4B15-C9BA-303E-D75E-A816F4000BC6}"/>
              </a:ext>
            </a:extLst>
          </p:cNvPr>
          <p:cNvSpPr txBox="1">
            <a:spLocks/>
          </p:cNvSpPr>
          <p:nvPr/>
        </p:nvSpPr>
        <p:spPr>
          <a:xfrm>
            <a:off x="2110455" y="3086650"/>
            <a:ext cx="7971084"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chemeClr val="bg1"/>
                </a:solidFill>
                <a:latin typeface="Myriad VF" panose="020B0406030403020204" pitchFamily="34" charset="0"/>
              </a:rPr>
              <a:t>Purpose and Background</a:t>
            </a:r>
          </a:p>
        </p:txBody>
      </p:sp>
      <p:pic>
        <p:nvPicPr>
          <p:cNvPr id="3" name="Picture 2">
            <a:extLst>
              <a:ext uri="{FF2B5EF4-FFF2-40B4-BE49-F238E27FC236}">
                <a16:creationId xmlns:a16="http://schemas.microsoft.com/office/drawing/2014/main" id="{0E2283A1-E7A5-B662-4DED-AEB96D25BA84}"/>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3402683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2740-98C5-DF63-9EF9-02F9C12420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F5ABEF-407B-C36D-3DAF-13945B243BB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F88DD61A-46AC-8DEC-F5FB-B1BC14BE1E80}"/>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151D6147-1BB6-CB8E-2442-9864FD6C115C}"/>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BSA Program Components</a:t>
            </a:r>
            <a:endParaRPr lang="en-US" dirty="0"/>
          </a:p>
        </p:txBody>
      </p:sp>
      <p:sp>
        <p:nvSpPr>
          <p:cNvPr id="5" name="Content Placeholder 4">
            <a:extLst>
              <a:ext uri="{FF2B5EF4-FFF2-40B4-BE49-F238E27FC236}">
                <a16:creationId xmlns:a16="http://schemas.microsoft.com/office/drawing/2014/main" id="{6AC32964-FD5B-B27F-22BA-B71D0F13853F}"/>
              </a:ext>
            </a:extLst>
          </p:cNvPr>
          <p:cNvSpPr>
            <a:spLocks noGrp="1"/>
          </p:cNvSpPr>
          <p:nvPr>
            <p:ph sz="half" idx="1"/>
          </p:nvPr>
        </p:nvSpPr>
        <p:spPr>
          <a:xfrm>
            <a:off x="838200" y="1825625"/>
            <a:ext cx="5181600" cy="3929340"/>
          </a:xfrm>
        </p:spPr>
        <p:txBody>
          <a:bodyPr>
            <a:normAutofit fontScale="92500" lnSpcReduction="10000"/>
          </a:bodyPr>
          <a:lstStyle/>
          <a:p>
            <a:r>
              <a:rPr lang="en-US" dirty="0"/>
              <a:t>Customer/Member Identification Procedures</a:t>
            </a:r>
          </a:p>
          <a:p>
            <a:r>
              <a:rPr lang="en-US" dirty="0"/>
              <a:t>Customer/Member Due Diligence</a:t>
            </a:r>
          </a:p>
          <a:p>
            <a:r>
              <a:rPr lang="en-US" dirty="0"/>
              <a:t>Beneficial Ownership Requirements for Legal Entity Members/Customers</a:t>
            </a:r>
          </a:p>
          <a:p>
            <a:r>
              <a:rPr lang="en-US" dirty="0"/>
              <a:t>Suspicious Activity Reporting</a:t>
            </a:r>
          </a:p>
          <a:p>
            <a:r>
              <a:rPr lang="en-US" dirty="0"/>
              <a:t>Currency Transaction Reporting</a:t>
            </a:r>
          </a:p>
          <a:p>
            <a:r>
              <a:rPr lang="en-US" dirty="0"/>
              <a:t>CTR Exemptions</a:t>
            </a:r>
          </a:p>
        </p:txBody>
      </p:sp>
      <p:sp>
        <p:nvSpPr>
          <p:cNvPr id="6" name="Content Placeholder 5">
            <a:extLst>
              <a:ext uri="{FF2B5EF4-FFF2-40B4-BE49-F238E27FC236}">
                <a16:creationId xmlns:a16="http://schemas.microsoft.com/office/drawing/2014/main" id="{953192B1-F844-1537-A39C-4CEDBF09E487}"/>
              </a:ext>
            </a:extLst>
          </p:cNvPr>
          <p:cNvSpPr>
            <a:spLocks noGrp="1"/>
          </p:cNvSpPr>
          <p:nvPr>
            <p:ph sz="half" idx="2"/>
          </p:nvPr>
        </p:nvSpPr>
        <p:spPr>
          <a:xfrm>
            <a:off x="6172200" y="1825625"/>
            <a:ext cx="5181600" cy="3947807"/>
          </a:xfrm>
        </p:spPr>
        <p:txBody>
          <a:bodyPr>
            <a:normAutofit fontScale="92500" lnSpcReduction="10000"/>
          </a:bodyPr>
          <a:lstStyle/>
          <a:p>
            <a:r>
              <a:rPr lang="en-US" dirty="0"/>
              <a:t>Information Sharing under the USA Patriot Act</a:t>
            </a:r>
          </a:p>
          <a:p>
            <a:r>
              <a:rPr lang="en-US" dirty="0"/>
              <a:t>Monetary Instrument Recordkeeping</a:t>
            </a:r>
          </a:p>
          <a:p>
            <a:r>
              <a:rPr lang="en-US" dirty="0"/>
              <a:t>Funds Transfer Recordkeeping</a:t>
            </a:r>
          </a:p>
          <a:p>
            <a:r>
              <a:rPr lang="en-US" dirty="0"/>
              <a:t>Office of Foreign Assets Control (Can be a separate policy)</a:t>
            </a:r>
          </a:p>
          <a:p>
            <a:r>
              <a:rPr lang="en-US" dirty="0"/>
              <a:t>Program Continuity</a:t>
            </a:r>
          </a:p>
          <a:p>
            <a:endParaRPr lang="en-US" dirty="0"/>
          </a:p>
          <a:p>
            <a:endParaRPr lang="en-US" dirty="0"/>
          </a:p>
        </p:txBody>
      </p:sp>
    </p:spTree>
    <p:extLst>
      <p:ext uri="{BB962C8B-B14F-4D97-AF65-F5344CB8AC3E}">
        <p14:creationId xmlns:p14="http://schemas.microsoft.com/office/powerpoint/2010/main" val="1015497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C1CB-731B-A4E1-0C63-FE0068B048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DE0895-7EA7-7F28-592E-BEF080FB2DB4}"/>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CE0E3EAC-C000-B687-687B-C89F99B25000}"/>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C9D25DB0-B2E7-DBF3-FC41-ED3C2F420A43}"/>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Expanded Internal Controls Based on Risk</a:t>
            </a:r>
            <a:endParaRPr lang="en-US" dirty="0"/>
          </a:p>
        </p:txBody>
      </p:sp>
      <p:sp>
        <p:nvSpPr>
          <p:cNvPr id="5" name="Content Placeholder 4">
            <a:extLst>
              <a:ext uri="{FF2B5EF4-FFF2-40B4-BE49-F238E27FC236}">
                <a16:creationId xmlns:a16="http://schemas.microsoft.com/office/drawing/2014/main" id="{A2A39723-0510-546F-C3BE-DAA11D977E1E}"/>
              </a:ext>
            </a:extLst>
          </p:cNvPr>
          <p:cNvSpPr>
            <a:spLocks noGrp="1"/>
          </p:cNvSpPr>
          <p:nvPr>
            <p:ph sz="half" idx="1"/>
          </p:nvPr>
        </p:nvSpPr>
        <p:spPr/>
        <p:txBody>
          <a:bodyPr>
            <a:normAutofit fontScale="92500" lnSpcReduction="20000"/>
          </a:bodyPr>
          <a:lstStyle/>
          <a:p>
            <a:r>
              <a:rPr lang="en-US" dirty="0"/>
              <a:t>Electronic Banking</a:t>
            </a:r>
          </a:p>
          <a:p>
            <a:r>
              <a:rPr lang="en-US" dirty="0"/>
              <a:t>Funds Transfers</a:t>
            </a:r>
          </a:p>
          <a:p>
            <a:r>
              <a:rPr lang="en-US" dirty="0"/>
              <a:t>Automated Clearing House Transactions</a:t>
            </a:r>
          </a:p>
          <a:p>
            <a:r>
              <a:rPr lang="en-US" dirty="0"/>
              <a:t>Prepaid Access</a:t>
            </a:r>
          </a:p>
          <a:p>
            <a:r>
              <a:rPr lang="en-US" dirty="0"/>
              <a:t>Lending Activities</a:t>
            </a:r>
          </a:p>
          <a:p>
            <a:r>
              <a:rPr lang="en-US" dirty="0"/>
              <a:t>Business Entities</a:t>
            </a:r>
          </a:p>
          <a:p>
            <a:r>
              <a:rPr lang="en-US" dirty="0"/>
              <a:t>Charities and Nonprofits</a:t>
            </a:r>
          </a:p>
          <a:p>
            <a:r>
              <a:rPr lang="en-US" dirty="0"/>
              <a:t>Cash-Intensive Businesses</a:t>
            </a:r>
          </a:p>
          <a:p>
            <a:r>
              <a:rPr lang="en-US" dirty="0"/>
              <a:t>Non-Bank Financial Institutions</a:t>
            </a:r>
          </a:p>
          <a:p>
            <a:endParaRPr lang="en-US" dirty="0"/>
          </a:p>
        </p:txBody>
      </p:sp>
      <p:sp>
        <p:nvSpPr>
          <p:cNvPr id="6" name="Content Placeholder 5">
            <a:extLst>
              <a:ext uri="{FF2B5EF4-FFF2-40B4-BE49-F238E27FC236}">
                <a16:creationId xmlns:a16="http://schemas.microsoft.com/office/drawing/2014/main" id="{56BC710A-63AF-7476-8C66-A8AB38E72CBD}"/>
              </a:ext>
            </a:extLst>
          </p:cNvPr>
          <p:cNvSpPr>
            <a:spLocks noGrp="1"/>
          </p:cNvSpPr>
          <p:nvPr>
            <p:ph sz="half" idx="2"/>
          </p:nvPr>
        </p:nvSpPr>
        <p:spPr>
          <a:xfrm>
            <a:off x="6172200" y="1825625"/>
            <a:ext cx="5181600" cy="3947807"/>
          </a:xfrm>
        </p:spPr>
        <p:txBody>
          <a:bodyPr>
            <a:normAutofit fontScale="92500" lnSpcReduction="20000"/>
          </a:bodyPr>
          <a:lstStyle/>
          <a:p>
            <a:r>
              <a:rPr lang="en-US" dirty="0"/>
              <a:t>Third Party Payment Processing</a:t>
            </a:r>
          </a:p>
          <a:p>
            <a:r>
              <a:rPr lang="en-US" dirty="0"/>
              <a:t>Foreign accounts/branches/services</a:t>
            </a:r>
          </a:p>
          <a:p>
            <a:r>
              <a:rPr lang="en-US" dirty="0"/>
              <a:t>Correspondent Accounts</a:t>
            </a:r>
          </a:p>
          <a:p>
            <a:r>
              <a:rPr lang="en-US" dirty="0"/>
              <a:t>Brokered Deposits</a:t>
            </a:r>
          </a:p>
          <a:p>
            <a:r>
              <a:rPr lang="en-US" dirty="0"/>
              <a:t>Non-Deposit Investment Products</a:t>
            </a:r>
          </a:p>
          <a:p>
            <a:r>
              <a:rPr lang="en-US" dirty="0"/>
              <a:t>Insurance</a:t>
            </a:r>
          </a:p>
          <a:p>
            <a:r>
              <a:rPr lang="en-US" dirty="0"/>
              <a:t>Private Banking</a:t>
            </a:r>
          </a:p>
          <a:p>
            <a:r>
              <a:rPr lang="en-US" dirty="0"/>
              <a:t>Trust and Asset Management Services</a:t>
            </a:r>
          </a:p>
          <a:p>
            <a:endParaRPr lang="en-US" dirty="0"/>
          </a:p>
        </p:txBody>
      </p:sp>
    </p:spTree>
    <p:extLst>
      <p:ext uri="{BB962C8B-B14F-4D97-AF65-F5344CB8AC3E}">
        <p14:creationId xmlns:p14="http://schemas.microsoft.com/office/powerpoint/2010/main" val="4029512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5F4E-2A1D-49DF-E336-E77A0C67B475}"/>
            </a:ext>
          </a:extLst>
        </p:cNvPr>
        <p:cNvGrpSpPr/>
        <p:nvPr/>
      </p:nvGrpSpPr>
      <p:grpSpPr>
        <a:xfrm>
          <a:off x="0" y="0"/>
          <a:ext cx="0" cy="0"/>
          <a:chOff x="0" y="0"/>
          <a:chExt cx="0" cy="0"/>
        </a:xfrm>
      </p:grpSpPr>
      <p:pic>
        <p:nvPicPr>
          <p:cNvPr id="14" name="Picture 13" descr="A person speaking to a group of people in a room&#10;&#10;Description automatically generated">
            <a:extLst>
              <a:ext uri="{FF2B5EF4-FFF2-40B4-BE49-F238E27FC236}">
                <a16:creationId xmlns:a16="http://schemas.microsoft.com/office/drawing/2014/main" id="{951F4BE8-7E85-4940-7F7D-B9AFFBA7CBB3}"/>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13" name="Rectangle 12">
            <a:extLst>
              <a:ext uri="{FF2B5EF4-FFF2-40B4-BE49-F238E27FC236}">
                <a16:creationId xmlns:a16="http://schemas.microsoft.com/office/drawing/2014/main" id="{23C7E8AB-6450-EAA4-DF40-4B1E0C595624}"/>
              </a:ext>
            </a:extLst>
          </p:cNvPr>
          <p:cNvSpPr/>
          <p:nvPr/>
        </p:nvSpPr>
        <p:spPr>
          <a:xfrm>
            <a:off x="0" y="0"/>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8B5829-521C-5DFD-147A-8B33A85AC599}"/>
              </a:ext>
            </a:extLst>
          </p:cNvPr>
          <p:cNvSpPr/>
          <p:nvPr/>
        </p:nvSpPr>
        <p:spPr>
          <a:xfrm>
            <a:off x="-6" y="2568146"/>
            <a:ext cx="12192002" cy="1721708"/>
          </a:xfrm>
          <a:prstGeom prst="rect">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D222FA-7D3C-15E2-0EF7-C252842C5516}"/>
              </a:ext>
            </a:extLst>
          </p:cNvPr>
          <p:cNvSpPr txBox="1">
            <a:spLocks/>
          </p:cNvSpPr>
          <p:nvPr/>
        </p:nvSpPr>
        <p:spPr>
          <a:xfrm>
            <a:off x="2382170" y="3086650"/>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Suspicious Activity Reports</a:t>
            </a:r>
          </a:p>
        </p:txBody>
      </p:sp>
      <p:pic>
        <p:nvPicPr>
          <p:cNvPr id="3" name="Picture 2">
            <a:extLst>
              <a:ext uri="{FF2B5EF4-FFF2-40B4-BE49-F238E27FC236}">
                <a16:creationId xmlns:a16="http://schemas.microsoft.com/office/drawing/2014/main" id="{11066825-4583-32F7-0AFF-C3E737FDFE66}"/>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15939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8190-8B66-4277-2724-DE16AEB238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4D676E-C7AF-7FCA-72AC-0B6030A20B4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03FB1631-20A8-8474-0C86-B7F4B169C86F}"/>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0678B5F-3887-F80B-C5EA-E4D938D848A8}"/>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Suspicious Activity Reports</a:t>
            </a:r>
            <a:endParaRPr lang="en-US" dirty="0"/>
          </a:p>
        </p:txBody>
      </p:sp>
      <p:sp>
        <p:nvSpPr>
          <p:cNvPr id="5" name="Content Placeholder 4">
            <a:extLst>
              <a:ext uri="{FF2B5EF4-FFF2-40B4-BE49-F238E27FC236}">
                <a16:creationId xmlns:a16="http://schemas.microsoft.com/office/drawing/2014/main" id="{0F9FE9C7-E8ED-570D-2EE4-726FB872F44A}"/>
              </a:ext>
            </a:extLst>
          </p:cNvPr>
          <p:cNvSpPr>
            <a:spLocks noGrp="1"/>
          </p:cNvSpPr>
          <p:nvPr>
            <p:ph idx="1"/>
          </p:nvPr>
        </p:nvSpPr>
        <p:spPr>
          <a:xfrm>
            <a:off x="838200" y="1547158"/>
            <a:ext cx="10515600" cy="4207807"/>
          </a:xfrm>
        </p:spPr>
        <p:txBody>
          <a:bodyPr>
            <a:normAutofit/>
          </a:bodyPr>
          <a:lstStyle/>
          <a:p>
            <a:pPr marL="0" indent="0">
              <a:buNone/>
            </a:pPr>
            <a:r>
              <a:rPr lang="en-US" dirty="0"/>
              <a:t>Credit Unions are required by federal regulations to file a SAR with respect to:</a:t>
            </a:r>
          </a:p>
          <a:p>
            <a:r>
              <a:rPr lang="en-US" dirty="0"/>
              <a:t>Criminal violations involving insider abuse in any amount.</a:t>
            </a:r>
          </a:p>
          <a:p>
            <a:r>
              <a:rPr lang="en-US" dirty="0"/>
              <a:t>Criminal violations aggregating $5,000 or more when a suspect can be identified.</a:t>
            </a:r>
          </a:p>
          <a:p>
            <a:r>
              <a:rPr lang="en-US" dirty="0"/>
              <a:t>Criminal violations aggregating $25,000 or more regardless of a potential suspect.</a:t>
            </a:r>
          </a:p>
        </p:txBody>
      </p:sp>
    </p:spTree>
    <p:extLst>
      <p:ext uri="{BB962C8B-B14F-4D97-AF65-F5344CB8AC3E}">
        <p14:creationId xmlns:p14="http://schemas.microsoft.com/office/powerpoint/2010/main" val="3326498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69632-96F7-6A91-436E-BF52742980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7222B0-9023-D09A-ED0A-85A67195EC5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FA780DB3-C36E-007D-1352-B916D65C2D55}"/>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89024C99-1C47-5E14-573A-4106DF5B5C42}"/>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Suspicious Activity Reports</a:t>
            </a:r>
            <a:endParaRPr lang="en-US" dirty="0"/>
          </a:p>
        </p:txBody>
      </p:sp>
      <p:sp>
        <p:nvSpPr>
          <p:cNvPr id="5" name="Content Placeholder 4">
            <a:extLst>
              <a:ext uri="{FF2B5EF4-FFF2-40B4-BE49-F238E27FC236}">
                <a16:creationId xmlns:a16="http://schemas.microsoft.com/office/drawing/2014/main" id="{90200666-DA09-C252-CE4A-209D2FFEE05A}"/>
              </a:ext>
            </a:extLst>
          </p:cNvPr>
          <p:cNvSpPr>
            <a:spLocks noGrp="1"/>
          </p:cNvSpPr>
          <p:nvPr>
            <p:ph idx="1"/>
          </p:nvPr>
        </p:nvSpPr>
        <p:spPr>
          <a:xfrm>
            <a:off x="838200" y="1547158"/>
            <a:ext cx="10515600" cy="4207807"/>
          </a:xfrm>
        </p:spPr>
        <p:txBody>
          <a:bodyPr>
            <a:normAutofit fontScale="92500" lnSpcReduction="10000"/>
          </a:bodyPr>
          <a:lstStyle/>
          <a:p>
            <a:pPr marL="0" indent="0">
              <a:buNone/>
            </a:pPr>
            <a:r>
              <a:rPr lang="en-US" dirty="0"/>
              <a:t>Credit Unions are required by federal regulations to file a SAR with respect to:</a:t>
            </a:r>
          </a:p>
          <a:p>
            <a:r>
              <a:rPr lang="en-US" dirty="0"/>
              <a:t>Transactions conducted or attempted by, at, or through the bank (or an affiliate) and aggregating $5,000 or more, if the bank or affiliate knows, suspects, or has reason to suspect that the transaction:</a:t>
            </a:r>
          </a:p>
          <a:p>
            <a:pPr lvl="1"/>
            <a:r>
              <a:rPr lang="en-US" dirty="0"/>
              <a:t>May involve potential money laundering or other illegal activity (e.g., terrorism financing). </a:t>
            </a:r>
          </a:p>
          <a:p>
            <a:pPr lvl="1"/>
            <a:r>
              <a:rPr lang="en-US" dirty="0"/>
              <a:t>Is designed to evade the BSA or its implementing regulations.</a:t>
            </a:r>
          </a:p>
          <a:p>
            <a:pPr lvl="1"/>
            <a:r>
              <a:rPr lang="en-US" dirty="0"/>
              <a:t>Has no business or apparent lawful purpose or is not the type of transaction that the particular customer would normally be expected to engage in, and the bank knows of no reasonable explanation for the transaction after examining the available facts, including the background and possible purpose of the transaction.</a:t>
            </a:r>
          </a:p>
        </p:txBody>
      </p:sp>
    </p:spTree>
    <p:extLst>
      <p:ext uri="{BB962C8B-B14F-4D97-AF65-F5344CB8AC3E}">
        <p14:creationId xmlns:p14="http://schemas.microsoft.com/office/powerpoint/2010/main" val="3141897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EECD-2588-1865-CFA4-25C42FF0699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9E3508-FF72-62BD-9E75-3157100ABD9F}"/>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DCA5B22F-33CE-71F5-C7C7-4487373B125F}"/>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75D8E2EB-0EF2-BBF6-4A2C-A38A05E65839}"/>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Suspicious Activity Reports</a:t>
            </a:r>
            <a:endParaRPr lang="en-US" dirty="0"/>
          </a:p>
        </p:txBody>
      </p:sp>
      <p:sp>
        <p:nvSpPr>
          <p:cNvPr id="5" name="Content Placeholder 4">
            <a:extLst>
              <a:ext uri="{FF2B5EF4-FFF2-40B4-BE49-F238E27FC236}">
                <a16:creationId xmlns:a16="http://schemas.microsoft.com/office/drawing/2014/main" id="{31FBDC82-328F-F722-977A-E9D79D0BD981}"/>
              </a:ext>
            </a:extLst>
          </p:cNvPr>
          <p:cNvSpPr>
            <a:spLocks noGrp="1"/>
          </p:cNvSpPr>
          <p:nvPr>
            <p:ph idx="1"/>
          </p:nvPr>
        </p:nvSpPr>
        <p:spPr>
          <a:xfrm>
            <a:off x="838200" y="1547158"/>
            <a:ext cx="10515600" cy="4207807"/>
          </a:xfrm>
        </p:spPr>
        <p:txBody>
          <a:bodyPr>
            <a:normAutofit/>
          </a:bodyPr>
          <a:lstStyle/>
          <a:p>
            <a:r>
              <a:rPr lang="en-US" dirty="0"/>
              <a:t>Insufficient or suspicious member information</a:t>
            </a:r>
          </a:p>
          <a:p>
            <a:r>
              <a:rPr lang="en-US" dirty="0"/>
              <a:t>Activity inconsistent with the member’s business</a:t>
            </a:r>
          </a:p>
          <a:p>
            <a:r>
              <a:rPr lang="en-US" dirty="0"/>
              <a:t>Unusual cash transactions</a:t>
            </a:r>
          </a:p>
          <a:p>
            <a:r>
              <a:rPr lang="en-US" dirty="0"/>
              <a:t>Unexpected or frequent funds transfers</a:t>
            </a:r>
          </a:p>
          <a:p>
            <a:r>
              <a:rPr lang="en-US" dirty="0"/>
              <a:t>Loan or check fraud</a:t>
            </a:r>
          </a:p>
          <a:p>
            <a:r>
              <a:rPr lang="en-US" dirty="0"/>
              <a:t>Elder Abuse</a:t>
            </a:r>
          </a:p>
          <a:p>
            <a:r>
              <a:rPr lang="en-US" dirty="0"/>
              <a:t>Avoiding reporting or record keeping requirements (structuring)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918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39F1-5B37-4420-2806-8EC7594AA7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F41BFA-983F-2ABF-476E-8682088018C5}"/>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4AF3ACC7-1AE9-C410-FE3D-A3A06E4C5084}"/>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B50A1392-1F76-B299-471A-1D39331EF155}"/>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Suspicious Activity Reports</a:t>
            </a:r>
            <a:endParaRPr lang="en-US" dirty="0"/>
          </a:p>
        </p:txBody>
      </p:sp>
      <p:sp>
        <p:nvSpPr>
          <p:cNvPr id="5" name="Content Placeholder 4">
            <a:extLst>
              <a:ext uri="{FF2B5EF4-FFF2-40B4-BE49-F238E27FC236}">
                <a16:creationId xmlns:a16="http://schemas.microsoft.com/office/drawing/2014/main" id="{1EA048BD-2FA7-5326-8D2F-5973DAC85552}"/>
              </a:ext>
            </a:extLst>
          </p:cNvPr>
          <p:cNvSpPr>
            <a:spLocks noGrp="1"/>
          </p:cNvSpPr>
          <p:nvPr>
            <p:ph idx="1"/>
          </p:nvPr>
        </p:nvSpPr>
        <p:spPr>
          <a:xfrm>
            <a:off x="838200" y="1547158"/>
            <a:ext cx="10515600" cy="4207807"/>
          </a:xfrm>
        </p:spPr>
        <p:txBody>
          <a:bodyPr>
            <a:normAutofit/>
          </a:bodyPr>
          <a:lstStyle/>
          <a:p>
            <a:r>
              <a:rPr lang="en-US" dirty="0"/>
              <a:t>Strict confidentiality required</a:t>
            </a:r>
          </a:p>
          <a:p>
            <a:r>
              <a:rPr lang="en-US" dirty="0"/>
              <a:t>SAR subjects must never be told that a SAR was considered or filed</a:t>
            </a:r>
          </a:p>
          <a:p>
            <a:r>
              <a:rPr lang="en-US" dirty="0"/>
              <a:t>All SAR filings reported to the board</a:t>
            </a:r>
          </a:p>
          <a:p>
            <a:r>
              <a:rPr lang="en-US" dirty="0"/>
              <a:t>Board only needs minimal information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7032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7A13-5848-CFFF-D6A6-4C2247F3DD20}"/>
            </a:ext>
          </a:extLst>
        </p:cNvPr>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A2146DA4-D9F3-0730-32F6-F26E6C9E7338}"/>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F62F32BB-16BA-876A-A301-8678488B3D64}"/>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6F2365-2289-678A-3CA8-0F0E99BC6A82}"/>
              </a:ext>
            </a:extLst>
          </p:cNvPr>
          <p:cNvSpPr/>
          <p:nvPr/>
        </p:nvSpPr>
        <p:spPr>
          <a:xfrm>
            <a:off x="0" y="2568568"/>
            <a:ext cx="12192002" cy="1721708"/>
          </a:xfrm>
          <a:prstGeom prst="rect">
            <a:avLst/>
          </a:prstGeom>
          <a:solidFill>
            <a:srgbClr val="BE1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9D8F4A-FF2E-0FD7-5121-293ADF1E8704}"/>
              </a:ext>
            </a:extLst>
          </p:cNvPr>
          <p:cNvSpPr txBox="1">
            <a:spLocks/>
          </p:cNvSpPr>
          <p:nvPr/>
        </p:nvSpPr>
        <p:spPr>
          <a:xfrm>
            <a:off x="2110455" y="2655135"/>
            <a:ext cx="7971084"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chemeClr val="bg1"/>
                </a:solidFill>
                <a:latin typeface="Myriad VF" panose="020B0406030403020204" pitchFamily="34" charset="0"/>
              </a:rPr>
              <a:t>Office of Foreign Assets Control</a:t>
            </a:r>
          </a:p>
        </p:txBody>
      </p:sp>
      <p:pic>
        <p:nvPicPr>
          <p:cNvPr id="3" name="Picture 2">
            <a:extLst>
              <a:ext uri="{FF2B5EF4-FFF2-40B4-BE49-F238E27FC236}">
                <a16:creationId xmlns:a16="http://schemas.microsoft.com/office/drawing/2014/main" id="{2DB3744A-BEEC-082F-CA87-898684233820}"/>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23328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BBEC2-3F7B-3C88-0FE6-87707E9381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8A28E8-E8A5-6C88-861D-AE9EFFCF0BE7}"/>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A4D9C608-160D-F1FA-98FA-CB3000F496E9}"/>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3685CC96-4278-DDC7-14DD-B6F5497CF1B9}"/>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OFAC Requirements</a:t>
            </a:r>
            <a:endParaRPr lang="en-US" dirty="0"/>
          </a:p>
        </p:txBody>
      </p:sp>
      <p:sp>
        <p:nvSpPr>
          <p:cNvPr id="5" name="Content Placeholder 4">
            <a:extLst>
              <a:ext uri="{FF2B5EF4-FFF2-40B4-BE49-F238E27FC236}">
                <a16:creationId xmlns:a16="http://schemas.microsoft.com/office/drawing/2014/main" id="{DE042880-726B-2C95-226D-76DE8B6FF510}"/>
              </a:ext>
            </a:extLst>
          </p:cNvPr>
          <p:cNvSpPr>
            <a:spLocks noGrp="1"/>
          </p:cNvSpPr>
          <p:nvPr>
            <p:ph idx="1"/>
          </p:nvPr>
        </p:nvSpPr>
        <p:spPr>
          <a:xfrm>
            <a:off x="838200" y="1547158"/>
            <a:ext cx="10515600" cy="4207807"/>
          </a:xfrm>
        </p:spPr>
        <p:txBody>
          <a:bodyPr>
            <a:normAutofit/>
          </a:bodyPr>
          <a:lstStyle/>
          <a:p>
            <a:r>
              <a:rPr lang="en-US" dirty="0"/>
              <a:t>Block (freeze) accounts or Prohibit or reject transactions with specified countries, entities and individuals</a:t>
            </a:r>
          </a:p>
          <a:p>
            <a:r>
              <a:rPr lang="en-US" dirty="0"/>
              <a:t>Report blocked accounts and/or prohibited transactions to OFAC</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49534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27B2-6A02-82F2-AE6E-973131C123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564EC5-4E9E-41E8-E14B-0737DC1CC002}"/>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CD85E9A7-F04A-9443-C81E-82236315F54A}"/>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499AA5DF-4828-5A2A-3E0F-D617A7CDD3BC}"/>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OFAC Requirements</a:t>
            </a:r>
            <a:endParaRPr lang="en-US" dirty="0"/>
          </a:p>
        </p:txBody>
      </p:sp>
      <p:sp>
        <p:nvSpPr>
          <p:cNvPr id="5" name="Content Placeholder 4">
            <a:extLst>
              <a:ext uri="{FF2B5EF4-FFF2-40B4-BE49-F238E27FC236}">
                <a16:creationId xmlns:a16="http://schemas.microsoft.com/office/drawing/2014/main" id="{B3AB6449-9622-8AC9-4151-CA2716D67BEB}"/>
              </a:ext>
            </a:extLst>
          </p:cNvPr>
          <p:cNvSpPr>
            <a:spLocks noGrp="1"/>
          </p:cNvSpPr>
          <p:nvPr>
            <p:ph idx="1"/>
          </p:nvPr>
        </p:nvSpPr>
        <p:spPr>
          <a:xfrm>
            <a:off x="838200" y="1547158"/>
            <a:ext cx="10515600" cy="4207807"/>
          </a:xfrm>
        </p:spPr>
        <p:txBody>
          <a:bodyPr>
            <a:normAutofit fontScale="92500" lnSpcReduction="10000"/>
          </a:bodyPr>
          <a:lstStyle/>
          <a:p>
            <a:r>
              <a:rPr lang="en-US" dirty="0"/>
              <a:t>Risk assessment</a:t>
            </a:r>
          </a:p>
          <a:p>
            <a:r>
              <a:rPr lang="en-US" dirty="0"/>
              <a:t>Internal controls:</a:t>
            </a:r>
          </a:p>
          <a:p>
            <a:pPr lvl="1"/>
            <a:r>
              <a:rPr lang="en-US" dirty="0"/>
              <a:t>How data will be scanned</a:t>
            </a:r>
          </a:p>
          <a:p>
            <a:pPr lvl="1"/>
            <a:r>
              <a:rPr lang="en-US" dirty="0"/>
              <a:t>Investigations of possible hits</a:t>
            </a:r>
          </a:p>
          <a:p>
            <a:pPr lvl="1"/>
            <a:r>
              <a:rPr lang="en-US" dirty="0"/>
              <a:t>Process used to block and reject transactions</a:t>
            </a:r>
          </a:p>
          <a:p>
            <a:pPr lvl="1"/>
            <a:r>
              <a:rPr lang="en-US" dirty="0"/>
              <a:t>Managing blocked accounts</a:t>
            </a:r>
          </a:p>
          <a:p>
            <a:pPr lvl="1"/>
            <a:r>
              <a:rPr lang="en-US" dirty="0"/>
              <a:t>Reporting</a:t>
            </a:r>
          </a:p>
          <a:p>
            <a:r>
              <a:rPr lang="en-US" dirty="0"/>
              <a:t>Independent Testing</a:t>
            </a:r>
          </a:p>
          <a:p>
            <a:r>
              <a:rPr lang="en-US" dirty="0"/>
              <a:t>Responsible Individual</a:t>
            </a:r>
          </a:p>
          <a:p>
            <a:r>
              <a:rPr lang="en-US" dirty="0"/>
              <a:t>Training staff with OFAC responsibilities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47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B2E77-DA15-9A68-6702-133D81C3AE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5B979F-3716-9612-ED40-18785C72F511}"/>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658DB939-029E-7688-6EA6-99603357D6F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D958FD6C-4355-427E-7A86-3ACC7C7BED5B}"/>
              </a:ext>
            </a:extLst>
          </p:cNvPr>
          <p:cNvSpPr>
            <a:spLocks noGrp="1"/>
          </p:cNvSpPr>
          <p:nvPr>
            <p:ph type="title"/>
          </p:nvPr>
        </p:nvSpPr>
        <p:spPr/>
        <p:txBody>
          <a:bodyPr/>
          <a:lstStyle/>
          <a:p>
            <a:r>
              <a:rPr lang="en-US" b="1" dirty="0">
                <a:solidFill>
                  <a:srgbClr val="0067A1"/>
                </a:solidFill>
                <a:latin typeface="Myriad VF" panose="020B0406030403020204" pitchFamily="34" charset="0"/>
              </a:rPr>
              <a:t>Purpose</a:t>
            </a:r>
            <a:endParaRPr lang="en-US" dirty="0"/>
          </a:p>
        </p:txBody>
      </p:sp>
      <p:sp>
        <p:nvSpPr>
          <p:cNvPr id="5" name="Content Placeholder 4">
            <a:extLst>
              <a:ext uri="{FF2B5EF4-FFF2-40B4-BE49-F238E27FC236}">
                <a16:creationId xmlns:a16="http://schemas.microsoft.com/office/drawing/2014/main" id="{CADFE50E-701A-1C43-79F9-A5068AE5CAAB}"/>
              </a:ext>
            </a:extLst>
          </p:cNvPr>
          <p:cNvSpPr>
            <a:spLocks noGrp="1"/>
          </p:cNvSpPr>
          <p:nvPr>
            <p:ph idx="1"/>
          </p:nvPr>
        </p:nvSpPr>
        <p:spPr>
          <a:xfrm>
            <a:off x="838200" y="1550504"/>
            <a:ext cx="10515600" cy="4204461"/>
          </a:xfrm>
        </p:spPr>
        <p:txBody>
          <a:bodyPr>
            <a:normAutofit lnSpcReduction="10000"/>
          </a:bodyPr>
          <a:lstStyle/>
          <a:p>
            <a:r>
              <a:rPr lang="en-US" dirty="0"/>
              <a:t>The Bank Secrecy Act (BSA) is intended to safeguard the U.S. financial system and the financial institutions that make up that system from the abuses of financial crime including money laundering, terrorist financing, and other illicit financial transactions. </a:t>
            </a:r>
          </a:p>
          <a:p>
            <a:r>
              <a:rPr lang="en-US" dirty="0"/>
              <a:t>Money laundering and terrorist financing are financial crimes with potentially devastating social and financial effects. </a:t>
            </a:r>
          </a:p>
          <a:p>
            <a:r>
              <a:rPr lang="en-US" dirty="0"/>
              <a:t>In both money laundering and terrorist financing, criminals can exploit loopholes and other weaknesses in the legitimate financial system to launder criminal proceeds, finance terrorism, or conduct other illegal activities, and, ultimately, hide the actual purpose of their activity.</a:t>
            </a:r>
          </a:p>
        </p:txBody>
      </p:sp>
    </p:spTree>
    <p:extLst>
      <p:ext uri="{BB962C8B-B14F-4D97-AF65-F5344CB8AC3E}">
        <p14:creationId xmlns:p14="http://schemas.microsoft.com/office/powerpoint/2010/main" val="4128766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5B2F-5C87-8063-DCB3-EC3E72202065}"/>
            </a:ext>
          </a:extLst>
        </p:cNvPr>
        <p:cNvGrpSpPr/>
        <p:nvPr/>
      </p:nvGrpSpPr>
      <p:grpSpPr>
        <a:xfrm>
          <a:off x="0" y="0"/>
          <a:ext cx="0" cy="0"/>
          <a:chOff x="0" y="0"/>
          <a:chExt cx="0" cy="0"/>
        </a:xfrm>
      </p:grpSpPr>
      <p:pic>
        <p:nvPicPr>
          <p:cNvPr id="4" name="Picture 3" descr="A person speaking to a group of people in a room&#10;&#10;Description automatically generated">
            <a:extLst>
              <a:ext uri="{FF2B5EF4-FFF2-40B4-BE49-F238E27FC236}">
                <a16:creationId xmlns:a16="http://schemas.microsoft.com/office/drawing/2014/main" id="{B4E51D30-BAB5-DD36-B37C-756CBE621D14}"/>
              </a:ext>
            </a:extLst>
          </p:cNvPr>
          <p:cNvPicPr>
            <a:picLocks noChangeAspect="1"/>
          </p:cNvPicPr>
          <p:nvPr/>
        </p:nvPicPr>
        <p:blipFill>
          <a:blip r:embed="rId3"/>
          <a:srcRect t="25432" r="35056" b="6269"/>
          <a:stretch/>
        </p:blipFill>
        <p:spPr>
          <a:xfrm>
            <a:off x="-1" y="0"/>
            <a:ext cx="12192001" cy="6858001"/>
          </a:xfrm>
          <a:prstGeom prst="rect">
            <a:avLst/>
          </a:prstGeom>
        </p:spPr>
      </p:pic>
      <p:sp>
        <p:nvSpPr>
          <p:cNvPr id="5" name="Rectangle 4">
            <a:extLst>
              <a:ext uri="{FF2B5EF4-FFF2-40B4-BE49-F238E27FC236}">
                <a16:creationId xmlns:a16="http://schemas.microsoft.com/office/drawing/2014/main" id="{A8DA2B09-16E6-A53F-83C5-335C78A0FB1A}"/>
              </a:ext>
            </a:extLst>
          </p:cNvPr>
          <p:cNvSpPr/>
          <p:nvPr/>
        </p:nvSpPr>
        <p:spPr>
          <a:xfrm>
            <a:off x="-3" y="1"/>
            <a:ext cx="12192000" cy="6858000"/>
          </a:xfrm>
          <a:prstGeom prst="rect">
            <a:avLst/>
          </a:prstGeom>
          <a:gradFill flip="none" rotWithShape="1">
            <a:gsLst>
              <a:gs pos="0">
                <a:schemeClr val="accent3">
                  <a:lumMod val="0"/>
                  <a:lumOff val="100000"/>
                </a:schemeClr>
              </a:gs>
              <a:gs pos="100000">
                <a:schemeClr val="accent3">
                  <a:lumMod val="30000"/>
                  <a:lumOff val="70000"/>
                  <a:alpha val="61248"/>
                </a:schemeClr>
              </a:gs>
            </a:gsLst>
            <a:lin ang="15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AE935D-5342-FA05-A8C3-7B98C440173C}"/>
              </a:ext>
            </a:extLst>
          </p:cNvPr>
          <p:cNvSpPr/>
          <p:nvPr/>
        </p:nvSpPr>
        <p:spPr>
          <a:xfrm>
            <a:off x="0" y="2568568"/>
            <a:ext cx="12192002" cy="1721708"/>
          </a:xfrm>
          <a:prstGeom prst="rect">
            <a:avLst/>
          </a:prstGeom>
          <a:solidFill>
            <a:srgbClr val="36C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6B08EA5-FEED-B192-2B31-65AFDE1196FF}"/>
              </a:ext>
            </a:extLst>
          </p:cNvPr>
          <p:cNvSpPr txBox="1">
            <a:spLocks/>
          </p:cNvSpPr>
          <p:nvPr/>
        </p:nvSpPr>
        <p:spPr>
          <a:xfrm>
            <a:off x="2394230" y="3086650"/>
            <a:ext cx="7427649" cy="6846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000" b="1" dirty="0">
                <a:solidFill>
                  <a:schemeClr val="bg1"/>
                </a:solidFill>
                <a:latin typeface="Myriad VF" panose="020B0406030403020204" pitchFamily="34" charset="0"/>
              </a:rPr>
              <a:t>Read More About It</a:t>
            </a:r>
          </a:p>
        </p:txBody>
      </p:sp>
      <p:pic>
        <p:nvPicPr>
          <p:cNvPr id="3" name="Picture 2">
            <a:extLst>
              <a:ext uri="{FF2B5EF4-FFF2-40B4-BE49-F238E27FC236}">
                <a16:creationId xmlns:a16="http://schemas.microsoft.com/office/drawing/2014/main" id="{C5F37D22-9B0A-343E-FC2D-DFEABC970686}"/>
              </a:ext>
            </a:extLst>
          </p:cNvPr>
          <p:cNvPicPr>
            <a:picLocks noChangeAspect="1"/>
          </p:cNvPicPr>
          <p:nvPr/>
        </p:nvPicPr>
        <p:blipFill>
          <a:blip r:embed="rId4"/>
          <a:srcRect/>
          <a:stretch/>
        </p:blipFill>
        <p:spPr>
          <a:xfrm>
            <a:off x="7570909" y="5964434"/>
            <a:ext cx="4501941" cy="707448"/>
          </a:xfrm>
          <a:prstGeom prst="rect">
            <a:avLst/>
          </a:prstGeom>
        </p:spPr>
      </p:pic>
    </p:spTree>
    <p:extLst>
      <p:ext uri="{BB962C8B-B14F-4D97-AF65-F5344CB8AC3E}">
        <p14:creationId xmlns:p14="http://schemas.microsoft.com/office/powerpoint/2010/main" val="3938834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52A3-5F3B-56F7-CDA8-301AF6F0F8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E46D21-EB4A-E5E1-2647-751C5E9DF706}"/>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7C3D7D43-0201-13A3-C627-48EF08CFCD40}"/>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298C14F8-EDD8-8111-3816-0F652D396F03}"/>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Read More About It</a:t>
            </a:r>
            <a:endParaRPr lang="en-US" dirty="0"/>
          </a:p>
        </p:txBody>
      </p:sp>
      <p:sp>
        <p:nvSpPr>
          <p:cNvPr id="5" name="Content Placeholder 4">
            <a:extLst>
              <a:ext uri="{FF2B5EF4-FFF2-40B4-BE49-F238E27FC236}">
                <a16:creationId xmlns:a16="http://schemas.microsoft.com/office/drawing/2014/main" id="{18E66DBE-F5ED-1758-2E07-67BABF6327F0}"/>
              </a:ext>
            </a:extLst>
          </p:cNvPr>
          <p:cNvSpPr>
            <a:spLocks noGrp="1"/>
          </p:cNvSpPr>
          <p:nvPr>
            <p:ph idx="1"/>
          </p:nvPr>
        </p:nvSpPr>
        <p:spPr>
          <a:xfrm>
            <a:off x="838200" y="1547158"/>
            <a:ext cx="10515600" cy="4207807"/>
          </a:xfrm>
        </p:spPr>
        <p:txBody>
          <a:bodyPr>
            <a:normAutofit/>
          </a:bodyPr>
          <a:lstStyle/>
          <a:p>
            <a:r>
              <a:rPr lang="en-US" dirty="0">
                <a:hlinkClick r:id="rId4"/>
              </a:rPr>
              <a:t>TD Bank CMP</a:t>
            </a:r>
            <a:endParaRPr lang="en-US" dirty="0"/>
          </a:p>
          <a:p>
            <a:r>
              <a:rPr lang="en-US" dirty="0">
                <a:hlinkClick r:id="rId5"/>
              </a:rPr>
              <a:t>FinCEN Consent Order/Asre</a:t>
            </a:r>
            <a:endParaRPr lang="en-US" dirty="0"/>
          </a:p>
          <a:p>
            <a:r>
              <a:rPr lang="en-US" dirty="0">
                <a:hlinkClick r:id="rId6"/>
              </a:rPr>
              <a:t>FinCEN Proposed Rule: Anti-Money Laundering and Countering the Financing of Terrorism Programs</a:t>
            </a:r>
            <a:endParaRPr lang="en-US" dirty="0"/>
          </a:p>
          <a:p>
            <a:r>
              <a:rPr lang="en-US" dirty="0">
                <a:hlinkClick r:id="rId7"/>
              </a:rPr>
              <a:t>FinCEN BOI e-filing information</a:t>
            </a:r>
            <a:endParaRPr lang="en-US" dirty="0"/>
          </a:p>
          <a:p>
            <a:endParaRPr lang="en-US" dirty="0"/>
          </a:p>
        </p:txBody>
      </p:sp>
    </p:spTree>
    <p:extLst>
      <p:ext uri="{BB962C8B-B14F-4D97-AF65-F5344CB8AC3E}">
        <p14:creationId xmlns:p14="http://schemas.microsoft.com/office/powerpoint/2010/main" val="2333568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ECF61-BE71-F64F-F330-78C337EF1C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223E9B-75BD-00C9-78D7-96CD77682ED9}"/>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8AADC40E-7245-5D38-BE40-B88840FF976B}"/>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6424D4CF-878A-A33A-5D48-5AA52562071C}"/>
              </a:ext>
            </a:extLst>
          </p:cNvPr>
          <p:cNvSpPr>
            <a:spLocks noGrp="1"/>
          </p:cNvSpPr>
          <p:nvPr>
            <p:ph type="title"/>
          </p:nvPr>
        </p:nvSpPr>
        <p:spPr/>
        <p:txBody>
          <a:bodyPr>
            <a:normAutofit/>
          </a:bodyPr>
          <a:lstStyle/>
          <a:p>
            <a:r>
              <a:rPr lang="en-US" sz="4400" b="1" dirty="0">
                <a:solidFill>
                  <a:srgbClr val="0067A1"/>
                </a:solidFill>
                <a:latin typeface="Avenir Next Demi Bold" panose="020B0503020202020204" pitchFamily="34" charset="0"/>
              </a:rPr>
              <a:t>Questions?</a:t>
            </a:r>
            <a:endParaRPr lang="en-US" dirty="0"/>
          </a:p>
        </p:txBody>
      </p:sp>
      <p:sp>
        <p:nvSpPr>
          <p:cNvPr id="5" name="Content Placeholder 4">
            <a:extLst>
              <a:ext uri="{FF2B5EF4-FFF2-40B4-BE49-F238E27FC236}">
                <a16:creationId xmlns:a16="http://schemas.microsoft.com/office/drawing/2014/main" id="{99DE5E8A-C752-ADDE-4031-778D3F4F33F8}"/>
              </a:ext>
            </a:extLst>
          </p:cNvPr>
          <p:cNvSpPr>
            <a:spLocks noGrp="1"/>
          </p:cNvSpPr>
          <p:nvPr>
            <p:ph idx="1"/>
          </p:nvPr>
        </p:nvSpPr>
        <p:spPr>
          <a:xfrm>
            <a:off x="838200" y="1547158"/>
            <a:ext cx="10515600" cy="4207807"/>
          </a:xfrm>
        </p:spPr>
        <p:txBody>
          <a:bodyPr>
            <a:normAutofit/>
          </a:bodyPr>
          <a:lstStyle/>
          <a:p>
            <a:pPr marL="0" indent="0">
              <a:buNone/>
            </a:pPr>
            <a:r>
              <a:rPr lang="en-US" dirty="0"/>
              <a:t>Heather Line, Director Compliance Support</a:t>
            </a:r>
          </a:p>
          <a:p>
            <a:r>
              <a:rPr lang="en-US" dirty="0">
                <a:hlinkClick r:id="rId4"/>
              </a:rPr>
              <a:t>heather@utahscreditunions.org</a:t>
            </a:r>
            <a:endParaRPr lang="en-US" dirty="0"/>
          </a:p>
          <a:p>
            <a:r>
              <a:rPr lang="en-US" dirty="0"/>
              <a:t>801-599-2168</a:t>
            </a:r>
          </a:p>
        </p:txBody>
      </p:sp>
    </p:spTree>
    <p:extLst>
      <p:ext uri="{BB962C8B-B14F-4D97-AF65-F5344CB8AC3E}">
        <p14:creationId xmlns:p14="http://schemas.microsoft.com/office/powerpoint/2010/main" val="1679736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2A13-0EF7-FC3C-7D84-E318F59C9F43}"/>
            </a:ext>
          </a:extLst>
        </p:cNvPr>
        <p:cNvGrpSpPr/>
        <p:nvPr/>
      </p:nvGrpSpPr>
      <p:grpSpPr>
        <a:xfrm>
          <a:off x="0" y="0"/>
          <a:ext cx="0" cy="0"/>
          <a:chOff x="0" y="0"/>
          <a:chExt cx="0" cy="0"/>
        </a:xfrm>
      </p:grpSpPr>
      <p:pic>
        <p:nvPicPr>
          <p:cNvPr id="7" name="Picture 6" descr="A person speaking to a group of people in a room&#10;&#10;Description automatically generated">
            <a:extLst>
              <a:ext uri="{FF2B5EF4-FFF2-40B4-BE49-F238E27FC236}">
                <a16:creationId xmlns:a16="http://schemas.microsoft.com/office/drawing/2014/main" id="{33ED23E8-769D-D143-1B76-BF6838E19FD3}"/>
              </a:ext>
            </a:extLst>
          </p:cNvPr>
          <p:cNvPicPr>
            <a:picLocks noChangeAspect="1"/>
          </p:cNvPicPr>
          <p:nvPr/>
        </p:nvPicPr>
        <p:blipFill>
          <a:blip r:embed="rId3"/>
          <a:srcRect t="21349" r="35056" b="10352"/>
          <a:stretch/>
        </p:blipFill>
        <p:spPr>
          <a:xfrm>
            <a:off x="-2" y="0"/>
            <a:ext cx="12192001" cy="6858001"/>
          </a:xfrm>
          <a:prstGeom prst="rect">
            <a:avLst/>
          </a:prstGeom>
        </p:spPr>
      </p:pic>
      <p:sp>
        <p:nvSpPr>
          <p:cNvPr id="11" name="Rectangle 10">
            <a:extLst>
              <a:ext uri="{FF2B5EF4-FFF2-40B4-BE49-F238E27FC236}">
                <a16:creationId xmlns:a16="http://schemas.microsoft.com/office/drawing/2014/main" id="{B4D08F81-5DF0-8AC5-AD85-5C9A35422E98}"/>
              </a:ext>
            </a:extLst>
          </p:cNvPr>
          <p:cNvSpPr/>
          <p:nvPr/>
        </p:nvSpPr>
        <p:spPr>
          <a:xfrm>
            <a:off x="-2" y="0"/>
            <a:ext cx="12192002" cy="6858001"/>
          </a:xfrm>
          <a:prstGeom prst="rect">
            <a:avLst/>
          </a:prstGeom>
          <a:gradFill flip="none" rotWithShape="1">
            <a:gsLst>
              <a:gs pos="14000">
                <a:srgbClr val="0067A1">
                  <a:alpha val="92161"/>
                </a:srgbClr>
              </a:gs>
              <a:gs pos="100000">
                <a:srgbClr val="BAE6F3">
                  <a:lumMod val="45000"/>
                  <a:lumOff val="55000"/>
                </a:srgbClr>
              </a:gs>
              <a:gs pos="82000">
                <a:srgbClr val="36C5F3">
                  <a:alpha val="70000"/>
                  <a:lumMod val="74745"/>
                  <a:lumOff val="25255"/>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E0FF794-A70A-A3C7-D36D-C4D6BCDA65F3}"/>
              </a:ext>
            </a:extLst>
          </p:cNvPr>
          <p:cNvSpPr>
            <a:spLocks noGrp="1"/>
          </p:cNvSpPr>
          <p:nvPr>
            <p:ph type="ctrTitle"/>
          </p:nvPr>
        </p:nvSpPr>
        <p:spPr>
          <a:xfrm>
            <a:off x="4010072" y="3220871"/>
            <a:ext cx="4171851" cy="670900"/>
          </a:xfrm>
        </p:spPr>
        <p:txBody>
          <a:bodyPr lIns="0" tIns="0" rIns="0" bIns="0" anchor="t" anchorCtr="0">
            <a:noAutofit/>
          </a:bodyPr>
          <a:lstStyle/>
          <a:p>
            <a:pPr>
              <a:lnSpc>
                <a:spcPct val="80000"/>
              </a:lnSpc>
            </a:pPr>
            <a:r>
              <a:rPr lang="en-US" b="1" dirty="0">
                <a:solidFill>
                  <a:schemeClr val="bg1"/>
                </a:solidFill>
                <a:effectLst/>
                <a:latin typeface="Myriad VF" panose="020B0406030403020204" pitchFamily="34" charset="0"/>
              </a:rPr>
              <a:t>Thank you</a:t>
            </a:r>
            <a:endParaRPr lang="en-US" b="1" dirty="0">
              <a:solidFill>
                <a:schemeClr val="bg1"/>
              </a:solidFill>
              <a:latin typeface="Myriad VF" panose="020B0406030403020204" pitchFamily="34" charset="0"/>
            </a:endParaRPr>
          </a:p>
        </p:txBody>
      </p:sp>
      <p:pic>
        <p:nvPicPr>
          <p:cNvPr id="2" name="Picture 1" descr="A logo with blue and white text&#10;&#10;AI-generated content may be incorrect.">
            <a:extLst>
              <a:ext uri="{FF2B5EF4-FFF2-40B4-BE49-F238E27FC236}">
                <a16:creationId xmlns:a16="http://schemas.microsoft.com/office/drawing/2014/main" id="{D5D0E8B5-1731-9F01-3518-0BD4F8C9BBCC}"/>
              </a:ext>
            </a:extLst>
          </p:cNvPr>
          <p:cNvPicPr>
            <a:picLocks noChangeAspect="1"/>
          </p:cNvPicPr>
          <p:nvPr/>
        </p:nvPicPr>
        <p:blipFill>
          <a:blip r:embed="rId4"/>
          <a:stretch>
            <a:fillRect/>
          </a:stretch>
        </p:blipFill>
        <p:spPr>
          <a:xfrm>
            <a:off x="3845026" y="5795018"/>
            <a:ext cx="4501942" cy="707448"/>
          </a:xfrm>
          <a:prstGeom prst="rect">
            <a:avLst/>
          </a:prstGeom>
        </p:spPr>
      </p:pic>
    </p:spTree>
    <p:extLst>
      <p:ext uri="{BB962C8B-B14F-4D97-AF65-F5344CB8AC3E}">
        <p14:creationId xmlns:p14="http://schemas.microsoft.com/office/powerpoint/2010/main" val="234014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6466-EFB5-9F53-E9E0-0AA6B176575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E53257-446E-CC4C-0E14-FFFF114124DA}"/>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376943A1-56AD-99D2-5F37-2B73E6940CE2}"/>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72FAEE7A-8721-A564-670D-528926F922A6}"/>
              </a:ext>
            </a:extLst>
          </p:cNvPr>
          <p:cNvSpPr>
            <a:spLocks noGrp="1"/>
          </p:cNvSpPr>
          <p:nvPr>
            <p:ph type="title"/>
          </p:nvPr>
        </p:nvSpPr>
        <p:spPr/>
        <p:txBody>
          <a:bodyPr/>
          <a:lstStyle/>
          <a:p>
            <a:r>
              <a:rPr lang="en-US" b="1" dirty="0">
                <a:solidFill>
                  <a:srgbClr val="0067A1"/>
                </a:solidFill>
                <a:latin typeface="Myriad VF" panose="020B0406030403020204" pitchFamily="34" charset="0"/>
              </a:rPr>
              <a:t>Purpose</a:t>
            </a:r>
            <a:endParaRPr lang="en-US" dirty="0"/>
          </a:p>
        </p:txBody>
      </p:sp>
      <p:sp>
        <p:nvSpPr>
          <p:cNvPr id="5" name="Content Placeholder 4">
            <a:extLst>
              <a:ext uri="{FF2B5EF4-FFF2-40B4-BE49-F238E27FC236}">
                <a16:creationId xmlns:a16="http://schemas.microsoft.com/office/drawing/2014/main" id="{0F800263-0330-13A8-8D89-BD33859864AA}"/>
              </a:ext>
            </a:extLst>
          </p:cNvPr>
          <p:cNvSpPr>
            <a:spLocks noGrp="1"/>
          </p:cNvSpPr>
          <p:nvPr>
            <p:ph idx="1"/>
          </p:nvPr>
        </p:nvSpPr>
        <p:spPr>
          <a:xfrm>
            <a:off x="838200" y="1550504"/>
            <a:ext cx="10515600" cy="4204461"/>
          </a:xfrm>
        </p:spPr>
        <p:txBody>
          <a:bodyPr>
            <a:normAutofit/>
          </a:bodyPr>
          <a:lstStyle/>
          <a:p>
            <a:r>
              <a:rPr lang="en-US" dirty="0"/>
              <a:t>Banking organizations, including credit unions are required to develop, implement, and maintain effective Anti-money Laundering (AML) programs that address the ever-changing strategies of money launderers and terrorists who attempt to gain access to the U.S. financial system. </a:t>
            </a:r>
          </a:p>
          <a:p>
            <a:r>
              <a:rPr lang="en-US" dirty="0"/>
              <a:t>A sound BSA/AML compliance program is critical in deterring and preventing these types of activities at, or through, banks and other financial institutions. </a:t>
            </a:r>
          </a:p>
        </p:txBody>
      </p:sp>
    </p:spTree>
    <p:extLst>
      <p:ext uri="{BB962C8B-B14F-4D97-AF65-F5344CB8AC3E}">
        <p14:creationId xmlns:p14="http://schemas.microsoft.com/office/powerpoint/2010/main" val="302956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94D6C-0D3A-9B31-7FBF-475DAA0D97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E694A0-D47D-4F74-2881-1BC8394DE04E}"/>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6B8E28C0-4D4C-27FD-4AFA-016A9916F7D3}"/>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8EEFA19D-3A14-7A37-A1EB-489A3E44CB59}"/>
              </a:ext>
            </a:extLst>
          </p:cNvPr>
          <p:cNvSpPr>
            <a:spLocks noGrp="1"/>
          </p:cNvSpPr>
          <p:nvPr>
            <p:ph type="title"/>
          </p:nvPr>
        </p:nvSpPr>
        <p:spPr/>
        <p:txBody>
          <a:bodyPr/>
          <a:lstStyle/>
          <a:p>
            <a:r>
              <a:rPr lang="en-US" b="1" dirty="0">
                <a:solidFill>
                  <a:srgbClr val="0067A1"/>
                </a:solidFill>
                <a:latin typeface="Myriad VF" panose="020B0406030403020204" pitchFamily="34" charset="0"/>
              </a:rPr>
              <a:t>Background</a:t>
            </a:r>
            <a:endParaRPr lang="en-US" dirty="0"/>
          </a:p>
        </p:txBody>
      </p:sp>
      <p:sp>
        <p:nvSpPr>
          <p:cNvPr id="5" name="Content Placeholder 4">
            <a:extLst>
              <a:ext uri="{FF2B5EF4-FFF2-40B4-BE49-F238E27FC236}">
                <a16:creationId xmlns:a16="http://schemas.microsoft.com/office/drawing/2014/main" id="{2348629A-EB36-F8A8-8780-3BD71ED9B91D}"/>
              </a:ext>
            </a:extLst>
          </p:cNvPr>
          <p:cNvSpPr>
            <a:spLocks noGrp="1"/>
          </p:cNvSpPr>
          <p:nvPr>
            <p:ph idx="1"/>
          </p:nvPr>
        </p:nvSpPr>
        <p:spPr>
          <a:xfrm>
            <a:off x="838200" y="1550504"/>
            <a:ext cx="10515600" cy="4204461"/>
          </a:xfrm>
        </p:spPr>
        <p:txBody>
          <a:bodyPr>
            <a:normAutofit fontScale="85000" lnSpcReduction="10000"/>
          </a:bodyPr>
          <a:lstStyle/>
          <a:p>
            <a:pPr marL="0" indent="0" algn="ctr">
              <a:buNone/>
            </a:pPr>
            <a:r>
              <a:rPr lang="en-US" b="1" dirty="0"/>
              <a:t>1970</a:t>
            </a:r>
          </a:p>
          <a:p>
            <a:pPr marL="0" indent="0">
              <a:buNone/>
            </a:pPr>
            <a:r>
              <a:rPr lang="en-US" dirty="0"/>
              <a:t>Passage of the “Currency and Foreign Transactions Reporting Act” commonly known as the </a:t>
            </a:r>
            <a:r>
              <a:rPr lang="en-US" b="1" dirty="0"/>
              <a:t>Bank Secrecy Act</a:t>
            </a:r>
          </a:p>
          <a:p>
            <a:r>
              <a:rPr lang="en-US" dirty="0"/>
              <a:t>Established requirements for record keeping and reporting (currency transaction reports) by private individuals, banks, and other financial institutions</a:t>
            </a:r>
          </a:p>
          <a:p>
            <a:r>
              <a:rPr lang="en-US" dirty="0"/>
              <a:t>Designed to help identify the source, volume, and movement of currency and other monetary instruments transported or transmitted into or out of the United States or deposited in financial institutions</a:t>
            </a:r>
          </a:p>
          <a:p>
            <a:r>
              <a:rPr lang="en-US" dirty="0"/>
              <a:t>Required recordkeeping and reporting enabled law enforcement and regulatory agencies to pursue investigations of criminal, tax, and regulatory violations, if warranted, and provide evidence useful in prosecuting money laundering and other financial crime</a:t>
            </a:r>
          </a:p>
        </p:txBody>
      </p:sp>
    </p:spTree>
    <p:extLst>
      <p:ext uri="{BB962C8B-B14F-4D97-AF65-F5344CB8AC3E}">
        <p14:creationId xmlns:p14="http://schemas.microsoft.com/office/powerpoint/2010/main" val="416961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3935F-5299-A622-CAEF-77C55F7740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6783F9-9CE4-B807-BC87-49359CF4121B}"/>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84388D0C-2244-2AD5-30C7-52052C1029B1}"/>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D7165783-7672-7270-A9E3-49569D323F57}"/>
              </a:ext>
            </a:extLst>
          </p:cNvPr>
          <p:cNvSpPr>
            <a:spLocks noGrp="1"/>
          </p:cNvSpPr>
          <p:nvPr>
            <p:ph type="title"/>
          </p:nvPr>
        </p:nvSpPr>
        <p:spPr/>
        <p:txBody>
          <a:bodyPr/>
          <a:lstStyle/>
          <a:p>
            <a:r>
              <a:rPr lang="en-US" b="1" dirty="0">
                <a:solidFill>
                  <a:srgbClr val="0067A1"/>
                </a:solidFill>
                <a:latin typeface="Myriad VF" panose="020B0406030403020204" pitchFamily="34" charset="0"/>
              </a:rPr>
              <a:t>Background</a:t>
            </a:r>
            <a:endParaRPr lang="en-US" dirty="0"/>
          </a:p>
        </p:txBody>
      </p:sp>
      <p:sp>
        <p:nvSpPr>
          <p:cNvPr id="5" name="Content Placeholder 4">
            <a:extLst>
              <a:ext uri="{FF2B5EF4-FFF2-40B4-BE49-F238E27FC236}">
                <a16:creationId xmlns:a16="http://schemas.microsoft.com/office/drawing/2014/main" id="{0775DB0C-551A-B53A-52CA-D028772BFE3B}"/>
              </a:ext>
            </a:extLst>
          </p:cNvPr>
          <p:cNvSpPr>
            <a:spLocks noGrp="1"/>
          </p:cNvSpPr>
          <p:nvPr>
            <p:ph idx="1"/>
          </p:nvPr>
        </p:nvSpPr>
        <p:spPr>
          <a:xfrm>
            <a:off x="838200" y="1550504"/>
            <a:ext cx="10515600" cy="4204461"/>
          </a:xfrm>
        </p:spPr>
        <p:txBody>
          <a:bodyPr>
            <a:normAutofit fontScale="92500" lnSpcReduction="10000"/>
          </a:bodyPr>
          <a:lstStyle/>
          <a:p>
            <a:pPr marL="0" indent="0" algn="ctr">
              <a:buNone/>
            </a:pPr>
            <a:r>
              <a:rPr lang="en-US" b="1" dirty="0"/>
              <a:t>1986</a:t>
            </a:r>
          </a:p>
          <a:p>
            <a:pPr marL="0" indent="0">
              <a:buNone/>
            </a:pPr>
            <a:r>
              <a:rPr lang="en-US" dirty="0"/>
              <a:t>Passage of the the Money Laundering Control Act </a:t>
            </a:r>
          </a:p>
          <a:p>
            <a:r>
              <a:rPr lang="en-US" dirty="0"/>
              <a:t>Precludes circumvention of the BSA requirements by imposing criminal liability on a person or financial institution that knowingly assists in the laundering of money, or that structures transactions to avoid reporting them</a:t>
            </a:r>
          </a:p>
          <a:p>
            <a:r>
              <a:rPr lang="en-US" dirty="0"/>
              <a:t>Directed financial institutions to establish and maintain procedures reasonably designed to ensure and monitor compliance with the reporting and recordkeeping requirements of the BSA</a:t>
            </a:r>
          </a:p>
          <a:p>
            <a:r>
              <a:rPr lang="en-US" dirty="0"/>
              <a:t>On January 27, 1987, all federal banking agencies issued essentially similar regulations requiring banks to develop programs for BSA compliance.</a:t>
            </a:r>
          </a:p>
        </p:txBody>
      </p:sp>
    </p:spTree>
    <p:extLst>
      <p:ext uri="{BB962C8B-B14F-4D97-AF65-F5344CB8AC3E}">
        <p14:creationId xmlns:p14="http://schemas.microsoft.com/office/powerpoint/2010/main" val="140860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E0F6-4A3B-5940-C25A-26664D2A02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ABCE652-D0D1-BC36-40BA-870DC63C78BE}"/>
              </a:ext>
            </a:extLst>
          </p:cNvPr>
          <p:cNvSpPr/>
          <p:nvPr/>
        </p:nvSpPr>
        <p:spPr>
          <a:xfrm>
            <a:off x="-2" y="5754965"/>
            <a:ext cx="12192002" cy="1103035"/>
          </a:xfrm>
          <a:prstGeom prst="rect">
            <a:avLst/>
          </a:prstGeom>
          <a:gradFill flip="none" rotWithShape="1">
            <a:gsLst>
              <a:gs pos="11000">
                <a:srgbClr val="0067A1"/>
              </a:gs>
              <a:gs pos="100000">
                <a:srgbClr val="BAE6F3">
                  <a:lumMod val="45000"/>
                  <a:lumOff val="55000"/>
                </a:srgbClr>
              </a:gs>
              <a:gs pos="84000">
                <a:srgbClr val="36C5F3">
                  <a:lumMod val="74745"/>
                  <a:lumOff val="25255"/>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blue and white text&#10;&#10;AI-generated content may be incorrect.">
            <a:extLst>
              <a:ext uri="{FF2B5EF4-FFF2-40B4-BE49-F238E27FC236}">
                <a16:creationId xmlns:a16="http://schemas.microsoft.com/office/drawing/2014/main" id="{ECC569A5-4A70-C01D-4692-8110AB308F86}"/>
              </a:ext>
            </a:extLst>
          </p:cNvPr>
          <p:cNvPicPr>
            <a:picLocks noChangeAspect="1"/>
          </p:cNvPicPr>
          <p:nvPr/>
        </p:nvPicPr>
        <p:blipFill>
          <a:blip r:embed="rId3"/>
          <a:stretch>
            <a:fillRect/>
          </a:stretch>
        </p:blipFill>
        <p:spPr>
          <a:xfrm>
            <a:off x="7570909" y="5961992"/>
            <a:ext cx="4501942" cy="707448"/>
          </a:xfrm>
          <a:prstGeom prst="rect">
            <a:avLst/>
          </a:prstGeom>
        </p:spPr>
      </p:pic>
      <p:sp>
        <p:nvSpPr>
          <p:cNvPr id="3" name="Title 2">
            <a:extLst>
              <a:ext uri="{FF2B5EF4-FFF2-40B4-BE49-F238E27FC236}">
                <a16:creationId xmlns:a16="http://schemas.microsoft.com/office/drawing/2014/main" id="{6963B21A-5B1C-A893-AA03-385633B24AAB}"/>
              </a:ext>
            </a:extLst>
          </p:cNvPr>
          <p:cNvSpPr>
            <a:spLocks noGrp="1"/>
          </p:cNvSpPr>
          <p:nvPr>
            <p:ph type="title"/>
          </p:nvPr>
        </p:nvSpPr>
        <p:spPr/>
        <p:txBody>
          <a:bodyPr/>
          <a:lstStyle/>
          <a:p>
            <a:r>
              <a:rPr lang="en-US" b="1" dirty="0">
                <a:solidFill>
                  <a:srgbClr val="0067A1"/>
                </a:solidFill>
                <a:latin typeface="Myriad VF" panose="020B0406030403020204" pitchFamily="34" charset="0"/>
              </a:rPr>
              <a:t>Background</a:t>
            </a:r>
            <a:endParaRPr lang="en-US" dirty="0"/>
          </a:p>
        </p:txBody>
      </p:sp>
      <p:sp>
        <p:nvSpPr>
          <p:cNvPr id="5" name="Content Placeholder 4">
            <a:extLst>
              <a:ext uri="{FF2B5EF4-FFF2-40B4-BE49-F238E27FC236}">
                <a16:creationId xmlns:a16="http://schemas.microsoft.com/office/drawing/2014/main" id="{13FDEE01-143E-82BF-9212-A4E97FC9F6F0}"/>
              </a:ext>
            </a:extLst>
          </p:cNvPr>
          <p:cNvSpPr>
            <a:spLocks noGrp="1"/>
          </p:cNvSpPr>
          <p:nvPr>
            <p:ph idx="1"/>
          </p:nvPr>
        </p:nvSpPr>
        <p:spPr>
          <a:xfrm>
            <a:off x="838200" y="1550504"/>
            <a:ext cx="10515600" cy="4204461"/>
          </a:xfrm>
        </p:spPr>
        <p:txBody>
          <a:bodyPr>
            <a:normAutofit/>
          </a:bodyPr>
          <a:lstStyle/>
          <a:p>
            <a:pPr marL="0" indent="0" algn="ctr">
              <a:buNone/>
            </a:pPr>
            <a:r>
              <a:rPr lang="en-US" b="1" dirty="0"/>
              <a:t>1992</a:t>
            </a:r>
          </a:p>
          <a:p>
            <a:pPr marL="0" indent="0">
              <a:buNone/>
            </a:pPr>
            <a:r>
              <a:rPr lang="en-US" sz="2600" dirty="0"/>
              <a:t>Passage of the Annunzio–Wylie Anti-Money Laundering Act: Strengthened the sanctions for BSA violations and the role of the U.S. Treasury. </a:t>
            </a:r>
          </a:p>
          <a:p>
            <a:pPr marL="0" indent="0" algn="ctr">
              <a:buNone/>
            </a:pPr>
            <a:r>
              <a:rPr lang="en-US" sz="2600" b="1" dirty="0"/>
              <a:t>1994</a:t>
            </a:r>
          </a:p>
          <a:p>
            <a:pPr marL="0" indent="0">
              <a:buNone/>
            </a:pPr>
            <a:r>
              <a:rPr lang="en-US" sz="2600" dirty="0"/>
              <a:t>Passage of the Money Laundering Suppression Act of 1994: Further addressed the U.S. Treasury’s role in combating money laundering.</a:t>
            </a:r>
            <a:endParaRPr lang="en-US" sz="2600" b="1" dirty="0"/>
          </a:p>
          <a:p>
            <a:pPr marL="0" indent="0" algn="ctr">
              <a:buNone/>
            </a:pPr>
            <a:r>
              <a:rPr lang="en-US" sz="2600" b="1" dirty="0"/>
              <a:t>1996</a:t>
            </a:r>
          </a:p>
          <a:p>
            <a:pPr marL="0" indent="0">
              <a:buNone/>
            </a:pPr>
            <a:r>
              <a:rPr lang="en-US" sz="2600" dirty="0"/>
              <a:t>The Suspicious Activity Report replaced the Criminal Referral Form as the standard form to report suspicious activity.</a:t>
            </a:r>
          </a:p>
          <a:p>
            <a:pPr marL="0" indent="0">
              <a:buNone/>
            </a:pPr>
            <a:endParaRPr lang="en-US" dirty="0"/>
          </a:p>
        </p:txBody>
      </p:sp>
    </p:spTree>
    <p:extLst>
      <p:ext uri="{BB962C8B-B14F-4D97-AF65-F5344CB8AC3E}">
        <p14:creationId xmlns:p14="http://schemas.microsoft.com/office/powerpoint/2010/main" val="407330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31697</TotalTime>
  <Words>2989</Words>
  <Application>Microsoft Macintosh PowerPoint</Application>
  <PresentationFormat>Widescreen</PresentationFormat>
  <Paragraphs>346</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Calibri Light</vt:lpstr>
      <vt:lpstr>Arial</vt:lpstr>
      <vt:lpstr>Myriad VF</vt:lpstr>
      <vt:lpstr>Avenir Next Demi Bold</vt:lpstr>
      <vt:lpstr>Calibri</vt:lpstr>
      <vt:lpstr>Office Theme</vt:lpstr>
      <vt:lpstr>Bank Secrecy Act for Volunteers</vt:lpstr>
      <vt:lpstr>PowerPoint Presentation</vt:lpstr>
      <vt:lpstr>Agenda</vt:lpstr>
      <vt:lpstr>PowerPoint Presentation</vt:lpstr>
      <vt:lpstr>Purpose</vt:lpstr>
      <vt:lpstr>Purpose</vt:lpstr>
      <vt:lpstr>Background</vt:lpstr>
      <vt:lpstr>Background</vt:lpstr>
      <vt:lpstr>Background</vt:lpstr>
      <vt:lpstr>Background</vt:lpstr>
      <vt:lpstr>Background</vt:lpstr>
      <vt:lpstr>PowerPoint Presentation</vt:lpstr>
      <vt:lpstr>Role of Government Agencies in the BSA</vt:lpstr>
      <vt:lpstr>Role of Government Agencies in the BSA</vt:lpstr>
      <vt:lpstr>Role of Government Agencies in the BSA</vt:lpstr>
      <vt:lpstr>Role of Government Agencies in the BSA</vt:lpstr>
      <vt:lpstr>Role of Government Agencies in the BSA</vt:lpstr>
      <vt:lpstr>PowerPoint Presentation</vt:lpstr>
      <vt:lpstr>Money Laundering</vt:lpstr>
      <vt:lpstr>Placement</vt:lpstr>
      <vt:lpstr>Placement</vt:lpstr>
      <vt:lpstr>Layering</vt:lpstr>
      <vt:lpstr>Integration</vt:lpstr>
      <vt:lpstr>Terrorist Financing</vt:lpstr>
      <vt:lpstr>Terrorist Financing</vt:lpstr>
      <vt:lpstr>PowerPoint Presentation</vt:lpstr>
      <vt:lpstr>Penalties for Non-Compliance</vt:lpstr>
      <vt:lpstr>Penalties for Non-Compliance</vt:lpstr>
      <vt:lpstr>Penalties for Non-Compliance</vt:lpstr>
      <vt:lpstr>PowerPoint Presentation</vt:lpstr>
      <vt:lpstr>Corporate Transparency Act of 2020</vt:lpstr>
      <vt:lpstr>Corporate Transparency Act of 2020</vt:lpstr>
      <vt:lpstr>Corporate Transparency Act of 2020</vt:lpstr>
      <vt:lpstr>Anti-Money Laundering and Countering the Financing of Terrorism (AML/CFT) Programs</vt:lpstr>
      <vt:lpstr>PowerPoint Presentation</vt:lpstr>
      <vt:lpstr>Board BSA Responsibilities</vt:lpstr>
      <vt:lpstr>Board BSA Responsibilities</vt:lpstr>
      <vt:lpstr>PowerPoint Presentation</vt:lpstr>
      <vt:lpstr>BSA Program Components</vt:lpstr>
      <vt:lpstr>BSA Program Components</vt:lpstr>
      <vt:lpstr>Expanded Internal Controls Based on Risk</vt:lpstr>
      <vt:lpstr>PowerPoint Presentation</vt:lpstr>
      <vt:lpstr>Suspicious Activity Reports</vt:lpstr>
      <vt:lpstr>Suspicious Activity Reports</vt:lpstr>
      <vt:lpstr>Suspicious Activity Reports</vt:lpstr>
      <vt:lpstr>Suspicious Activity Reports</vt:lpstr>
      <vt:lpstr>PowerPoint Presentation</vt:lpstr>
      <vt:lpstr>OFAC Requirements</vt:lpstr>
      <vt:lpstr>OFAC Requirements</vt:lpstr>
      <vt:lpstr>PowerPoint Presentation</vt:lpstr>
      <vt:lpstr>Read More About It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Nelson</dc:creator>
  <cp:lastModifiedBy>Heather Line</cp:lastModifiedBy>
  <cp:revision>248</cp:revision>
  <cp:lastPrinted>2025-08-27T16:30:07Z</cp:lastPrinted>
  <dcterms:created xsi:type="dcterms:W3CDTF">2021-08-13T16:44:24Z</dcterms:created>
  <dcterms:modified xsi:type="dcterms:W3CDTF">2025-08-27T16:30:09Z</dcterms:modified>
</cp:coreProperties>
</file>