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56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6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05"/>
    <p:restoredTop sz="90332"/>
  </p:normalViewPr>
  <p:slideViewPr>
    <p:cSldViewPr snapToGrid="0">
      <p:cViewPr varScale="1">
        <p:scale>
          <a:sx n="259" d="100"/>
          <a:sy n="259" d="100"/>
        </p:scale>
        <p:origin x="2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alibri" panose="020F0502020204030204" pitchFamily="34" charset="0"/>
              </a:defRPr>
            </a:lvl1pPr>
          </a:lstStyle>
          <a:p>
            <a:fld id="{1E16138C-0B10-EA46-9393-BC4C7CA59166}" type="datetimeFigureOut">
              <a:rPr lang="en-US" smtClean="0"/>
              <a:pPr/>
              <a:t>8/19/25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alibri" panose="020F0502020204030204" pitchFamily="34" charset="0"/>
              </a:defRPr>
            </a:lvl1pPr>
          </a:lstStyle>
          <a:p>
            <a:fld id="{6044599C-8AF8-F449-A034-7D481AC25B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840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/>
              <a:t>For presenter script, please find our toolkit here: https://</a:t>
            </a:r>
            <a:r>
              <a:rPr lang="en-US" sz="3200" b="1" dirty="0" err="1"/>
              <a:t>www.ccul.org</a:t>
            </a:r>
            <a:r>
              <a:rPr lang="en-US" sz="3200" b="1" dirty="0"/>
              <a:t>/international-credit-union-day</a:t>
            </a:r>
            <a:r>
              <a:rPr lang="en-US" sz="3200" b="1"/>
              <a:t>/ </a:t>
            </a:r>
            <a:endParaRPr lang="en-US" sz="3200" b="1" dirty="0"/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599C-8AF8-F449-A034-7D481AC25B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919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599C-8AF8-F449-A034-7D481AC25BE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90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599C-8AF8-F449-A034-7D481AC25B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71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599C-8AF8-F449-A034-7D481AC25BE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07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599C-8AF8-F449-A034-7D481AC25BE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01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599C-8AF8-F449-A034-7D481AC25BE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08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599C-8AF8-F449-A034-7D481AC25BE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11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599C-8AF8-F449-A034-7D481AC25BE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183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599C-8AF8-F449-A034-7D481AC25BE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621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599C-8AF8-F449-A034-7D481AC25BE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62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ECDC0-B43C-3AF3-9AAE-8B478708F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FE29C-4935-72AD-9F73-D7D00D1CD8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826B3-7736-76E8-EFFF-D37E6F3E8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20F3-DF0A-9245-9623-CD20571016F8}" type="datetimeFigureOut">
              <a:rPr lang="en-US" smtClean="0"/>
              <a:t>8/19/25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817D8-067D-7706-7AEC-4A3B389D9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14787-13ED-3B6D-6E68-4194A640C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2943-8886-8749-B98B-4E6807C3D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5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C85A3-D682-E211-BD9F-CDCDC1A10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BD7D67-AA21-EFE8-EB19-7DC29CFB2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D07B7-4ADC-5946-3E71-EB9801BE1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20F3-DF0A-9245-9623-CD20571016F8}" type="datetimeFigureOut">
              <a:rPr lang="en-US" smtClean="0"/>
              <a:t>8/19/25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6D424-E2D0-7A80-6557-4354DCEE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C1C13-B901-1E8E-3ACE-99470E919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2943-8886-8749-B98B-4E6807C3D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8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52C38F-EE8E-0212-2E89-2F52560BAE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E1EFF5-6AF0-2229-EF20-9599D24243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A7DBC-073C-241B-4489-196BD6FA1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20F3-DF0A-9245-9623-CD20571016F8}" type="datetimeFigureOut">
              <a:rPr lang="en-US" smtClean="0"/>
              <a:t>8/19/25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A8C51-AE41-C0DB-B652-78EC1706A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7CDC3-87EE-8995-FD52-485CE4086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2943-8886-8749-B98B-4E6807C3D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8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CF38C-1D4B-4ED9-E499-56E41EEA0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5BB7B-1F97-DCF5-C39A-7F4B77CF4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E6FF0-331D-3A19-3D1A-B97B1769B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20F3-DF0A-9245-9623-CD20571016F8}" type="datetimeFigureOut">
              <a:rPr lang="en-US" smtClean="0"/>
              <a:t>8/19/25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B932D-D039-FEB9-E7A9-AEE4A6EB6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940E6-1E74-7BB0-D751-F7A98C1DD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2943-8886-8749-B98B-4E6807C3D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5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04DC5-FE31-BC8C-2819-06E433D21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51121-731E-B000-D851-88E0761F4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12C75-DA19-82A1-CEBC-EE930B3DE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20F3-DF0A-9245-9623-CD20571016F8}" type="datetimeFigureOut">
              <a:rPr lang="en-US" smtClean="0"/>
              <a:t>8/19/25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24EEE-828F-9DC1-7C99-B18545485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D175D-A81D-B8BB-44CE-A24276F26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2943-8886-8749-B98B-4E6807C3D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3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C9B0B-35C3-E0E8-DF45-D5B028E21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468FF-212B-D77E-20DC-60EDF6AD84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209F74-A282-7995-9659-1D7BEDDFC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FDE137-75CF-75D8-E20A-1608EC38A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20F3-DF0A-9245-9623-CD20571016F8}" type="datetimeFigureOut">
              <a:rPr lang="en-US" smtClean="0"/>
              <a:t>8/19/25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F6F920-0573-53FE-DFD8-388CE548D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E8DE6B-972F-D5B5-822F-E281EC8D7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2943-8886-8749-B98B-4E6807C3D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0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B15D7-0C1C-DD2E-208F-B6F0C4E0D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950C3-AC9C-3375-4158-1730CB60B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3CE685-5700-B03B-7E7C-58CCFEF90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BAD019-E4A0-5976-470B-F17BC4DAF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0CE4C6-F6DF-9DFE-F0AC-BB8E33EC5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73B0CC-BC84-C203-0681-A4E471965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20F3-DF0A-9245-9623-CD20571016F8}" type="datetimeFigureOut">
              <a:rPr lang="en-US" smtClean="0"/>
              <a:t>8/19/25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5E80CA-AABC-62E9-546C-BB88311A7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186A1E-0502-9546-9A8C-99B8160E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2943-8886-8749-B98B-4E6807C3D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7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81167-F017-EBF3-984C-A0504C004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813EA3-0D41-6CFC-683D-8DD80ACBB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20F3-DF0A-9245-9623-CD20571016F8}" type="datetimeFigureOut">
              <a:rPr lang="en-US" smtClean="0"/>
              <a:t>8/19/25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9F655E-18FC-E8E3-4F1E-872BEBFBC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7E560-4B40-F273-70E5-76F87D562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2943-8886-8749-B98B-4E6807C3D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7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768D8B-B894-4A26-456B-9121D5584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20F3-DF0A-9245-9623-CD20571016F8}" type="datetimeFigureOut">
              <a:rPr lang="en-US" smtClean="0"/>
              <a:t>8/19/25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E1DEA-DFB5-3451-F20B-9814F5901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003A55-711D-A13B-FAA8-21AA0B7EA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2943-8886-8749-B98B-4E6807C3D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29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F57CC-3ACA-CAD7-B49F-ADCC42E0B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D6CE7-EAD1-2517-9C5A-FE8594DC5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C13B89-F5DA-D312-7FAE-985217C2D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4DB32-E1AD-9790-2A2E-9D258849F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20F3-DF0A-9245-9623-CD20571016F8}" type="datetimeFigureOut">
              <a:rPr lang="en-US" smtClean="0"/>
              <a:t>8/19/25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48E3D-B583-72E3-793D-111862AD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67BC7-8A32-C195-8699-89BE7339F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2943-8886-8749-B98B-4E6807C3D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6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914F-23EE-03E7-6292-4283149ED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9585A2-ADC1-A974-A56A-52CCAE4F54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258550-BA8D-FDCA-6278-85E80063B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02820-1389-4EEA-CF69-7717F5F52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20F3-DF0A-9245-9623-CD20571016F8}" type="datetimeFigureOut">
              <a:rPr lang="en-US" smtClean="0"/>
              <a:t>8/19/25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93A0C-D086-278B-6A55-2BD7256E7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698F00-0D8E-0B01-69D2-3262B932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2943-8886-8749-B98B-4E6807C3D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12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0CF25F-72B5-6F8A-CF44-A38192FFC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2FB70-7DFB-1A43-CB21-CD0A6C2B2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B8929-1926-54F3-3BD7-5AF844F6A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465520F3-DF0A-9245-9623-CD20571016F8}" type="datetimeFigureOut">
              <a:rPr lang="en-US" smtClean="0"/>
              <a:pPr/>
              <a:t>8/19/25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088F5-2CD1-34E5-995E-3B6DE635C1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1BE5C-ED24-F1BE-7509-C7D676A39C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25432943-8886-8749-B98B-4E6807C3DB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36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2.jpg"/><Relationship Id="rId7" Type="http://schemas.openxmlformats.org/officeDocument/2006/relationships/image" Target="../media/image18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Relationship Id="rId9" Type="http://schemas.openxmlformats.org/officeDocument/2006/relationships/image" Target="../media/image20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.jpg"/><Relationship Id="rId7" Type="http://schemas.openxmlformats.org/officeDocument/2006/relationships/image" Target="../media/image24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Relationship Id="rId9" Type="http://schemas.openxmlformats.org/officeDocument/2006/relationships/image" Target="../media/image2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30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534F5F8-9A4A-A8FB-70D8-C2F5EA0EB17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" y="0"/>
            <a:ext cx="12191997" cy="686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463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a green border&#10;&#10;AI-generated content may be incorrect.">
            <a:extLst>
              <a:ext uri="{FF2B5EF4-FFF2-40B4-BE49-F238E27FC236}">
                <a16:creationId xmlns:a16="http://schemas.microsoft.com/office/drawing/2014/main" id="{8A19B890-D0D5-B6B5-5B81-CAD61F69E4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" y="1"/>
            <a:ext cx="12185650" cy="686157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9841982-D39D-40FA-04C5-63834D98187A}"/>
              </a:ext>
            </a:extLst>
          </p:cNvPr>
          <p:cNvSpPr txBox="1"/>
          <p:nvPr/>
        </p:nvSpPr>
        <p:spPr>
          <a:xfrm>
            <a:off x="1175657" y="1017213"/>
            <a:ext cx="9646417" cy="639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ts val="4000"/>
              </a:lnSpc>
            </a:pP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State impact.</a:t>
            </a: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57B5D3-94FD-584A-2FBB-73DB2468C62B}"/>
              </a:ext>
            </a:extLst>
          </p:cNvPr>
          <p:cNvSpPr txBox="1"/>
          <p:nvPr/>
        </p:nvSpPr>
        <p:spPr>
          <a:xfrm>
            <a:off x="10949293" y="6264760"/>
            <a:ext cx="813915" cy="5932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r" fontAlgn="base">
              <a:lnSpc>
                <a:spcPts val="3800"/>
              </a:lnSpc>
            </a:pPr>
            <a:fld id="{AF1EDE49-7E52-A947-B300-A241DC4CB742}" type="slidenum">
              <a:rPr lang="en-US" sz="4000" b="1" smtClean="0">
                <a:ln w="19050">
                  <a:solidFill>
                    <a:sysClr val="windowText" lastClr="000000"/>
                  </a:solidFill>
                </a:ln>
                <a:noFill/>
                <a:latin typeface="Calibri" panose="020F0502020204030204" pitchFamily="34" charset="0"/>
                <a:cs typeface="Calibri" panose="020F0502020204030204" pitchFamily="34" charset="0"/>
              </a:rPr>
              <a:pPr algn="r" fontAlgn="base">
                <a:lnSpc>
                  <a:spcPts val="3800"/>
                </a:lnSpc>
              </a:pPr>
              <a:t>10</a:t>
            </a:fld>
            <a:endParaRPr lang="en-US" sz="4000" dirty="0">
              <a:ln w="19050">
                <a:solidFill>
                  <a:sysClr val="windowText" lastClr="000000"/>
                </a:solidFill>
              </a:ln>
              <a:noFill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1DD9D8-1E04-3321-60EB-65EEB10DC52C}"/>
              </a:ext>
            </a:extLst>
          </p:cNvPr>
          <p:cNvSpPr txBox="1"/>
          <p:nvPr/>
        </p:nvSpPr>
        <p:spPr>
          <a:xfrm>
            <a:off x="3732643" y="2263707"/>
            <a:ext cx="27159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3200" b="1" dirty="0">
                <a:solidFill>
                  <a:srgbClr val="F06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Utah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A145D3-A332-A08B-0F5F-C09FB9AE363C}"/>
              </a:ext>
            </a:extLst>
          </p:cNvPr>
          <p:cNvSpPr txBox="1"/>
          <p:nvPr/>
        </p:nvSpPr>
        <p:spPr>
          <a:xfrm>
            <a:off x="3732643" y="2894761"/>
            <a:ext cx="27159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54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credit unions</a:t>
            </a:r>
          </a:p>
          <a:p>
            <a:pPr fontAlgn="base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4M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members</a:t>
            </a:r>
          </a:p>
          <a:p>
            <a:pPr fontAlgn="base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$55B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savings</a:t>
            </a:r>
          </a:p>
          <a:p>
            <a:pPr fontAlgn="base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$1.39B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benefits </a:t>
            </a:r>
          </a:p>
        </p:txBody>
      </p:sp>
      <p:pic>
        <p:nvPicPr>
          <p:cNvPr id="14" name="Picture 13" descr="A puzzle piece with a black background&#10;&#10;AI-generated content may be incorrect.">
            <a:extLst>
              <a:ext uri="{FF2B5EF4-FFF2-40B4-BE49-F238E27FC236}">
                <a16:creationId xmlns:a16="http://schemas.microsoft.com/office/drawing/2014/main" id="{AFF68B87-81EB-0C32-97BD-BDEFCAB0F1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55511"/>
          <a:stretch>
            <a:fillRect/>
          </a:stretch>
        </p:blipFill>
        <p:spPr>
          <a:xfrm>
            <a:off x="1295969" y="2379593"/>
            <a:ext cx="2032756" cy="253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222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a green border&#10;&#10;AI-generated content may be incorrect.">
            <a:extLst>
              <a:ext uri="{FF2B5EF4-FFF2-40B4-BE49-F238E27FC236}">
                <a16:creationId xmlns:a16="http://schemas.microsoft.com/office/drawing/2014/main" id="{8A19B890-D0D5-B6B5-5B81-CAD61F69E4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" y="1"/>
            <a:ext cx="12185650" cy="6861574"/>
          </a:xfrm>
          <a:prstGeom prst="rect">
            <a:avLst/>
          </a:prstGeom>
          <a:solidFill>
            <a:srgbClr val="F06F5F"/>
          </a:solidFill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6F84FDD-91AB-B90C-57C3-16195339F497}"/>
              </a:ext>
            </a:extLst>
          </p:cNvPr>
          <p:cNvSpPr txBox="1"/>
          <p:nvPr/>
        </p:nvSpPr>
        <p:spPr>
          <a:xfrm>
            <a:off x="1232059" y="4031026"/>
            <a:ext cx="2406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Credit unions may look like banks at first glance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841982-D39D-40FA-04C5-63834D98187A}"/>
              </a:ext>
            </a:extLst>
          </p:cNvPr>
          <p:cNvSpPr txBox="1"/>
          <p:nvPr/>
        </p:nvSpPr>
        <p:spPr>
          <a:xfrm>
            <a:off x="1175657" y="1017213"/>
            <a:ext cx="8281481" cy="1152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ts val="4000"/>
              </a:lnSpc>
            </a:pP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Credit unions and banks look similar, but they’re different.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57B5D3-94FD-584A-2FBB-73DB2468C62B}"/>
              </a:ext>
            </a:extLst>
          </p:cNvPr>
          <p:cNvSpPr txBox="1"/>
          <p:nvPr/>
        </p:nvSpPr>
        <p:spPr>
          <a:xfrm>
            <a:off x="10822075" y="6264760"/>
            <a:ext cx="813915" cy="5932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r" fontAlgn="base">
              <a:lnSpc>
                <a:spcPts val="3800"/>
              </a:lnSpc>
            </a:pPr>
            <a:fld id="{AF1EDE49-7E52-A947-B300-A241DC4CB742}" type="slidenum">
              <a:rPr lang="en-US" sz="4000" b="1" smtClean="0">
                <a:ln w="19050">
                  <a:solidFill>
                    <a:sysClr val="windowText" lastClr="000000"/>
                  </a:solidFill>
                </a:ln>
                <a:noFill/>
                <a:latin typeface="Calibri" panose="020F0502020204030204" pitchFamily="34" charset="0"/>
                <a:cs typeface="Calibri" panose="020F0502020204030204" pitchFamily="34" charset="0"/>
              </a:rPr>
              <a:pPr algn="r" fontAlgn="base">
                <a:lnSpc>
                  <a:spcPts val="3800"/>
                </a:lnSpc>
              </a:pPr>
              <a:t>2</a:t>
            </a:fld>
            <a:endParaRPr lang="en-US" sz="4000" dirty="0">
              <a:ln w="19050">
                <a:solidFill>
                  <a:sysClr val="windowText" lastClr="000000"/>
                </a:solidFill>
              </a:ln>
              <a:noFill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Graphic 2" descr="Magnifying glass outline">
            <a:extLst>
              <a:ext uri="{FF2B5EF4-FFF2-40B4-BE49-F238E27FC236}">
                <a16:creationId xmlns:a16="http://schemas.microsoft.com/office/drawing/2014/main" id="{623381C5-828D-EE97-3311-D95CDF2B7A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75657" y="3037834"/>
            <a:ext cx="1028080" cy="1028080"/>
          </a:xfrm>
          <a:prstGeom prst="rect">
            <a:avLst/>
          </a:prstGeom>
        </p:spPr>
      </p:pic>
      <p:pic>
        <p:nvPicPr>
          <p:cNvPr id="5" name="Graphic 4" descr="DNA outline">
            <a:extLst>
              <a:ext uri="{FF2B5EF4-FFF2-40B4-BE49-F238E27FC236}">
                <a16:creationId xmlns:a16="http://schemas.microsoft.com/office/drawing/2014/main" id="{8395F1CB-0308-93D6-60D0-7B118C5F22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44063" y="3095928"/>
            <a:ext cx="923330" cy="9233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117F696-68EB-3E36-053C-707B8D380CF1}"/>
              </a:ext>
            </a:extLst>
          </p:cNvPr>
          <p:cNvSpPr txBox="1"/>
          <p:nvPr/>
        </p:nvSpPr>
        <p:spPr>
          <a:xfrm>
            <a:off x="4804039" y="4065914"/>
            <a:ext cx="3111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difference runs deep: Structure, Purpose, and DNA 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904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a green border&#10;&#10;AI-generated content may be incorrect.">
            <a:extLst>
              <a:ext uri="{FF2B5EF4-FFF2-40B4-BE49-F238E27FC236}">
                <a16:creationId xmlns:a16="http://schemas.microsoft.com/office/drawing/2014/main" id="{8A19B890-D0D5-B6B5-5B81-CAD61F69E4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" y="1"/>
            <a:ext cx="12185650" cy="686157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9841982-D39D-40FA-04C5-63834D98187A}"/>
              </a:ext>
            </a:extLst>
          </p:cNvPr>
          <p:cNvSpPr txBox="1"/>
          <p:nvPr/>
        </p:nvSpPr>
        <p:spPr>
          <a:xfrm>
            <a:off x="1175657" y="1017213"/>
            <a:ext cx="9525838" cy="1665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ts val="4000"/>
              </a:lnSpc>
            </a:pP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Banks are for-profit. </a:t>
            </a:r>
          </a:p>
          <a:p>
            <a:pPr fontAlgn="base">
              <a:lnSpc>
                <a:spcPts val="4000"/>
              </a:lnSpc>
            </a:pP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Credit unions are not-for-profit cooperatives.</a:t>
            </a: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57B5D3-94FD-584A-2FBB-73DB2468C62B}"/>
              </a:ext>
            </a:extLst>
          </p:cNvPr>
          <p:cNvSpPr txBox="1"/>
          <p:nvPr/>
        </p:nvSpPr>
        <p:spPr>
          <a:xfrm>
            <a:off x="10822075" y="6264760"/>
            <a:ext cx="813915" cy="5932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r" fontAlgn="base">
              <a:lnSpc>
                <a:spcPts val="3800"/>
              </a:lnSpc>
            </a:pPr>
            <a:fld id="{AF1EDE49-7E52-A947-B300-A241DC4CB742}" type="slidenum">
              <a:rPr lang="en-US" sz="4000" b="1" smtClean="0">
                <a:ln w="19050">
                  <a:solidFill>
                    <a:sysClr val="windowText" lastClr="000000"/>
                  </a:solidFill>
                </a:ln>
                <a:noFill/>
                <a:latin typeface="Calibri" panose="020F0502020204030204" pitchFamily="34" charset="0"/>
                <a:cs typeface="Calibri" panose="020F0502020204030204" pitchFamily="34" charset="0"/>
              </a:rPr>
              <a:pPr algn="r" fontAlgn="base">
                <a:lnSpc>
                  <a:spcPts val="3800"/>
                </a:lnSpc>
              </a:pPr>
              <a:t>3</a:t>
            </a:fld>
            <a:endParaRPr lang="en-US" sz="4000" dirty="0">
              <a:ln w="19050">
                <a:solidFill>
                  <a:sysClr val="windowText" lastClr="000000"/>
                </a:solidFill>
              </a:ln>
              <a:noFill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DA6EE5-05C7-DB8E-251C-089E27612B4A}"/>
              </a:ext>
            </a:extLst>
          </p:cNvPr>
          <p:cNvSpPr txBox="1"/>
          <p:nvPr/>
        </p:nvSpPr>
        <p:spPr>
          <a:xfrm>
            <a:off x="1232059" y="4251032"/>
            <a:ext cx="252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Banks exist to make money for stockholders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CF1EDA-432B-EFFD-DCF3-448F3ED2D01D}"/>
              </a:ext>
            </a:extLst>
          </p:cNvPr>
          <p:cNvSpPr txBox="1"/>
          <p:nvPr/>
        </p:nvSpPr>
        <p:spPr>
          <a:xfrm>
            <a:off x="4804038" y="4285920"/>
            <a:ext cx="3851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Credit unions are not-for-profit cooperatives with no stockholders </a:t>
            </a:r>
          </a:p>
        </p:txBody>
      </p:sp>
      <p:pic>
        <p:nvPicPr>
          <p:cNvPr id="12" name="Graphic 11" descr="Piggy Bank outline">
            <a:extLst>
              <a:ext uri="{FF2B5EF4-FFF2-40B4-BE49-F238E27FC236}">
                <a16:creationId xmlns:a16="http://schemas.microsoft.com/office/drawing/2014/main" id="{3C44A7FB-9ADC-E476-AC64-4F89205C2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32059" y="3200786"/>
            <a:ext cx="1085134" cy="1085134"/>
          </a:xfrm>
          <a:prstGeom prst="rect">
            <a:avLst/>
          </a:prstGeom>
        </p:spPr>
      </p:pic>
      <p:pic>
        <p:nvPicPr>
          <p:cNvPr id="14" name="Graphic 13" descr="Users outline">
            <a:extLst>
              <a:ext uri="{FF2B5EF4-FFF2-40B4-BE49-F238E27FC236}">
                <a16:creationId xmlns:a16="http://schemas.microsoft.com/office/drawing/2014/main" id="{BCC7D743-BC8A-59BF-2BD4-6BF7D5B481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96279" y="3297039"/>
            <a:ext cx="988881" cy="988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399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a green border&#10;&#10;AI-generated content may be incorrect.">
            <a:extLst>
              <a:ext uri="{FF2B5EF4-FFF2-40B4-BE49-F238E27FC236}">
                <a16:creationId xmlns:a16="http://schemas.microsoft.com/office/drawing/2014/main" id="{8A19B890-D0D5-B6B5-5B81-CAD61F69E4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" y="1"/>
            <a:ext cx="12185650" cy="68615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6F84FDD-91AB-B90C-57C3-16195339F497}"/>
              </a:ext>
            </a:extLst>
          </p:cNvPr>
          <p:cNvSpPr txBox="1"/>
          <p:nvPr/>
        </p:nvSpPr>
        <p:spPr>
          <a:xfrm>
            <a:off x="1175659" y="4285921"/>
            <a:ext cx="2653822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Account holders are members and owners 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841982-D39D-40FA-04C5-63834D98187A}"/>
              </a:ext>
            </a:extLst>
          </p:cNvPr>
          <p:cNvSpPr txBox="1"/>
          <p:nvPr/>
        </p:nvSpPr>
        <p:spPr>
          <a:xfrm>
            <a:off x="1175657" y="1017213"/>
            <a:ext cx="8174599" cy="1665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ts val="4000"/>
              </a:lnSpc>
            </a:pP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Anyone with an account at a credit union becomes a member-owner.</a:t>
            </a: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57B5D3-94FD-584A-2FBB-73DB2468C62B}"/>
              </a:ext>
            </a:extLst>
          </p:cNvPr>
          <p:cNvSpPr txBox="1"/>
          <p:nvPr/>
        </p:nvSpPr>
        <p:spPr>
          <a:xfrm>
            <a:off x="10822075" y="6264760"/>
            <a:ext cx="813915" cy="5932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r" fontAlgn="base">
              <a:lnSpc>
                <a:spcPts val="3800"/>
              </a:lnSpc>
            </a:pPr>
            <a:fld id="{AF1EDE49-7E52-A947-B300-A241DC4CB742}" type="slidenum">
              <a:rPr lang="en-US" sz="4000" b="1" smtClean="0">
                <a:ln w="19050">
                  <a:solidFill>
                    <a:sysClr val="windowText" lastClr="000000"/>
                  </a:solidFill>
                </a:ln>
                <a:noFill/>
                <a:latin typeface="Calibri" panose="020F0502020204030204" pitchFamily="34" charset="0"/>
                <a:cs typeface="Calibri" panose="020F0502020204030204" pitchFamily="34" charset="0"/>
              </a:rPr>
              <a:pPr algn="r" fontAlgn="base">
                <a:lnSpc>
                  <a:spcPts val="3800"/>
                </a:lnSpc>
              </a:pPr>
              <a:t>4</a:t>
            </a:fld>
            <a:endParaRPr lang="en-US" sz="4000" dirty="0">
              <a:ln w="19050">
                <a:solidFill>
                  <a:sysClr val="windowText" lastClr="000000"/>
                </a:solidFill>
              </a:ln>
              <a:noFill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Graphic 14" descr="Group outline">
            <a:extLst>
              <a:ext uri="{FF2B5EF4-FFF2-40B4-BE49-F238E27FC236}">
                <a16:creationId xmlns:a16="http://schemas.microsoft.com/office/drawing/2014/main" id="{8FE22C02-3316-387D-0977-A906BF0F0E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75657" y="3209013"/>
            <a:ext cx="1177929" cy="1177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733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a green border&#10;&#10;AI-generated content may be incorrect.">
            <a:extLst>
              <a:ext uri="{FF2B5EF4-FFF2-40B4-BE49-F238E27FC236}">
                <a16:creationId xmlns:a16="http://schemas.microsoft.com/office/drawing/2014/main" id="{8A19B890-D0D5-B6B5-5B81-CAD61F69E4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" y="1"/>
            <a:ext cx="12185650" cy="686157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9841982-D39D-40FA-04C5-63834D98187A}"/>
              </a:ext>
            </a:extLst>
          </p:cNvPr>
          <p:cNvSpPr txBox="1"/>
          <p:nvPr/>
        </p:nvSpPr>
        <p:spPr>
          <a:xfrm>
            <a:off x="1175657" y="1017213"/>
            <a:ext cx="10202779" cy="1665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ts val="4000"/>
              </a:lnSpc>
            </a:pP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Member-owners elect a board of directors that governs the credit union and ensures it benefits the members.</a:t>
            </a: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57B5D3-94FD-584A-2FBB-73DB2468C62B}"/>
              </a:ext>
            </a:extLst>
          </p:cNvPr>
          <p:cNvSpPr txBox="1"/>
          <p:nvPr/>
        </p:nvSpPr>
        <p:spPr>
          <a:xfrm>
            <a:off x="10822075" y="6264760"/>
            <a:ext cx="813915" cy="5932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r" fontAlgn="base">
              <a:lnSpc>
                <a:spcPts val="3800"/>
              </a:lnSpc>
            </a:pPr>
            <a:fld id="{AF1EDE49-7E52-A947-B300-A241DC4CB742}" type="slidenum">
              <a:rPr lang="en-US" sz="4000" b="1" smtClean="0">
                <a:ln w="19050">
                  <a:solidFill>
                    <a:sysClr val="windowText" lastClr="000000"/>
                  </a:solidFill>
                </a:ln>
                <a:noFill/>
                <a:latin typeface="Calibri" panose="020F0502020204030204" pitchFamily="34" charset="0"/>
                <a:cs typeface="Calibri" panose="020F0502020204030204" pitchFamily="34" charset="0"/>
              </a:rPr>
              <a:pPr algn="r" fontAlgn="base">
                <a:lnSpc>
                  <a:spcPts val="3800"/>
                </a:lnSpc>
              </a:pPr>
              <a:t>5</a:t>
            </a:fld>
            <a:endParaRPr lang="en-US" sz="4000" dirty="0">
              <a:ln w="19050">
                <a:solidFill>
                  <a:sysClr val="windowText" lastClr="000000"/>
                </a:solidFill>
              </a:ln>
              <a:noFill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4DE11B-A469-278C-E4AD-162F25F1AA8D}"/>
              </a:ext>
            </a:extLst>
          </p:cNvPr>
          <p:cNvSpPr txBox="1"/>
          <p:nvPr/>
        </p:nvSpPr>
        <p:spPr>
          <a:xfrm>
            <a:off x="1232060" y="4266295"/>
            <a:ext cx="1948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Members elect the board each year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F4B0BA-49FF-AFC9-D221-3BCBFE01EE2D}"/>
              </a:ext>
            </a:extLst>
          </p:cNvPr>
          <p:cNvSpPr txBox="1"/>
          <p:nvPr/>
        </p:nvSpPr>
        <p:spPr>
          <a:xfrm>
            <a:off x="4269240" y="4221988"/>
            <a:ext cx="25440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One member, one vote. $10 or $1 million, the vote is equal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FE7724-1FB8-A9D7-3198-EF39A5681557}"/>
              </a:ext>
            </a:extLst>
          </p:cNvPr>
          <p:cNvSpPr txBox="1"/>
          <p:nvPr/>
        </p:nvSpPr>
        <p:spPr>
          <a:xfrm>
            <a:off x="7540364" y="4221988"/>
            <a:ext cx="207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board ensures operations benefit the members </a:t>
            </a:r>
          </a:p>
        </p:txBody>
      </p:sp>
      <p:pic>
        <p:nvPicPr>
          <p:cNvPr id="13" name="Graphic 12" descr="Board Of Directors outline">
            <a:extLst>
              <a:ext uri="{FF2B5EF4-FFF2-40B4-BE49-F238E27FC236}">
                <a16:creationId xmlns:a16="http://schemas.microsoft.com/office/drawing/2014/main" id="{C8101CCC-2ABC-70A4-787E-CAF37099B0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04270" y="3272700"/>
            <a:ext cx="914400" cy="914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065E7CD-404B-A55F-2674-4F88106C79E1}"/>
              </a:ext>
            </a:extLst>
          </p:cNvPr>
          <p:cNvSpPr txBox="1"/>
          <p:nvPr/>
        </p:nvSpPr>
        <p:spPr>
          <a:xfrm>
            <a:off x="4269239" y="2970703"/>
            <a:ext cx="25440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i="1" dirty="0">
                <a:solidFill>
                  <a:srgbClr val="F06F5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=</a:t>
            </a:r>
          </a:p>
        </p:txBody>
      </p:sp>
      <p:pic>
        <p:nvPicPr>
          <p:cNvPr id="15" name="Graphic 14" descr="Users outline">
            <a:extLst>
              <a:ext uri="{FF2B5EF4-FFF2-40B4-BE49-F238E27FC236}">
                <a16:creationId xmlns:a16="http://schemas.microsoft.com/office/drawing/2014/main" id="{E2586B84-F399-7E9B-BBBF-7C71CB2A7E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40363" y="3272700"/>
            <a:ext cx="988881" cy="988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840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a green border&#10;&#10;AI-generated content may be incorrect.">
            <a:extLst>
              <a:ext uri="{FF2B5EF4-FFF2-40B4-BE49-F238E27FC236}">
                <a16:creationId xmlns:a16="http://schemas.microsoft.com/office/drawing/2014/main" id="{8A19B890-D0D5-B6B5-5B81-CAD61F69E4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" y="1"/>
            <a:ext cx="12185650" cy="686157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9841982-D39D-40FA-04C5-63834D98187A}"/>
              </a:ext>
            </a:extLst>
          </p:cNvPr>
          <p:cNvSpPr txBox="1"/>
          <p:nvPr/>
        </p:nvSpPr>
        <p:spPr>
          <a:xfrm>
            <a:off x="1175658" y="1017213"/>
            <a:ext cx="9027122" cy="1665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ts val="4000"/>
              </a:lnSpc>
            </a:pP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These benefits are generally: better pricing, better service, community focus.</a:t>
            </a: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57B5D3-94FD-584A-2FBB-73DB2468C62B}"/>
              </a:ext>
            </a:extLst>
          </p:cNvPr>
          <p:cNvSpPr txBox="1"/>
          <p:nvPr/>
        </p:nvSpPr>
        <p:spPr>
          <a:xfrm>
            <a:off x="10822075" y="6264760"/>
            <a:ext cx="813915" cy="5932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r" fontAlgn="base">
              <a:lnSpc>
                <a:spcPts val="3800"/>
              </a:lnSpc>
            </a:pPr>
            <a:fld id="{AF1EDE49-7E52-A947-B300-A241DC4CB742}" type="slidenum">
              <a:rPr lang="en-US" sz="4000" b="1" smtClean="0">
                <a:ln w="19050">
                  <a:solidFill>
                    <a:sysClr val="windowText" lastClr="000000"/>
                  </a:solidFill>
                </a:ln>
                <a:noFill/>
                <a:latin typeface="Calibri" panose="020F0502020204030204" pitchFamily="34" charset="0"/>
                <a:cs typeface="Calibri" panose="020F0502020204030204" pitchFamily="34" charset="0"/>
              </a:rPr>
              <a:pPr algn="r" fontAlgn="base">
                <a:lnSpc>
                  <a:spcPts val="3800"/>
                </a:lnSpc>
              </a:pPr>
              <a:t>6</a:t>
            </a:fld>
            <a:endParaRPr lang="en-US" sz="4000" dirty="0">
              <a:ln w="19050">
                <a:solidFill>
                  <a:sysClr val="windowText" lastClr="000000"/>
                </a:solidFill>
              </a:ln>
              <a:noFill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BA03F1-5914-3C4E-8CCD-354C75981229}"/>
              </a:ext>
            </a:extLst>
          </p:cNvPr>
          <p:cNvSpPr txBox="1"/>
          <p:nvPr/>
        </p:nvSpPr>
        <p:spPr>
          <a:xfrm>
            <a:off x="1225184" y="4221988"/>
            <a:ext cx="24063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Better pricing means more money in members’ pockets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DDC131-5636-ED7A-EC3C-D11B68E0CBE8}"/>
              </a:ext>
            </a:extLst>
          </p:cNvPr>
          <p:cNvSpPr txBox="1"/>
          <p:nvPr/>
        </p:nvSpPr>
        <p:spPr>
          <a:xfrm>
            <a:off x="4269240" y="4221988"/>
            <a:ext cx="2544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Better service built around real needs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76EBDA-EBB0-6DA5-D661-5F80AD590B9C}"/>
              </a:ext>
            </a:extLst>
          </p:cNvPr>
          <p:cNvSpPr txBox="1"/>
          <p:nvPr/>
        </p:nvSpPr>
        <p:spPr>
          <a:xfrm>
            <a:off x="7238816" y="4221988"/>
            <a:ext cx="25440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Community investments in schools, food banks, and local groups</a:t>
            </a:r>
          </a:p>
        </p:txBody>
      </p:sp>
      <p:pic>
        <p:nvPicPr>
          <p:cNvPr id="12" name="Graphic 11" descr="Wallet outline">
            <a:extLst>
              <a:ext uri="{FF2B5EF4-FFF2-40B4-BE49-F238E27FC236}">
                <a16:creationId xmlns:a16="http://schemas.microsoft.com/office/drawing/2014/main" id="{ADED5E17-A683-7BD3-80E4-BF3F2AA235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25184" y="3233108"/>
            <a:ext cx="988880" cy="988880"/>
          </a:xfrm>
          <a:prstGeom prst="rect">
            <a:avLst/>
          </a:prstGeom>
        </p:spPr>
      </p:pic>
      <p:pic>
        <p:nvPicPr>
          <p:cNvPr id="14" name="Graphic 13" descr="Neighborhood outline">
            <a:extLst>
              <a:ext uri="{FF2B5EF4-FFF2-40B4-BE49-F238E27FC236}">
                <a16:creationId xmlns:a16="http://schemas.microsoft.com/office/drawing/2014/main" id="{CE4EAA11-4140-44CE-660A-0BDEC24EA5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17307" y="3233108"/>
            <a:ext cx="914400" cy="914400"/>
          </a:xfrm>
          <a:prstGeom prst="rect">
            <a:avLst/>
          </a:prstGeom>
        </p:spPr>
      </p:pic>
      <p:pic>
        <p:nvPicPr>
          <p:cNvPr id="16" name="Graphic 15" descr="Signal outline">
            <a:extLst>
              <a:ext uri="{FF2B5EF4-FFF2-40B4-BE49-F238E27FC236}">
                <a16:creationId xmlns:a16="http://schemas.microsoft.com/office/drawing/2014/main" id="{5C916971-13CA-57C6-5ED4-72602F653CC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269240" y="32727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46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a green border&#10;&#10;AI-generated content may be incorrect.">
            <a:extLst>
              <a:ext uri="{FF2B5EF4-FFF2-40B4-BE49-F238E27FC236}">
                <a16:creationId xmlns:a16="http://schemas.microsoft.com/office/drawing/2014/main" id="{8A19B890-D0D5-B6B5-5B81-CAD61F69E4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" y="1"/>
            <a:ext cx="12185650" cy="686157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9841982-D39D-40FA-04C5-63834D98187A}"/>
              </a:ext>
            </a:extLst>
          </p:cNvPr>
          <p:cNvSpPr txBox="1"/>
          <p:nvPr/>
        </p:nvSpPr>
        <p:spPr>
          <a:xfrm>
            <a:off x="1175658" y="1017213"/>
            <a:ext cx="9027122" cy="1665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ts val="4000"/>
              </a:lnSpc>
            </a:pP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Credit unions earn income to pay for expenses. Anything left over benefits the members.</a:t>
            </a: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57B5D3-94FD-584A-2FBB-73DB2468C62B}"/>
              </a:ext>
            </a:extLst>
          </p:cNvPr>
          <p:cNvSpPr txBox="1"/>
          <p:nvPr/>
        </p:nvSpPr>
        <p:spPr>
          <a:xfrm>
            <a:off x="10822075" y="6264760"/>
            <a:ext cx="813915" cy="5932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r" fontAlgn="base">
              <a:lnSpc>
                <a:spcPts val="3800"/>
              </a:lnSpc>
            </a:pPr>
            <a:fld id="{AF1EDE49-7E52-A947-B300-A241DC4CB742}" type="slidenum">
              <a:rPr lang="en-US" sz="4000" b="1" smtClean="0">
                <a:ln w="19050">
                  <a:solidFill>
                    <a:sysClr val="windowText" lastClr="000000"/>
                  </a:solidFill>
                </a:ln>
                <a:noFill/>
                <a:latin typeface="Calibri" panose="020F0502020204030204" pitchFamily="34" charset="0"/>
                <a:cs typeface="Calibri" panose="020F0502020204030204" pitchFamily="34" charset="0"/>
              </a:rPr>
              <a:pPr algn="r" fontAlgn="base">
                <a:lnSpc>
                  <a:spcPts val="3800"/>
                </a:lnSpc>
              </a:pPr>
              <a:t>7</a:t>
            </a:fld>
            <a:endParaRPr lang="en-US" sz="4000" dirty="0">
              <a:ln w="19050">
                <a:solidFill>
                  <a:sysClr val="windowText" lastClr="000000"/>
                </a:solidFill>
              </a:ln>
              <a:noFill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F7B2DA-7E6E-F11D-6D12-6E93356A2FAC}"/>
              </a:ext>
            </a:extLst>
          </p:cNvPr>
          <p:cNvSpPr txBox="1"/>
          <p:nvPr/>
        </p:nvSpPr>
        <p:spPr>
          <a:xfrm>
            <a:off x="1232059" y="4258125"/>
            <a:ext cx="2406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Income covers operating costs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BBA31A-64C0-DDD5-1E08-59932824220A}"/>
              </a:ext>
            </a:extLst>
          </p:cNvPr>
          <p:cNvSpPr txBox="1"/>
          <p:nvPr/>
        </p:nvSpPr>
        <p:spPr>
          <a:xfrm>
            <a:off x="4269240" y="4293013"/>
            <a:ext cx="27159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Any surplus returns to members or strengthens the institution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68E3B4-63C3-020C-E8BC-CDF2897FF48A}"/>
              </a:ext>
            </a:extLst>
          </p:cNvPr>
          <p:cNvSpPr txBox="1"/>
          <p:nvPr/>
        </p:nvSpPr>
        <p:spPr>
          <a:xfrm>
            <a:off x="7540364" y="4293013"/>
            <a:ext cx="1913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 outside profit or shareholders </a:t>
            </a:r>
          </a:p>
        </p:txBody>
      </p:sp>
      <p:pic>
        <p:nvPicPr>
          <p:cNvPr id="13" name="Graphic 12" descr="Coins outline">
            <a:extLst>
              <a:ext uri="{FF2B5EF4-FFF2-40B4-BE49-F238E27FC236}">
                <a16:creationId xmlns:a16="http://schemas.microsoft.com/office/drawing/2014/main" id="{65C29325-14C9-EBD5-4DB0-57E988706D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66434" y="3307588"/>
            <a:ext cx="914400" cy="914400"/>
          </a:xfrm>
          <a:prstGeom prst="rect">
            <a:avLst/>
          </a:prstGeom>
        </p:spPr>
      </p:pic>
      <p:pic>
        <p:nvPicPr>
          <p:cNvPr id="15" name="Graphic 14" descr="Muscular arm outline">
            <a:extLst>
              <a:ext uri="{FF2B5EF4-FFF2-40B4-BE49-F238E27FC236}">
                <a16:creationId xmlns:a16="http://schemas.microsoft.com/office/drawing/2014/main" id="{4969E2B7-BD4C-BD86-AEBE-30568206F5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217768" y="3272700"/>
            <a:ext cx="914400" cy="914400"/>
          </a:xfrm>
          <a:prstGeom prst="rect">
            <a:avLst/>
          </a:prstGeom>
        </p:spPr>
      </p:pic>
      <p:pic>
        <p:nvPicPr>
          <p:cNvPr id="17" name="Graphic 16" descr="Upward trend outline">
            <a:extLst>
              <a:ext uri="{FF2B5EF4-FFF2-40B4-BE49-F238E27FC236}">
                <a16:creationId xmlns:a16="http://schemas.microsoft.com/office/drawing/2014/main" id="{9197BF91-3791-5A36-80CD-01FC8CE35D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24320" y="33075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409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a green border&#10;&#10;AI-generated content may be incorrect.">
            <a:extLst>
              <a:ext uri="{FF2B5EF4-FFF2-40B4-BE49-F238E27FC236}">
                <a16:creationId xmlns:a16="http://schemas.microsoft.com/office/drawing/2014/main" id="{8A19B890-D0D5-B6B5-5B81-CAD61F69E4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" y="1"/>
            <a:ext cx="12185650" cy="686157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9841982-D39D-40FA-04C5-63834D98187A}"/>
              </a:ext>
            </a:extLst>
          </p:cNvPr>
          <p:cNvSpPr txBox="1"/>
          <p:nvPr/>
        </p:nvSpPr>
        <p:spPr>
          <a:xfrm>
            <a:off x="1175658" y="1017213"/>
            <a:ext cx="9027122" cy="639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ts val="4000"/>
              </a:lnSpc>
            </a:pP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Credit unions span the globe.</a:t>
            </a: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57B5D3-94FD-584A-2FBB-73DB2468C62B}"/>
              </a:ext>
            </a:extLst>
          </p:cNvPr>
          <p:cNvSpPr txBox="1"/>
          <p:nvPr/>
        </p:nvSpPr>
        <p:spPr>
          <a:xfrm>
            <a:off x="10822075" y="6264760"/>
            <a:ext cx="813915" cy="5932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r" fontAlgn="base">
              <a:lnSpc>
                <a:spcPts val="3800"/>
              </a:lnSpc>
            </a:pPr>
            <a:fld id="{AF1EDE49-7E52-A947-B300-A241DC4CB742}" type="slidenum">
              <a:rPr lang="en-US" sz="4000" b="1" smtClean="0">
                <a:ln w="19050">
                  <a:solidFill>
                    <a:sysClr val="windowText" lastClr="000000"/>
                  </a:solidFill>
                </a:ln>
                <a:noFill/>
                <a:latin typeface="Calibri" panose="020F0502020204030204" pitchFamily="34" charset="0"/>
                <a:cs typeface="Calibri" panose="020F0502020204030204" pitchFamily="34" charset="0"/>
              </a:rPr>
              <a:pPr algn="r" fontAlgn="base">
                <a:lnSpc>
                  <a:spcPts val="3800"/>
                </a:lnSpc>
              </a:pPr>
              <a:t>8</a:t>
            </a:fld>
            <a:endParaRPr lang="en-US" sz="4000" dirty="0">
              <a:ln w="19050">
                <a:solidFill>
                  <a:sysClr val="windowText" lastClr="000000"/>
                </a:solidFill>
              </a:ln>
              <a:noFill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727B65-05DB-7277-C860-DD885E3D6C55}"/>
              </a:ext>
            </a:extLst>
          </p:cNvPr>
          <p:cNvSpPr txBox="1"/>
          <p:nvPr/>
        </p:nvSpPr>
        <p:spPr>
          <a:xfrm>
            <a:off x="1232059" y="3776644"/>
            <a:ext cx="3009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411 million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members worldwide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DBC9F2-A240-7484-C147-5BC56238882E}"/>
              </a:ext>
            </a:extLst>
          </p:cNvPr>
          <p:cNvSpPr txBox="1"/>
          <p:nvPr/>
        </p:nvSpPr>
        <p:spPr>
          <a:xfrm>
            <a:off x="4804039" y="3811532"/>
            <a:ext cx="2145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74,000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credit unions in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104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countries </a:t>
            </a:r>
          </a:p>
        </p:txBody>
      </p:sp>
      <p:pic>
        <p:nvPicPr>
          <p:cNvPr id="9" name="Graphic 8" descr="Globe outline">
            <a:extLst>
              <a:ext uri="{FF2B5EF4-FFF2-40B4-BE49-F238E27FC236}">
                <a16:creationId xmlns:a16="http://schemas.microsoft.com/office/drawing/2014/main" id="{ED9696BA-FE48-C1E7-86D6-B2E7614BCF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07881" y="2648059"/>
            <a:ext cx="1025009" cy="1025009"/>
          </a:xfrm>
          <a:prstGeom prst="rect">
            <a:avLst/>
          </a:prstGeom>
        </p:spPr>
      </p:pic>
      <p:pic>
        <p:nvPicPr>
          <p:cNvPr id="13" name="Graphic 12" descr="Marker outline">
            <a:extLst>
              <a:ext uri="{FF2B5EF4-FFF2-40B4-BE49-F238E27FC236}">
                <a16:creationId xmlns:a16="http://schemas.microsoft.com/office/drawing/2014/main" id="{A938C97B-9374-619F-3C5E-2A8A3E7930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82528" y="2736914"/>
            <a:ext cx="1065047" cy="1065047"/>
          </a:xfrm>
          <a:prstGeom prst="rect">
            <a:avLst/>
          </a:prstGeom>
        </p:spPr>
      </p:pic>
      <p:pic>
        <p:nvPicPr>
          <p:cNvPr id="14" name="Graphic 13" descr="Marker outline">
            <a:extLst>
              <a:ext uri="{FF2B5EF4-FFF2-40B4-BE49-F238E27FC236}">
                <a16:creationId xmlns:a16="http://schemas.microsoft.com/office/drawing/2014/main" id="{0AD2889E-6007-13D5-AE27-9A83108B9A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20163" y="3079614"/>
            <a:ext cx="719374" cy="719374"/>
          </a:xfrm>
          <a:prstGeom prst="rect">
            <a:avLst/>
          </a:prstGeom>
        </p:spPr>
      </p:pic>
      <p:pic>
        <p:nvPicPr>
          <p:cNvPr id="15" name="Graphic 14" descr="Marker outline">
            <a:extLst>
              <a:ext uri="{FF2B5EF4-FFF2-40B4-BE49-F238E27FC236}">
                <a16:creationId xmlns:a16="http://schemas.microsoft.com/office/drawing/2014/main" id="{BC94B824-742A-3D7E-2602-1867A0EB02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92889" y="3079614"/>
            <a:ext cx="719374" cy="71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182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a green border&#10;&#10;AI-generated content may be incorrect.">
            <a:extLst>
              <a:ext uri="{FF2B5EF4-FFF2-40B4-BE49-F238E27FC236}">
                <a16:creationId xmlns:a16="http://schemas.microsoft.com/office/drawing/2014/main" id="{8A19B890-D0D5-B6B5-5B81-CAD61F69E4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" y="1"/>
            <a:ext cx="12185650" cy="686157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9841982-D39D-40FA-04C5-63834D98187A}"/>
              </a:ext>
            </a:extLst>
          </p:cNvPr>
          <p:cNvSpPr txBox="1"/>
          <p:nvPr/>
        </p:nvSpPr>
        <p:spPr>
          <a:xfrm>
            <a:off x="1175657" y="1017213"/>
            <a:ext cx="9646417" cy="1152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ts val="4000"/>
              </a:lnSpc>
            </a:pP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Regardless of scope, every credit union is a not-for-profit cooperative.</a:t>
            </a: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57B5D3-94FD-584A-2FBB-73DB2468C62B}"/>
              </a:ext>
            </a:extLst>
          </p:cNvPr>
          <p:cNvSpPr txBox="1"/>
          <p:nvPr/>
        </p:nvSpPr>
        <p:spPr>
          <a:xfrm>
            <a:off x="10822075" y="6264760"/>
            <a:ext cx="813915" cy="5932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r" fontAlgn="base">
              <a:lnSpc>
                <a:spcPts val="3800"/>
              </a:lnSpc>
            </a:pPr>
            <a:fld id="{AF1EDE49-7E52-A947-B300-A241DC4CB742}" type="slidenum">
              <a:rPr lang="en-US" sz="4000" b="1" smtClean="0">
                <a:ln w="19050">
                  <a:solidFill>
                    <a:sysClr val="windowText" lastClr="000000"/>
                  </a:solidFill>
                </a:ln>
                <a:noFill/>
                <a:latin typeface="Calibri" panose="020F0502020204030204" pitchFamily="34" charset="0"/>
                <a:cs typeface="Calibri" panose="020F0502020204030204" pitchFamily="34" charset="0"/>
              </a:rPr>
              <a:pPr algn="r" fontAlgn="base">
                <a:lnSpc>
                  <a:spcPts val="3800"/>
                </a:lnSpc>
              </a:pPr>
              <a:t>9</a:t>
            </a:fld>
            <a:endParaRPr lang="en-US" sz="4000" dirty="0">
              <a:ln w="19050">
                <a:solidFill>
                  <a:sysClr val="windowText" lastClr="000000"/>
                </a:solidFill>
              </a:ln>
              <a:noFill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3A882E-0D40-C052-6A1E-CF15190958DE}"/>
              </a:ext>
            </a:extLst>
          </p:cNvPr>
          <p:cNvSpPr txBox="1"/>
          <p:nvPr/>
        </p:nvSpPr>
        <p:spPr>
          <a:xfrm>
            <a:off x="1175659" y="3960550"/>
            <a:ext cx="2307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Sizes vary, but all remain not-for-profit and member-owned </a:t>
            </a:r>
          </a:p>
        </p:txBody>
      </p:sp>
      <p:pic>
        <p:nvPicPr>
          <p:cNvPr id="3" name="Graphic 2" descr="Group outline">
            <a:extLst>
              <a:ext uri="{FF2B5EF4-FFF2-40B4-BE49-F238E27FC236}">
                <a16:creationId xmlns:a16="http://schemas.microsoft.com/office/drawing/2014/main" id="{E559977A-C375-E146-9328-0E8D76AC8F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75657" y="2796428"/>
            <a:ext cx="1265143" cy="126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7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291</Words>
  <Application>Microsoft Macintosh PowerPoint</Application>
  <PresentationFormat>Widescreen</PresentationFormat>
  <Paragraphs>53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 Light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 Chelouche</dc:creator>
  <cp:lastModifiedBy>Ben Chelouche</cp:lastModifiedBy>
  <cp:revision>17</cp:revision>
  <dcterms:created xsi:type="dcterms:W3CDTF">2025-07-30T21:28:45Z</dcterms:created>
  <dcterms:modified xsi:type="dcterms:W3CDTF">2025-08-19T16:15:01Z</dcterms:modified>
</cp:coreProperties>
</file>